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048d2fb05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048d2fb05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048d2fb05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048d2fb05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048d2fb05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048d2fb05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048d2fb05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048d2fb05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48d2fb05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048d2fb05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048d2fb054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048d2fb05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048d2fb054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048d2fb05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Char char="●"/>
              <a:defRPr sz="1800">
                <a:solidFill>
                  <a:schemeClr val="dk1"/>
                </a:solidFill>
              </a:defRPr>
            </a:lvl1pPr>
            <a:lvl2pPr indent="-317500" lvl="1" marL="914400" rtl="0">
              <a:lnSpc>
                <a:spcPct val="115000"/>
              </a:lnSpc>
              <a:spcBef>
                <a:spcPts val="0"/>
              </a:spcBef>
              <a:spcAft>
                <a:spcPts val="0"/>
              </a:spcAft>
              <a:buClr>
                <a:schemeClr val="dk1"/>
              </a:buClr>
              <a:buSzPts val="1400"/>
              <a:buChar char="○"/>
              <a:defRPr>
                <a:solidFill>
                  <a:schemeClr val="dk1"/>
                </a:solidFill>
              </a:defRPr>
            </a:lvl2pPr>
            <a:lvl3pPr indent="-317500" lvl="2" marL="1371600" rtl="0">
              <a:lnSpc>
                <a:spcPct val="115000"/>
              </a:lnSpc>
              <a:spcBef>
                <a:spcPts val="0"/>
              </a:spcBef>
              <a:spcAft>
                <a:spcPts val="0"/>
              </a:spcAft>
              <a:buClr>
                <a:schemeClr val="dk1"/>
              </a:buClr>
              <a:buSzPts val="1400"/>
              <a:buChar char="■"/>
              <a:defRPr>
                <a:solidFill>
                  <a:schemeClr val="dk1"/>
                </a:solidFill>
              </a:defRPr>
            </a:lvl3pPr>
            <a:lvl4pPr indent="-317500" lvl="3" marL="1828800" rtl="0">
              <a:lnSpc>
                <a:spcPct val="115000"/>
              </a:lnSpc>
              <a:spcBef>
                <a:spcPts val="0"/>
              </a:spcBef>
              <a:spcAft>
                <a:spcPts val="0"/>
              </a:spcAft>
              <a:buClr>
                <a:schemeClr val="dk1"/>
              </a:buClr>
              <a:buSzPts val="1400"/>
              <a:buChar char="●"/>
              <a:defRPr>
                <a:solidFill>
                  <a:schemeClr val="dk1"/>
                </a:solidFill>
              </a:defRPr>
            </a:lvl4pPr>
            <a:lvl5pPr indent="-317500" lvl="4" marL="2286000" rtl="0">
              <a:lnSpc>
                <a:spcPct val="115000"/>
              </a:lnSpc>
              <a:spcBef>
                <a:spcPts val="0"/>
              </a:spcBef>
              <a:spcAft>
                <a:spcPts val="0"/>
              </a:spcAft>
              <a:buClr>
                <a:schemeClr val="dk1"/>
              </a:buClr>
              <a:buSzPts val="1400"/>
              <a:buChar char="○"/>
              <a:defRPr>
                <a:solidFill>
                  <a:schemeClr val="dk1"/>
                </a:solidFill>
              </a:defRPr>
            </a:lvl5pPr>
            <a:lvl6pPr indent="-317500" lvl="5" marL="2743200" rtl="0">
              <a:lnSpc>
                <a:spcPct val="115000"/>
              </a:lnSpc>
              <a:spcBef>
                <a:spcPts val="0"/>
              </a:spcBef>
              <a:spcAft>
                <a:spcPts val="0"/>
              </a:spcAft>
              <a:buClr>
                <a:schemeClr val="dk1"/>
              </a:buClr>
              <a:buSzPts val="1400"/>
              <a:buChar char="■"/>
              <a:defRPr>
                <a:solidFill>
                  <a:schemeClr val="dk1"/>
                </a:solidFill>
              </a:defRPr>
            </a:lvl6pPr>
            <a:lvl7pPr indent="-317500" lvl="6" marL="3200400" rtl="0">
              <a:lnSpc>
                <a:spcPct val="115000"/>
              </a:lnSpc>
              <a:spcBef>
                <a:spcPts val="0"/>
              </a:spcBef>
              <a:spcAft>
                <a:spcPts val="0"/>
              </a:spcAft>
              <a:buClr>
                <a:schemeClr val="dk1"/>
              </a:buClr>
              <a:buSzPts val="1400"/>
              <a:buChar char="●"/>
              <a:defRPr>
                <a:solidFill>
                  <a:schemeClr val="dk1"/>
                </a:solidFill>
              </a:defRPr>
            </a:lvl7pPr>
            <a:lvl8pPr indent="-317500" lvl="7" marL="3657600" rtl="0">
              <a:lnSpc>
                <a:spcPct val="115000"/>
              </a:lnSpc>
              <a:spcBef>
                <a:spcPts val="0"/>
              </a:spcBef>
              <a:spcAft>
                <a:spcPts val="0"/>
              </a:spcAft>
              <a:buClr>
                <a:schemeClr val="dk1"/>
              </a:buClr>
              <a:buSzPts val="1400"/>
              <a:buChar char="○"/>
              <a:defRPr>
                <a:solidFill>
                  <a:schemeClr val="dk1"/>
                </a:solidFill>
              </a:defRPr>
            </a:lvl8pPr>
            <a:lvl9pPr indent="-317500" lvl="8" marL="4114800" rtl="0">
              <a:lnSpc>
                <a:spcPct val="115000"/>
              </a:lnSpc>
              <a:spcBef>
                <a:spcPts val="0"/>
              </a:spcBef>
              <a:spcAft>
                <a:spcPts val="0"/>
              </a:spcAft>
              <a:buClr>
                <a:schemeClr val="dk1"/>
              </a:buClr>
              <a:buSzPts val="1400"/>
              <a:buChar char="■"/>
              <a:defRPr>
                <a:solidFill>
                  <a:schemeClr val="dk1"/>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4c1lqFXHvqI"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545450"/>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Augmented Cognition for Music Play &amp; Interaction</a:t>
            </a:r>
            <a:endParaRPr/>
          </a:p>
        </p:txBody>
      </p:sp>
      <p:sp>
        <p:nvSpPr>
          <p:cNvPr id="55" name="Google Shape;55;p13"/>
          <p:cNvSpPr txBox="1"/>
          <p:nvPr>
            <p:ph idx="1" type="subTitle"/>
          </p:nvPr>
        </p:nvSpPr>
        <p:spPr>
          <a:xfrm>
            <a:off x="5772400" y="4132125"/>
            <a:ext cx="3060000" cy="792600"/>
          </a:xfrm>
          <a:prstGeom prst="rect">
            <a:avLst/>
          </a:prstGeom>
        </p:spPr>
        <p:txBody>
          <a:bodyPr anchorCtr="0" anchor="t" bIns="91425" lIns="91425" spcFirstLastPara="1" rIns="91425" wrap="square" tIns="91425">
            <a:normAutofit fontScale="62500"/>
          </a:bodyPr>
          <a:lstStyle/>
          <a:p>
            <a:pPr indent="0" lvl="0" marL="0" rtl="0" algn="ctr">
              <a:spcBef>
                <a:spcPts val="0"/>
              </a:spcBef>
              <a:spcAft>
                <a:spcPts val="0"/>
              </a:spcAft>
              <a:buNone/>
            </a:pPr>
            <a:r>
              <a:rPr lang="en"/>
              <a:t>Morgan McGivern - Cognitive Science Capstone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Augmented Cognition?</a:t>
            </a:r>
            <a:endParaRPr/>
          </a:p>
        </p:txBody>
      </p:sp>
      <p:sp>
        <p:nvSpPr>
          <p:cNvPr id="61" name="Google Shape;61;p14"/>
          <p:cNvSpPr txBox="1"/>
          <p:nvPr>
            <p:ph idx="1" type="body"/>
          </p:nvPr>
        </p:nvSpPr>
        <p:spPr>
          <a:xfrm>
            <a:off x="311700" y="1152475"/>
            <a:ext cx="4681200" cy="37836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Proposed by Englebart (guy who invented computer mouse) in a study for the Air Force entitled "Augmenting human intellect: a conceptual framework. SRI Summary Report" 1960s~</a:t>
            </a:r>
            <a:endParaRPr/>
          </a:p>
          <a:p>
            <a:pPr indent="-334327" lvl="0" marL="457200" rtl="0" algn="l">
              <a:spcBef>
                <a:spcPts val="0"/>
              </a:spcBef>
              <a:spcAft>
                <a:spcPts val="0"/>
              </a:spcAft>
              <a:buSzPct val="100000"/>
              <a:buChar char="-"/>
            </a:pPr>
            <a:r>
              <a:rPr lang="en"/>
              <a:t>"Augmented cognition (aka enhanced cognition) is achieved by detecting human cognitive state, using analytical tools to make a correct interpretation of it, and adapting computer's response to match the current and predictive needs of the user (e.g., providing stored or recorded information during natural interaction)" (Raisomo et. al)</a:t>
            </a:r>
            <a:endParaRPr/>
          </a:p>
        </p:txBody>
      </p:sp>
      <p:pic>
        <p:nvPicPr>
          <p:cNvPr id="62" name="Google Shape;62;p14"/>
          <p:cNvPicPr preferRelativeResize="0"/>
          <p:nvPr/>
        </p:nvPicPr>
        <p:blipFill>
          <a:blip r:embed="rId3">
            <a:alphaModFix/>
          </a:blip>
          <a:stretch>
            <a:fillRect/>
          </a:stretch>
        </p:blipFill>
        <p:spPr>
          <a:xfrm>
            <a:off x="4992988" y="60450"/>
            <a:ext cx="4086225" cy="3429000"/>
          </a:xfrm>
          <a:prstGeom prst="rect">
            <a:avLst/>
          </a:prstGeom>
          <a:noFill/>
          <a:ln>
            <a:noFill/>
          </a:ln>
        </p:spPr>
      </p:pic>
      <p:sp>
        <p:nvSpPr>
          <p:cNvPr id="63" name="Google Shape;63;p14"/>
          <p:cNvSpPr txBox="1"/>
          <p:nvPr/>
        </p:nvSpPr>
        <p:spPr>
          <a:xfrm>
            <a:off x="5200150" y="3750000"/>
            <a:ext cx="34329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Raisamo, R., Rakkolainen, I., Majaranta, P., Salminen, K., Rantala, J., &amp; Farooq, A. (2019). Human augmentation: Past, present and future. International Journal of Human-Computer Studies, 131, 131–143. https://doi.org/10.1016/j.ijhcs.2019.05.008</a:t>
            </a:r>
            <a:endParaRPr sz="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728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Augmented Cognition for Music Play &amp; Interaction?</a:t>
            </a:r>
            <a:endParaRPr/>
          </a:p>
        </p:txBody>
      </p:sp>
      <p:sp>
        <p:nvSpPr>
          <p:cNvPr id="69" name="Google Shape;69;p15"/>
          <p:cNvSpPr txBox="1"/>
          <p:nvPr>
            <p:ph idx="1" type="body"/>
          </p:nvPr>
        </p:nvSpPr>
        <p:spPr>
          <a:xfrm>
            <a:off x="311700" y="1152475"/>
            <a:ext cx="52284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Simply the mentioned definition mapped into the music domain</a:t>
            </a:r>
            <a:endParaRPr/>
          </a:p>
          <a:p>
            <a:pPr indent="-342900" lvl="0" marL="457200" rtl="0" algn="l">
              <a:spcBef>
                <a:spcPts val="0"/>
              </a:spcBef>
              <a:spcAft>
                <a:spcPts val="0"/>
              </a:spcAft>
              <a:buSzPts val="1800"/>
              <a:buChar char="-"/>
            </a:pPr>
            <a:r>
              <a:rPr lang="en"/>
              <a:t>Musicians might necessarily be bound by it due to it's </a:t>
            </a:r>
            <a:r>
              <a:rPr lang="en"/>
              <a:t>usefulness</a:t>
            </a:r>
            <a:r>
              <a:rPr lang="en"/>
              <a:t> and how musicians are already using crude screens to learn/trade knowledge on</a:t>
            </a:r>
            <a:endParaRPr/>
          </a:p>
          <a:p>
            <a:pPr indent="-342900" lvl="0" marL="457200" rtl="0" algn="l">
              <a:spcBef>
                <a:spcPts val="0"/>
              </a:spcBef>
              <a:spcAft>
                <a:spcPts val="0"/>
              </a:spcAft>
              <a:buSzPts val="1800"/>
              <a:buChar char="-"/>
            </a:pPr>
            <a:r>
              <a:rPr lang="en"/>
              <a:t>Importantly for every unique decision musicians take in creating an artifact augmentation lets them achieve further than what traditional methods would</a:t>
            </a:r>
            <a:endParaRPr/>
          </a:p>
        </p:txBody>
      </p:sp>
      <p:pic>
        <p:nvPicPr>
          <p:cNvPr id="70" name="Google Shape;70;p15"/>
          <p:cNvPicPr preferRelativeResize="0"/>
          <p:nvPr/>
        </p:nvPicPr>
        <p:blipFill>
          <a:blip r:embed="rId3">
            <a:alphaModFix/>
          </a:blip>
          <a:stretch>
            <a:fillRect/>
          </a:stretch>
        </p:blipFill>
        <p:spPr>
          <a:xfrm>
            <a:off x="5404150" y="1436225"/>
            <a:ext cx="3889801" cy="2848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descr="As humans, we can perceive less than a ten-trillionth of all light waves. “Our experience of reality,” says neuroscientist David Eagleman, “is constrained by our biology.” He wants to change that. His research into our brain processes has led him to create new interfaces to take in previously unseen information about the world around us. &#10;&#10;TEDTalks is a daily video podcast of the best talks and performances from the TED Conference, where the world's leading thinkers and doers give the talk of their lives in 18 minutes (or less). Look for talks on Technology, Entertainment and Design -- plus science, business, global issues, the arts and much more.&#10;Find closed captions and translated subtitles in many languages at http://www.ted.com/translate&#10;&#10;Follow TED news on Twitter: http://www.twitter.com/tednews&#10;Like TED on Facebook: https://www.facebook.com/TED&#10;&#10;Subscribe to our channel: http://www.youtube.com/user/TEDtalksDirector" id="77" name="Google Shape;77;p16" title="Can we create new senses for humans? | David Eagleman">
            <a:hlinkClick r:id="rId3"/>
          </p:cNvPr>
          <p:cNvPicPr preferRelativeResize="0"/>
          <p:nvPr/>
        </p:nvPicPr>
        <p:blipFill>
          <a:blip r:embed="rId4">
            <a:alphaModFix/>
          </a:blip>
          <a:stretch>
            <a:fillRect/>
          </a:stretch>
        </p:blipFill>
        <p:spPr>
          <a:xfrm>
            <a:off x="1647775" y="378588"/>
            <a:ext cx="5848450" cy="43863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Embodiment, Ubiquitous, &amp; Tool use</a:t>
            </a:r>
            <a:endParaRPr/>
          </a:p>
        </p:txBody>
      </p:sp>
      <p:sp>
        <p:nvSpPr>
          <p:cNvPr id="83" name="Google Shape;83;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Englebart pushes the notion that the computer is a tool</a:t>
            </a:r>
            <a:endParaRPr/>
          </a:p>
          <a:p>
            <a:pPr indent="-342900" lvl="0" marL="457200" rtl="0" algn="l">
              <a:spcBef>
                <a:spcPts val="0"/>
              </a:spcBef>
              <a:spcAft>
                <a:spcPts val="0"/>
              </a:spcAft>
              <a:buSzPts val="1800"/>
              <a:buChar char="-"/>
            </a:pPr>
            <a:r>
              <a:rPr lang="en"/>
              <a:t>Ubiquitous computing is having many computers, say inside a room, performing multiple functions to form a uniform experience</a:t>
            </a:r>
            <a:endParaRPr/>
          </a:p>
          <a:p>
            <a:pPr indent="-342900" lvl="0" marL="457200" rtl="0" algn="l">
              <a:spcBef>
                <a:spcPts val="0"/>
              </a:spcBef>
              <a:spcAft>
                <a:spcPts val="0"/>
              </a:spcAft>
              <a:buSzPts val="1800"/>
              <a:buChar char="-"/>
            </a:pPr>
            <a:r>
              <a:rPr lang="en"/>
              <a:t>For musicians this can be applied as a learning tool</a:t>
            </a:r>
            <a:endParaRPr/>
          </a:p>
          <a:p>
            <a:pPr indent="-342900" lvl="0" marL="457200" rtl="0" algn="l">
              <a:spcBef>
                <a:spcPts val="0"/>
              </a:spcBef>
              <a:spcAft>
                <a:spcPts val="0"/>
              </a:spcAft>
              <a:buSzPts val="1800"/>
              <a:buChar char="-"/>
            </a:pPr>
            <a:r>
              <a:rPr lang="en"/>
              <a:t>Embodiment theory plays in as augmented technology has to do with processing and extending the cognitive system further into </a:t>
            </a:r>
            <a:r>
              <a:rPr lang="en"/>
              <a:t>its</a:t>
            </a:r>
            <a:r>
              <a:rPr lang="en"/>
              <a:t> environment through interfaces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Live Performances</a:t>
            </a:r>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This type of cognition gives really interesting ideas for live performances</a:t>
            </a:r>
            <a:endParaRPr/>
          </a:p>
          <a:p>
            <a:pPr indent="-342900" lvl="0" marL="457200" rtl="0" algn="l">
              <a:spcBef>
                <a:spcPts val="0"/>
              </a:spcBef>
              <a:spcAft>
                <a:spcPts val="0"/>
              </a:spcAft>
              <a:buSzPts val="1800"/>
              <a:buChar char="-"/>
            </a:pPr>
            <a:r>
              <a:rPr lang="en"/>
              <a:t>Of course, everyone needs access to the technology</a:t>
            </a:r>
            <a:endParaRPr/>
          </a:p>
          <a:p>
            <a:pPr indent="-342900" lvl="0" marL="457200" rtl="0" algn="l">
              <a:spcBef>
                <a:spcPts val="0"/>
              </a:spcBef>
              <a:spcAft>
                <a:spcPts val="0"/>
              </a:spcAft>
              <a:buSzPts val="1800"/>
              <a:buChar char="-"/>
            </a:pPr>
            <a:r>
              <a:rPr lang="en"/>
              <a:t>It also allows feedback from the audience directly into performances, which seems like a huge attractor</a:t>
            </a:r>
            <a:endParaRPr/>
          </a:p>
        </p:txBody>
      </p:sp>
      <p:pic>
        <p:nvPicPr>
          <p:cNvPr id="90" name="Google Shape;90;p18"/>
          <p:cNvPicPr preferRelativeResize="0"/>
          <p:nvPr/>
        </p:nvPicPr>
        <p:blipFill>
          <a:blip r:embed="rId3">
            <a:alphaModFix/>
          </a:blip>
          <a:stretch>
            <a:fillRect/>
          </a:stretch>
        </p:blipFill>
        <p:spPr>
          <a:xfrm>
            <a:off x="1109938" y="2730538"/>
            <a:ext cx="5438775" cy="18383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Music Education</a:t>
            </a:r>
            <a:endParaRPr/>
          </a:p>
          <a:p>
            <a:pPr indent="0" lvl="0" marL="0" rtl="0" algn="l">
              <a:spcBef>
                <a:spcPts val="0"/>
              </a:spcBef>
              <a:spcAft>
                <a:spcPts val="0"/>
              </a:spcAft>
              <a:buNone/>
            </a:pPr>
            <a:r>
              <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Interesting area for music educators as half virtual spaces can use other senses to indicate tonal qualities</a:t>
            </a:r>
            <a:endParaRPr/>
          </a:p>
          <a:p>
            <a:pPr indent="-342900" lvl="0" marL="457200" rtl="0" algn="l">
              <a:spcBef>
                <a:spcPts val="0"/>
              </a:spcBef>
              <a:spcAft>
                <a:spcPts val="0"/>
              </a:spcAft>
              <a:buSzPts val="1800"/>
              <a:buChar char="-"/>
            </a:pPr>
            <a:r>
              <a:rPr lang="en"/>
              <a:t>While there may be no quick way to download a skill, it may be a quick way to master an instrument by having outside information on an instrument that </a:t>
            </a:r>
            <a:r>
              <a:rPr lang="en"/>
              <a:t>typically takes a skilled muscle movement or ear</a:t>
            </a:r>
            <a:endParaRPr/>
          </a:p>
          <a:p>
            <a:pPr indent="-342900" lvl="0" marL="457200" rtl="0" algn="l">
              <a:spcBef>
                <a:spcPts val="0"/>
              </a:spcBef>
              <a:spcAft>
                <a:spcPts val="0"/>
              </a:spcAft>
              <a:buSzPts val="1800"/>
              <a:buChar char="-"/>
            </a:pPr>
            <a:r>
              <a:rPr lang="en"/>
              <a:t>Mixed reality spaces can teach the theremin which is traditionally considered a difficult instrument due to the open pitch space it uses, so what will be next?</a:t>
            </a:r>
            <a:endParaRPr/>
          </a:p>
          <a:p>
            <a:pPr indent="-342900" lvl="0" marL="457200" rtl="0" algn="l">
              <a:spcBef>
                <a:spcPts val="0"/>
              </a:spcBef>
              <a:spcAft>
                <a:spcPts val="0"/>
              </a:spcAft>
              <a:buSzPts val="1800"/>
              <a:buChar char="-"/>
            </a:pPr>
            <a:r>
              <a:rPr lang="en"/>
              <a:t>We might also consider the ramifications for many other fields of art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Closing</a:t>
            </a:r>
            <a:endParaRPr/>
          </a:p>
        </p:txBody>
      </p:sp>
      <p:sp>
        <p:nvSpPr>
          <p:cNvPr id="102" name="Google Shape;102;p20"/>
          <p:cNvSpPr txBox="1"/>
          <p:nvPr>
            <p:ph idx="1" type="body"/>
          </p:nvPr>
        </p:nvSpPr>
        <p:spPr>
          <a:xfrm>
            <a:off x="224625" y="3999950"/>
            <a:ext cx="2594400" cy="941400"/>
          </a:xfrm>
          <a:prstGeom prst="rect">
            <a:avLst/>
          </a:prstGeom>
        </p:spPr>
        <p:txBody>
          <a:bodyPr anchorCtr="0" anchor="t" bIns="91425" lIns="91425" spcFirstLastPara="1" rIns="91425" wrap="square" tIns="91425">
            <a:normAutofit fontScale="40000"/>
          </a:bodyPr>
          <a:lstStyle/>
          <a:p>
            <a:pPr indent="0" lvl="0" marL="0" rtl="0" algn="l">
              <a:spcBef>
                <a:spcPts val="0"/>
              </a:spcBef>
              <a:spcAft>
                <a:spcPts val="1200"/>
              </a:spcAft>
              <a:buNone/>
            </a:pPr>
            <a:r>
              <a:rPr lang="en"/>
              <a:t>van der Schyff, D., Schiavio, A., Walton, A., Velardo, V., &amp; Chemero, A. (2018). Musical creativity and the embodied mind: Exploring the possibilities of 4E cognition and dynamical systems theory. Music &amp; Science, 1, 205920431879231–. https://doi.org/10.1177/2059204318792319</a:t>
            </a:r>
            <a:endParaRPr/>
          </a:p>
        </p:txBody>
      </p:sp>
      <p:pic>
        <p:nvPicPr>
          <p:cNvPr id="103" name="Google Shape;103;p20"/>
          <p:cNvPicPr preferRelativeResize="0"/>
          <p:nvPr/>
        </p:nvPicPr>
        <p:blipFill>
          <a:blip r:embed="rId3">
            <a:alphaModFix/>
          </a:blip>
          <a:stretch>
            <a:fillRect/>
          </a:stretch>
        </p:blipFill>
        <p:spPr>
          <a:xfrm>
            <a:off x="3182723" y="78600"/>
            <a:ext cx="5258875" cy="4862750"/>
          </a:xfrm>
          <a:prstGeom prst="rect">
            <a:avLst/>
          </a:prstGeom>
          <a:noFill/>
          <a:ln>
            <a:noFill/>
          </a:ln>
        </p:spPr>
      </p:pic>
      <p:sp>
        <p:nvSpPr>
          <p:cNvPr id="104" name="Google Shape;104;p20"/>
          <p:cNvSpPr txBox="1"/>
          <p:nvPr/>
        </p:nvSpPr>
        <p:spPr>
          <a:xfrm>
            <a:off x="359375" y="1190425"/>
            <a:ext cx="22347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One of my main takeaways for </a:t>
            </a:r>
            <a:r>
              <a:rPr lang="en"/>
              <a:t>myself</a:t>
            </a:r>
            <a:r>
              <a:rPr lang="en"/>
              <a:t> was in this block</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