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18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927890E5-2EE6-499A-A177-B478B8AF2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0" rIns="92821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fld id="{D6355215-57C8-4B0E-85CE-1A2A1DACD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F411-9C10-4DED-B8BE-24DFD6A9EDA2}" type="slidenum">
              <a:rPr lang="en-US"/>
              <a:pPr/>
              <a:t>2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43" y="4408217"/>
            <a:ext cx="5129594" cy="41762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A91E2-9237-4EE6-A8A0-34771EA172A9}" type="slidenum">
              <a:rPr lang="en-US"/>
              <a:pPr/>
              <a:t>17</a:t>
            </a:fld>
            <a:endParaRPr 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49756-2E56-4CA3-80FB-16FC08D8BB0B}" type="slidenum">
              <a:rPr lang="en-US"/>
              <a:pPr/>
              <a:t>18</a:t>
            </a:fld>
            <a:endParaRPr lang="en-US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8F04D-8B65-4BAC-8541-9E27677DEE3D}" type="slidenum">
              <a:rPr lang="en-US"/>
              <a:pPr/>
              <a:t>19</a:t>
            </a:fld>
            <a:endParaRPr lang="en-US"/>
          </a:p>
        </p:txBody>
      </p:sp>
      <p:sp>
        <p:nvSpPr>
          <p:cNvPr id="529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358ED-CF1D-4AAF-BDE9-994EC4C0AF4C}" type="slidenum">
              <a:rPr lang="en-US"/>
              <a:pPr/>
              <a:t>20</a:t>
            </a:fld>
            <a:endParaRPr 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5B81A-6A7D-4A72-B770-45E750551FB0}" type="slidenum">
              <a:rPr lang="en-US"/>
              <a:pPr/>
              <a:t>21</a:t>
            </a:fld>
            <a:endParaRPr lang="en-US"/>
          </a:p>
        </p:txBody>
      </p:sp>
      <p:sp>
        <p:nvSpPr>
          <p:cNvPr id="533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13F0A-38A5-4CD6-B51D-003C32F4AFEC}" type="slidenum">
              <a:rPr lang="en-US"/>
              <a:pPr/>
              <a:t>22</a:t>
            </a:fld>
            <a:endParaRPr lang="en-US"/>
          </a:p>
        </p:txBody>
      </p:sp>
      <p:sp>
        <p:nvSpPr>
          <p:cNvPr id="535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5F713-9395-4D01-B8B8-3E09975610FE}" type="slidenum">
              <a:rPr lang="en-US"/>
              <a:pPr/>
              <a:t>23</a:t>
            </a:fld>
            <a:endParaRPr lang="en-US"/>
          </a:p>
        </p:txBody>
      </p:sp>
      <p:sp>
        <p:nvSpPr>
          <p:cNvPr id="537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1ADEC-8D3C-4B08-81B0-4BF86DB8E81E}" type="slidenum">
              <a:rPr lang="en-US"/>
              <a:pPr/>
              <a:t>24</a:t>
            </a:fld>
            <a:endParaRPr lang="en-US"/>
          </a:p>
        </p:txBody>
      </p:sp>
      <p:sp>
        <p:nvSpPr>
          <p:cNvPr id="539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77E50-61C9-44C9-B323-DD4589CFFD10}" type="slidenum">
              <a:rPr lang="en-US"/>
              <a:pPr/>
              <a:t>26</a:t>
            </a:fld>
            <a:endParaRPr lang="en-US"/>
          </a:p>
        </p:txBody>
      </p:sp>
      <p:sp>
        <p:nvSpPr>
          <p:cNvPr id="541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77E5D-2707-42D5-BD06-7ABCFBF9FF67}" type="slidenum">
              <a:rPr lang="en-US"/>
              <a:pPr/>
              <a:t>27</a:t>
            </a:fld>
            <a:endParaRPr lang="en-US"/>
          </a:p>
        </p:txBody>
      </p:sp>
      <p:sp>
        <p:nvSpPr>
          <p:cNvPr id="543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1C82E-E579-425B-9173-DE94D41B87B1}" type="slidenum">
              <a:rPr lang="en-US"/>
              <a:pPr/>
              <a:t>4</a:t>
            </a:fld>
            <a:endParaRPr lang="en-US"/>
          </a:p>
        </p:txBody>
      </p:sp>
      <p:sp>
        <p:nvSpPr>
          <p:cNvPr id="502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9F843-B38E-40B9-8F7C-B054EC14B410}" type="slidenum">
              <a:rPr lang="en-US"/>
              <a:pPr/>
              <a:t>5</a:t>
            </a:fld>
            <a:endParaRPr 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68D2F-CDB4-43D5-B20B-67263FDE21F0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AFFBF-E47A-443F-9EC7-B7D7DF0174EB}" type="slidenum">
              <a:rPr lang="en-US"/>
              <a:pPr/>
              <a:t>8</a:t>
            </a:fld>
            <a:endParaRPr 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2433C-8B9B-419A-8F80-DAB709E5702D}" type="slidenum">
              <a:rPr lang="en-US"/>
              <a:pPr/>
              <a:t>9</a:t>
            </a:fld>
            <a:endParaRPr 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1C638-F655-43D2-B09E-466F6549400A}" type="slidenum">
              <a:rPr lang="en-US"/>
              <a:pPr/>
              <a:t>10</a:t>
            </a:fld>
            <a:endParaRPr 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1A6CB-15DF-4D0E-A7DF-B595A44F1882}" type="slidenum">
              <a:rPr lang="en-US"/>
              <a:pPr/>
              <a:t>12</a:t>
            </a:fld>
            <a:endParaRPr 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DD49A-C6A0-4D7E-97D3-2935CD599437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0325" y="809625"/>
            <a:ext cx="4337050" cy="3252788"/>
          </a:xfrm>
          <a:ln w="12700" cap="flat"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268" y="4401727"/>
            <a:ext cx="5076126" cy="3910122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849" tIns="45118" rIns="91849" bIns="4511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C686-7705-4BF4-83EF-6DF810846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B719-C7C2-470F-9122-803B639D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0C26-FE1D-445F-BA0D-12C95793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6D1-F970-459C-BB36-9814A834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C9CE-7F0A-4FA6-95C5-8EA375F3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72352-0403-4782-9E5F-21C1369D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02EAD-1136-418F-B8F9-347E81B54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802D-8EC8-4D1E-921B-6E2A42A0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5818-E586-4AD5-86BF-242573CE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07E97-A07F-4563-826B-18CD1395A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FC82-8208-421E-B3BE-8670E170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9/23/2012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155ECF-F0C3-490B-A905-6904E70D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9A24-6438-4039-9137-61B9E05A740A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/>
              <a:t>Normalization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C3EBB-0FAD-4137-80C0-86CF6E566369}" type="slidenum">
              <a:rPr lang="en-US"/>
              <a:pPr/>
              <a:t>10</a:t>
            </a:fld>
            <a:endParaRPr lang="en-US"/>
          </a:p>
        </p:txBody>
      </p:sp>
      <p:sp>
        <p:nvSpPr>
          <p:cNvPr id="512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Update Anomalies</a:t>
            </a:r>
          </a:p>
        </p:txBody>
      </p:sp>
      <p:sp>
        <p:nvSpPr>
          <p:cNvPr id="5120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Relations that contain redundant information may potentially suffer from update anomalies.  </a:t>
            </a:r>
          </a:p>
          <a:p>
            <a:pPr>
              <a:lnSpc>
                <a:spcPct val="90000"/>
              </a:lnSpc>
            </a:pPr>
            <a:endParaRPr lang="en-GB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Types of update anomalies include:</a:t>
            </a: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Insertion,</a:t>
            </a:r>
            <a:endParaRPr lang="en-GB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Deletion,</a:t>
            </a:r>
          </a:p>
          <a:p>
            <a:pPr lvl="1"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Modification.</a:t>
            </a:r>
          </a:p>
        </p:txBody>
      </p:sp>
    </p:spTree>
    <p:extLst>
      <p:ext uri="{BB962C8B-B14F-4D97-AF65-F5344CB8AC3E}">
        <p14:creationId xmlns:p14="http://schemas.microsoft.com/office/powerpoint/2010/main" val="36593267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B90D-E779-4A59-B204-AA8EC42033D5}" type="slidenum">
              <a:rPr lang="en-US"/>
              <a:pPr/>
              <a:t>11</a:t>
            </a:fld>
            <a:endParaRPr lang="en-US"/>
          </a:p>
        </p:txBody>
      </p:sp>
      <p:sp>
        <p:nvSpPr>
          <p:cNvPr id="515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>
                <a:latin typeface="CG Times" charset="0"/>
              </a:rPr>
              <a:t>Functional Dependency</a:t>
            </a:r>
          </a:p>
        </p:txBody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sz="2800" b="1">
                <a:latin typeface="Times" pitchFamily="18" charset="0"/>
              </a:rPr>
              <a:t>Main concept associated with normalization.</a:t>
            </a:r>
          </a:p>
          <a:p>
            <a:endParaRPr lang="en-GB" sz="2800" b="1">
              <a:latin typeface="Times" pitchFamily="18" charset="0"/>
            </a:endParaRPr>
          </a:p>
          <a:p>
            <a:r>
              <a:rPr lang="en-GB" sz="2800" b="1">
                <a:latin typeface="Times" pitchFamily="18" charset="0"/>
              </a:rPr>
              <a:t>Functional Dependency</a:t>
            </a:r>
          </a:p>
          <a:p>
            <a:pPr lvl="1"/>
            <a:r>
              <a:rPr lang="en-GB" sz="2400" b="1">
                <a:latin typeface="Times" pitchFamily="18" charset="0"/>
              </a:rPr>
              <a:t>Describes relationship between attributes in a relation.  </a:t>
            </a:r>
          </a:p>
          <a:p>
            <a:pPr lvl="1"/>
            <a:r>
              <a:rPr lang="en-GB" sz="2400" b="1">
                <a:latin typeface="Times" pitchFamily="18" charset="0"/>
              </a:rPr>
              <a:t>If A and B are attributes of relation R, B is functionally dependent on A (denoted</a:t>
            </a:r>
            <a:r>
              <a:rPr lang="en-GB" sz="2400" b="1"/>
              <a:t> A </a:t>
            </a:r>
            <a:r>
              <a:rPr lang="en-GB" sz="2400" b="1">
                <a:sym typeface="Wingdings" pitchFamily="2" charset="2"/>
              </a:rPr>
              <a:t></a:t>
            </a:r>
            <a:r>
              <a:rPr lang="en-GB" sz="2400" b="1"/>
              <a:t> B</a:t>
            </a:r>
            <a:r>
              <a:rPr lang="en-GB" sz="2400" b="1">
                <a:latin typeface="Times" pitchFamily="18" charset="0"/>
              </a:rPr>
              <a:t>), if each value of A in R is associated with exactly one value of B in R.</a:t>
            </a:r>
          </a:p>
        </p:txBody>
      </p:sp>
    </p:spTree>
    <p:extLst>
      <p:ext uri="{BB962C8B-B14F-4D97-AF65-F5344CB8AC3E}">
        <p14:creationId xmlns:p14="http://schemas.microsoft.com/office/powerpoint/2010/main" val="27114020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00DE-B84D-4DDE-8262-3BE22D3D5455}" type="slidenum">
              <a:rPr lang="en-US"/>
              <a:pPr/>
              <a:t>12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Functional Dependency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220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1">
                <a:latin typeface="Times" pitchFamily="18" charset="0"/>
              </a:rPr>
              <a:t>Property of the meaning (or semantics) of the attributes in a relation.</a:t>
            </a:r>
          </a:p>
          <a:p>
            <a:pPr>
              <a:lnSpc>
                <a:spcPct val="30000"/>
              </a:lnSpc>
            </a:pPr>
            <a:endParaRPr lang="en-GB" b="1">
              <a:latin typeface="Times" pitchFamily="18" charset="0"/>
            </a:endParaRPr>
          </a:p>
          <a:p>
            <a:r>
              <a:rPr lang="en-GB" b="1">
                <a:latin typeface="Times" pitchFamily="18" charset="0"/>
              </a:rPr>
              <a:t>Diagrammatic representation:</a:t>
            </a:r>
          </a:p>
          <a:p>
            <a:endParaRPr lang="en-GB" b="1">
              <a:latin typeface="Times" pitchFamily="18" charset="0"/>
            </a:endParaRPr>
          </a:p>
          <a:p>
            <a:endParaRPr lang="en-GB" b="1">
              <a:latin typeface="Times" pitchFamily="18" charset="0"/>
            </a:endParaRPr>
          </a:p>
          <a:p>
            <a:endParaRPr lang="en-GB" b="1">
              <a:latin typeface="Times" pitchFamily="18" charset="0"/>
            </a:endParaRPr>
          </a:p>
          <a:p>
            <a:endParaRPr lang="en-GB" b="1">
              <a:latin typeface="Times" pitchFamily="18" charset="0"/>
            </a:endParaRPr>
          </a:p>
        </p:txBody>
      </p:sp>
      <p:pic>
        <p:nvPicPr>
          <p:cNvPr id="516100" name="Picture 4" descr="D:\Database System 3e_tiff\Ch13-tif\DS3-Figure 13-0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16280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609600" y="4800600"/>
            <a:ext cx="7727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GB" sz="2800" b="1" i="1">
                <a:latin typeface="Times" pitchFamily="18" charset="0"/>
              </a:rPr>
              <a:t>Determinant</a:t>
            </a:r>
            <a:r>
              <a:rPr lang="en-GB" sz="2800" b="1">
                <a:latin typeface="Times" pitchFamily="18" charset="0"/>
              </a:rPr>
              <a:t> of a functional dependency refers to attribute or group of attributes on left-hand side of the arrow.</a:t>
            </a:r>
          </a:p>
        </p:txBody>
      </p:sp>
    </p:spTree>
    <p:extLst>
      <p:ext uri="{BB962C8B-B14F-4D97-AF65-F5344CB8AC3E}">
        <p14:creationId xmlns:p14="http://schemas.microsoft.com/office/powerpoint/2010/main" val="21554444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autoUpdateAnimBg="0"/>
      <p:bldP spid="51610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A0A3-410D-4E5E-9608-2A44D9CFFDCF}" type="slidenum">
              <a:rPr lang="en-US"/>
              <a:pPr/>
              <a:t>13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Example - Functional Dependency</a:t>
            </a:r>
          </a:p>
        </p:txBody>
      </p:sp>
      <p:pic>
        <p:nvPicPr>
          <p:cNvPr id="518147" name="Picture 3" descr="D:\Database System 3e_tiff\Ch13-tif\DS3-Figure 13-0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86400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26782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DD52-1548-4F6D-97E9-BF7746119D0F}" type="slidenum">
              <a:rPr lang="en-US"/>
              <a:pPr/>
              <a:t>14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CG Times" charset="0"/>
              </a:rPr>
              <a:t>Functional Dependency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4114800"/>
          </a:xfrm>
        </p:spPr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Main characteristics of functional dependencies used in normalization:</a:t>
            </a:r>
          </a:p>
          <a:p>
            <a:pPr lvl="1">
              <a:lnSpc>
                <a:spcPct val="20000"/>
              </a:lnSpc>
            </a:pPr>
            <a:endParaRPr lang="en-US" b="1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US" b="1">
                <a:latin typeface="Times" pitchFamily="18" charset="0"/>
                <a:cs typeface="Times New Roman" pitchFamily="18" charset="0"/>
              </a:rPr>
              <a:t>have a 1:1 relationship between attribute(s) on left and right-hand side of a dependency;</a:t>
            </a:r>
          </a:p>
          <a:p>
            <a:pPr lvl="1"/>
            <a:r>
              <a:rPr lang="en-US" b="1">
                <a:latin typeface="Times" pitchFamily="18" charset="0"/>
                <a:cs typeface="Times New Roman" pitchFamily="18" charset="0"/>
              </a:rPr>
              <a:t>hold for all time;</a:t>
            </a:r>
          </a:p>
          <a:p>
            <a:pPr lvl="1"/>
            <a:r>
              <a:rPr lang="en-US" b="1">
                <a:latin typeface="Times" pitchFamily="18" charset="0"/>
                <a:cs typeface="Times New Roman" pitchFamily="18" charset="0"/>
              </a:rPr>
              <a:t>are nontrivial.</a:t>
            </a:r>
          </a:p>
          <a:p>
            <a:endParaRPr lang="en-GB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854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DE6A-18BB-4045-B64C-C83623AD8328}" type="slidenum">
              <a:rPr lang="en-US"/>
              <a:pPr/>
              <a:t>15</a:t>
            </a:fld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Functional Dependency</a:t>
            </a:r>
            <a:r>
              <a:rPr lang="en-GB"/>
              <a:t> 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Complete set of functional dependencies for a given relation can be very large. </a:t>
            </a:r>
          </a:p>
          <a:p>
            <a:pPr>
              <a:lnSpc>
                <a:spcPct val="20000"/>
              </a:lnSpc>
            </a:pPr>
            <a:endParaRPr lang="en-GB" sz="2800" b="1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  <a:cs typeface="Times New Roman" pitchFamily="18" charset="0"/>
              </a:rPr>
              <a:t>Important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to find an approach that can reduce set to a manageable size.</a:t>
            </a:r>
          </a:p>
          <a:p>
            <a:pPr>
              <a:lnSpc>
                <a:spcPct val="20000"/>
              </a:lnSpc>
            </a:pPr>
            <a:endParaRPr lang="en-US" sz="2800" b="1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  <a:cs typeface="Times New Roman" pitchFamily="18" charset="0"/>
              </a:rPr>
              <a:t>Need to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identify set of functional dependencies (X) for a relation that is smaller than complete set of functional dependencies (Y) for that relation and has property that every functional dependency in Y is implied by functional dependencies in X. </a:t>
            </a:r>
          </a:p>
        </p:txBody>
      </p:sp>
    </p:spTree>
    <p:extLst>
      <p:ext uri="{BB962C8B-B14F-4D97-AF65-F5344CB8AC3E}">
        <p14:creationId xmlns:p14="http://schemas.microsoft.com/office/powerpoint/2010/main" val="8908836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1E8B-890F-476E-AB72-EF70F60D62B2}" type="slidenum">
              <a:rPr lang="en-US"/>
              <a:pPr/>
              <a:t>16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/>
              <a:t>Dependency Diagram (1NF)</a:t>
            </a:r>
          </a:p>
        </p:txBody>
      </p:sp>
      <p:pic>
        <p:nvPicPr>
          <p:cNvPr id="565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53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23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D0CBE-EC5C-4CAD-BB54-7C6348E2CB59}" type="slidenum">
              <a:rPr lang="en-US"/>
              <a:pPr/>
              <a:t>17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The Process of Normalization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>
                <a:latin typeface="CG Times" charset="0"/>
              </a:rPr>
              <a:t>Formal technique for analyzing a relation based on its primary key and functional dependencies between its attributes.</a:t>
            </a:r>
          </a:p>
          <a:p>
            <a:pPr>
              <a:lnSpc>
                <a:spcPct val="2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 b="1">
                <a:latin typeface="CG Times" charset="0"/>
              </a:rPr>
              <a:t>Often executed as a series of steps.  Each step corresponds to a specific normal form, which has known properties.</a:t>
            </a:r>
          </a:p>
          <a:p>
            <a:pPr>
              <a:lnSpc>
                <a:spcPct val="20000"/>
              </a:lnSpc>
            </a:pPr>
            <a:endParaRPr lang="en-GB" sz="2800" b="1">
              <a:latin typeface="CG Times" charset="0"/>
            </a:endParaRPr>
          </a:p>
          <a:p>
            <a:pPr>
              <a:lnSpc>
                <a:spcPct val="90000"/>
              </a:lnSpc>
            </a:pPr>
            <a:r>
              <a:rPr lang="en-GB" sz="2800" b="1">
                <a:latin typeface="CG Times" charset="0"/>
              </a:rPr>
              <a:t>As normalization proceeds, relations become progressively more restricted (stronger) in format and also less vulnerable to update anomalies.</a:t>
            </a:r>
          </a:p>
        </p:txBody>
      </p:sp>
    </p:spTree>
    <p:extLst>
      <p:ext uri="{BB962C8B-B14F-4D97-AF65-F5344CB8AC3E}">
        <p14:creationId xmlns:p14="http://schemas.microsoft.com/office/powerpoint/2010/main" val="9925738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58DC-255C-43F9-97F6-9ABFBFC35F46}" type="slidenum">
              <a:rPr lang="en-US"/>
              <a:pPr/>
              <a:t>18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Relationship Between Normal Forms</a:t>
            </a:r>
          </a:p>
        </p:txBody>
      </p:sp>
      <p:pic>
        <p:nvPicPr>
          <p:cNvPr id="526339" name="Picture 3" descr="D:\Database System 3e_tiff\Ch13-tif\DS3-Figure 13-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96200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6692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FE71-8186-4DCB-8D44-671A3774B336}" type="slidenum">
              <a:rPr lang="en-US"/>
              <a:pPr/>
              <a:t>19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Unnormalized Form (UNF)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1"/>
              <a:t>A table that contains one or more repeating groups.</a:t>
            </a:r>
          </a:p>
          <a:p>
            <a:endParaRPr lang="en-GB" b="1">
              <a:latin typeface="CG Times" charset="0"/>
            </a:endParaRPr>
          </a:p>
          <a:p>
            <a:r>
              <a:rPr lang="en-GB" b="1">
                <a:latin typeface="CG Times" charset="0"/>
              </a:rPr>
              <a:t>To create an unnormalized table: </a:t>
            </a:r>
          </a:p>
          <a:p>
            <a:pPr lvl="1"/>
            <a:r>
              <a:rPr lang="en-GB" b="1"/>
              <a:t>transform data from information source (e.g. form) into table format with columns and rows.</a:t>
            </a:r>
          </a:p>
        </p:txBody>
      </p:sp>
    </p:spTree>
    <p:extLst>
      <p:ext uri="{BB962C8B-B14F-4D97-AF65-F5344CB8AC3E}">
        <p14:creationId xmlns:p14="http://schemas.microsoft.com/office/powerpoint/2010/main" val="36496218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3A5-2E23-408F-A418-8DCC52F54F36}" type="slidenum">
              <a:rPr lang="en-US"/>
              <a:pPr/>
              <a:t>2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Define what is  </a:t>
            </a:r>
            <a:r>
              <a:rPr lang="en-US" dirty="0"/>
              <a:t>normalization and its purpose in database design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Differentiate between the types </a:t>
            </a:r>
            <a:r>
              <a:rPr lang="en-US" dirty="0"/>
              <a:t>of normal forms 1NF, 2NF, 3NF, BCNF, and 4NF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Transform </a:t>
            </a:r>
            <a:r>
              <a:rPr lang="en-US" dirty="0"/>
              <a:t>from lower normal forms to higher normal forms</a:t>
            </a:r>
          </a:p>
          <a:p>
            <a:pPr>
              <a:lnSpc>
                <a:spcPct val="90000"/>
              </a:lnSpc>
            </a:pPr>
            <a:r>
              <a:rPr lang="en-US" dirty="0"/>
              <a:t>U</a:t>
            </a:r>
            <a:r>
              <a:rPr lang="en-US" dirty="0" smtClean="0"/>
              <a:t>se concurrently normalization </a:t>
            </a:r>
            <a:r>
              <a:rPr lang="en-US" dirty="0"/>
              <a:t>and E-R modeling </a:t>
            </a:r>
            <a:r>
              <a:rPr lang="en-US" dirty="0" smtClean="0"/>
              <a:t>to </a:t>
            </a:r>
            <a:r>
              <a:rPr lang="en-US" dirty="0"/>
              <a:t>produce a good database design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Practice the usefulness </a:t>
            </a:r>
            <a:r>
              <a:rPr lang="en-US" dirty="0"/>
              <a:t>of </a:t>
            </a:r>
            <a:r>
              <a:rPr lang="en-US" dirty="0" err="1"/>
              <a:t>denormalization</a:t>
            </a:r>
            <a:r>
              <a:rPr lang="en-US" dirty="0"/>
              <a:t> to generate information efficiently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D516-A48E-4D11-975A-DC983DF2C5AF}" type="slidenum">
              <a:rPr lang="en-US"/>
              <a:pPr/>
              <a:t>20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First Normal Form (1NF)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1"/>
              <a:t>A relation in which intersection of each row and column contains one and only one value.</a:t>
            </a:r>
          </a:p>
        </p:txBody>
      </p:sp>
    </p:spTree>
    <p:extLst>
      <p:ext uri="{BB962C8B-B14F-4D97-AF65-F5344CB8AC3E}">
        <p14:creationId xmlns:p14="http://schemas.microsoft.com/office/powerpoint/2010/main" val="28710180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444A-5122-4970-AEB8-B3F8304B20DF}" type="slidenum">
              <a:rPr lang="en-US"/>
              <a:pPr/>
              <a:t>21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UNF to 1NF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b="1"/>
              <a:t>Nominate an attribute or group of attributes to act as the key for the unnormalized table.</a:t>
            </a:r>
          </a:p>
          <a:p>
            <a:endParaRPr lang="en-GB" b="1">
              <a:latin typeface="CG Times" charset="0"/>
            </a:endParaRPr>
          </a:p>
          <a:p>
            <a:r>
              <a:rPr lang="en-GB" b="1"/>
              <a:t>Identify repeating group(s) in unnormalized table which repeats for the key attribute(s).</a:t>
            </a:r>
          </a:p>
        </p:txBody>
      </p:sp>
    </p:spTree>
    <p:extLst>
      <p:ext uri="{BB962C8B-B14F-4D97-AF65-F5344CB8AC3E}">
        <p14:creationId xmlns:p14="http://schemas.microsoft.com/office/powerpoint/2010/main" val="3732789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930B-2EDE-4673-974B-F2DC75EA1C8F}" type="slidenum">
              <a:rPr lang="en-US"/>
              <a:pPr/>
              <a:t>22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UNF to 1NF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27950" cy="289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b="1"/>
              <a:t>All key attributes defined</a:t>
            </a:r>
          </a:p>
          <a:p>
            <a:r>
              <a:rPr lang="en-US" b="1"/>
              <a:t>No repeating groups in table</a:t>
            </a:r>
          </a:p>
          <a:p>
            <a:r>
              <a:rPr lang="en-US" b="1"/>
              <a:t>All attributes dependent on </a:t>
            </a:r>
          </a:p>
          <a:p>
            <a:pPr>
              <a:buFontTx/>
              <a:buNone/>
            </a:pPr>
            <a:r>
              <a:rPr lang="en-US" b="1"/>
              <a:t>    primary key</a:t>
            </a:r>
          </a:p>
        </p:txBody>
      </p:sp>
    </p:spTree>
    <p:extLst>
      <p:ext uri="{BB962C8B-B14F-4D97-AF65-F5344CB8AC3E}">
        <p14:creationId xmlns:p14="http://schemas.microsoft.com/office/powerpoint/2010/main" val="33702611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C328D-FDD5-4592-99C1-E2CC0AA77C9E}" type="slidenum">
              <a:rPr lang="en-US"/>
              <a:pPr/>
              <a:t>23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Second Normal Form (2NF)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CG Times" charset="0"/>
              </a:rPr>
              <a:t>Based on concept of full functional dependency:</a:t>
            </a:r>
          </a:p>
          <a:p>
            <a:pPr lvl="1"/>
            <a:r>
              <a:rPr lang="en-GB" sz="2400" b="1"/>
              <a:t>A and B are attributes of a relation, </a:t>
            </a:r>
          </a:p>
          <a:p>
            <a:pPr lvl="1"/>
            <a:r>
              <a:rPr lang="en-GB" sz="2400" b="1"/>
              <a:t>B is fully dependent on A if B is functionally dependent on A but not on any proper subset of A.</a:t>
            </a:r>
          </a:p>
          <a:p>
            <a:pPr lvl="1">
              <a:lnSpc>
                <a:spcPct val="40000"/>
              </a:lnSpc>
            </a:pPr>
            <a:endParaRPr lang="en-GB" sz="2400" b="1"/>
          </a:p>
          <a:p>
            <a:r>
              <a:rPr lang="en-GB" sz="2800" b="1"/>
              <a:t>2NF - A relation that is in 1NF and every non-primary-key attribute is fully functionally dependent on the primary key (no partial dependency)</a:t>
            </a:r>
          </a:p>
        </p:txBody>
      </p:sp>
    </p:spTree>
    <p:extLst>
      <p:ext uri="{BB962C8B-B14F-4D97-AF65-F5344CB8AC3E}">
        <p14:creationId xmlns:p14="http://schemas.microsoft.com/office/powerpoint/2010/main" val="23943622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E452-F9BA-480D-85A5-3186093FE183}" type="slidenum">
              <a:rPr lang="en-US"/>
              <a:pPr/>
              <a:t>24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1NF to 2NF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CG Times" charset="0"/>
              </a:rPr>
              <a:t>Identify primary key for the 1NF relation.</a:t>
            </a:r>
          </a:p>
          <a:p>
            <a:endParaRPr lang="en-GB" sz="2800"/>
          </a:p>
          <a:p>
            <a:r>
              <a:rPr lang="en-GB" sz="2800" b="1">
                <a:latin typeface="CG Times" charset="0"/>
              </a:rPr>
              <a:t>Identify functional dependencies in the relation.</a:t>
            </a:r>
          </a:p>
          <a:p>
            <a:endParaRPr lang="en-GB" sz="2800" b="1">
              <a:latin typeface="CG Times" charset="0"/>
            </a:endParaRPr>
          </a:p>
          <a:p>
            <a:r>
              <a:rPr lang="en-GB" sz="2800" b="1">
                <a:latin typeface="CG Times" charset="0"/>
              </a:rPr>
              <a:t>If partial dependencies exist on the primary key remove them by placing them in a new relation along with copy of their determinant.</a:t>
            </a:r>
          </a:p>
        </p:txBody>
      </p:sp>
    </p:spTree>
    <p:extLst>
      <p:ext uri="{BB962C8B-B14F-4D97-AF65-F5344CB8AC3E}">
        <p14:creationId xmlns:p14="http://schemas.microsoft.com/office/powerpoint/2010/main" val="25208175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2D2E-2C47-4230-895A-EDC8D8D3BD49}" type="slidenum">
              <a:rPr lang="en-US"/>
              <a:pPr/>
              <a:t>25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/>
              <a:t>2NF Conversion Results</a:t>
            </a:r>
          </a:p>
        </p:txBody>
      </p:sp>
      <p:pic>
        <p:nvPicPr>
          <p:cNvPr id="567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2460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6400800" y="1600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Arial" pitchFamily="34" charset="0"/>
              </a:rPr>
              <a:t>Figure 4.5</a:t>
            </a:r>
            <a:endParaRPr lang="en-US" sz="9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36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0B43-D677-4EA9-9A7B-72FA56BFA1CB}" type="slidenum">
              <a:rPr lang="en-US"/>
              <a:pPr/>
              <a:t>26</a:t>
            </a:fld>
            <a:endParaRPr 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Third Normal Form (3NF)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CG Times" charset="0"/>
              </a:rPr>
              <a:t>Based on concept of transitive dependency:</a:t>
            </a:r>
          </a:p>
          <a:p>
            <a:pPr lvl="1"/>
            <a:r>
              <a:rPr lang="en-GB" sz="2400" b="1"/>
              <a:t>A, B and C are attributes of a relation such that if A </a:t>
            </a:r>
            <a:r>
              <a:rPr lang="en-GB" sz="2400" b="1">
                <a:sym typeface="Wingdings" pitchFamily="2" charset="2"/>
              </a:rPr>
              <a:t></a:t>
            </a:r>
            <a:r>
              <a:rPr lang="en-GB" sz="2400" b="1"/>
              <a:t> B and B </a:t>
            </a:r>
            <a:r>
              <a:rPr lang="en-GB" sz="2400" b="1">
                <a:sym typeface="Wingdings" pitchFamily="2" charset="2"/>
              </a:rPr>
              <a:t></a:t>
            </a:r>
            <a:r>
              <a:rPr lang="en-GB" sz="2400" b="1"/>
              <a:t> C, </a:t>
            </a:r>
          </a:p>
          <a:p>
            <a:pPr lvl="1"/>
            <a:r>
              <a:rPr lang="en-GB" sz="2400" b="1"/>
              <a:t>then C is transitively dependent on A through B.  (Provided that A is not functionally dependent on B or C).</a:t>
            </a:r>
          </a:p>
          <a:p>
            <a:pPr lvl="1">
              <a:lnSpc>
                <a:spcPct val="50000"/>
              </a:lnSpc>
            </a:pPr>
            <a:endParaRPr lang="en-GB" sz="2400" b="1"/>
          </a:p>
          <a:p>
            <a:r>
              <a:rPr lang="en-GB" sz="2800" b="1"/>
              <a:t>3NF - A relation that is in 1NF and 2NF and in which no non-primary-key attribute is transitively dependent on the primary key.</a:t>
            </a:r>
          </a:p>
        </p:txBody>
      </p:sp>
    </p:spTree>
    <p:extLst>
      <p:ext uri="{BB962C8B-B14F-4D97-AF65-F5344CB8AC3E}">
        <p14:creationId xmlns:p14="http://schemas.microsoft.com/office/powerpoint/2010/main" val="33637997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B1ED-A836-420C-BA97-E7BC85054CA4}" type="slidenum">
              <a:rPr lang="en-US"/>
              <a:pPr/>
              <a:t>27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CG Times" charset="0"/>
              </a:rPr>
              <a:t>2NF to 3NF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CG Times" charset="0"/>
              </a:rPr>
              <a:t>Identify the primary key in the 2NF relation.</a:t>
            </a:r>
          </a:p>
          <a:p>
            <a:endParaRPr lang="en-GB" sz="2800" b="1">
              <a:latin typeface="CG Times" charset="0"/>
            </a:endParaRPr>
          </a:p>
          <a:p>
            <a:r>
              <a:rPr lang="en-GB" sz="2800" b="1">
                <a:latin typeface="CG Times" charset="0"/>
              </a:rPr>
              <a:t>Identify functional dependencies in the relation.</a:t>
            </a:r>
          </a:p>
          <a:p>
            <a:endParaRPr lang="en-GB" sz="2800" b="1">
              <a:latin typeface="CG Times" charset="0"/>
            </a:endParaRPr>
          </a:p>
          <a:p>
            <a:r>
              <a:rPr lang="en-GB" sz="2800" b="1">
                <a:latin typeface="CG Times" charset="0"/>
              </a:rPr>
              <a:t>If transitive dependencies exist on the primary key remove them by placing them in a new relation along with copy of their determinant.</a:t>
            </a:r>
          </a:p>
        </p:txBody>
      </p:sp>
    </p:spTree>
    <p:extLst>
      <p:ext uri="{BB962C8B-B14F-4D97-AF65-F5344CB8AC3E}">
        <p14:creationId xmlns:p14="http://schemas.microsoft.com/office/powerpoint/2010/main" val="731378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643F-C31C-4602-BE8A-2CC8F516AD60}" type="slidenum">
              <a:rPr lang="en-US"/>
              <a:pPr/>
              <a:t>28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295400"/>
          </a:xfrm>
        </p:spPr>
        <p:txBody>
          <a:bodyPr/>
          <a:lstStyle/>
          <a:p>
            <a:r>
              <a:rPr lang="en-US" b="1"/>
              <a:t>3NF Conversion Results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1262063"/>
          </a:xfrm>
        </p:spPr>
        <p:txBody>
          <a:bodyPr/>
          <a:lstStyle/>
          <a:p>
            <a:r>
              <a:rPr lang="en-US"/>
              <a:t>Prevent referential integrity violation by adding a JOB_CODE </a:t>
            </a:r>
          </a:p>
        </p:txBody>
      </p:sp>
      <p:sp>
        <p:nvSpPr>
          <p:cNvPr id="568324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7221538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PROJECT (</a:t>
            </a:r>
            <a:r>
              <a:rPr lang="en-US" u="sng"/>
              <a:t>PROJ_NUM,</a:t>
            </a:r>
            <a:r>
              <a:rPr lang="en-US"/>
              <a:t> PROJ_NAME)</a:t>
            </a:r>
          </a:p>
          <a:p>
            <a:pPr algn="l"/>
            <a:r>
              <a:rPr lang="en-US"/>
              <a:t>ASSIGN (</a:t>
            </a:r>
            <a:r>
              <a:rPr lang="en-US" u="sng"/>
              <a:t>PROJ_NUM, EMP_NUM</a:t>
            </a:r>
            <a:r>
              <a:rPr lang="en-US"/>
              <a:t>, HOURS)</a:t>
            </a:r>
          </a:p>
          <a:p>
            <a:pPr algn="l"/>
            <a:r>
              <a:rPr lang="en-US"/>
              <a:t>EMPLOYEE (</a:t>
            </a:r>
            <a:r>
              <a:rPr lang="en-US" u="sng"/>
              <a:t>EMP_NUM</a:t>
            </a:r>
            <a:r>
              <a:rPr lang="en-US"/>
              <a:t>, EMP_NAME, JOB_CLASS)</a:t>
            </a:r>
          </a:p>
          <a:p>
            <a:pPr algn="l"/>
            <a:r>
              <a:rPr lang="en-US"/>
              <a:t>JOB (</a:t>
            </a:r>
            <a:r>
              <a:rPr lang="en-US" u="sng"/>
              <a:t>JOB_CODE</a:t>
            </a:r>
            <a:r>
              <a:rPr lang="en-US"/>
              <a:t>, JOB_DESCRIPTION, CHG_HOUR)</a:t>
            </a:r>
          </a:p>
          <a:p>
            <a:pPr algn="l"/>
            <a:endParaRPr lang="en-US" sz="9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92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C53E-6633-469A-8A56-E4C0EC619111}" type="slidenum">
              <a:rPr lang="en-US"/>
              <a:pPr/>
              <a:t>29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General Definitions of 2NF and 3NF</a:t>
            </a:r>
            <a:r>
              <a:rPr lang="en-GB"/>
              <a:t> 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Second normal form (2NF)</a:t>
            </a:r>
            <a:endParaRPr lang="en-GB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A relation that is in 1NF and every non-primary-key attribute is fully functionally dependent on </a:t>
            </a:r>
            <a:r>
              <a:rPr lang="en-US" b="1" i="1">
                <a:latin typeface="Times" pitchFamily="18" charset="0"/>
                <a:cs typeface="Times New Roman" pitchFamily="18" charset="0"/>
              </a:rPr>
              <a:t>any</a:t>
            </a:r>
            <a:r>
              <a:rPr lang="en-US" b="1">
                <a:latin typeface="Times" pitchFamily="18" charset="0"/>
                <a:cs typeface="Times New Roman" pitchFamily="18" charset="0"/>
              </a:rPr>
              <a:t> </a:t>
            </a:r>
            <a:r>
              <a:rPr lang="en-US" b="1" i="1">
                <a:latin typeface="Times" pitchFamily="18" charset="0"/>
                <a:cs typeface="Times New Roman" pitchFamily="18" charset="0"/>
              </a:rPr>
              <a:t>candidate key</a:t>
            </a:r>
            <a:r>
              <a:rPr lang="en-US" b="1">
                <a:latin typeface="Times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GB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Third normal form (3NF)</a:t>
            </a:r>
          </a:p>
          <a:p>
            <a:pPr lvl="1"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A relation that is in 1NF and 2NF and in which no non-primary-key attribute is transitively dependent on </a:t>
            </a:r>
            <a:r>
              <a:rPr lang="en-US" b="1" i="1">
                <a:latin typeface="Times" pitchFamily="18" charset="0"/>
                <a:cs typeface="Times New Roman" pitchFamily="18" charset="0"/>
              </a:rPr>
              <a:t>any candidate key</a:t>
            </a:r>
            <a:r>
              <a:rPr lang="en-US" sz="2400" b="1">
                <a:latin typeface="Times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92276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6722-AB10-4095-B668-325448078CF1}" type="slidenum">
              <a:rPr lang="en-US"/>
              <a:pPr/>
              <a:t>3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Acknowledgments</a:t>
            </a:r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1905000"/>
          </a:xfrm>
        </p:spPr>
        <p:txBody>
          <a:bodyPr/>
          <a:lstStyle/>
          <a:p>
            <a:r>
              <a:rPr lang="en-US" dirty="0" smtClean="0"/>
              <a:t>Some of these </a:t>
            </a:r>
            <a:r>
              <a:rPr lang="en-US" dirty="0"/>
              <a:t>slides have been adapted from Thomas Connolly and Carolyn </a:t>
            </a:r>
            <a:r>
              <a:rPr lang="en-US" dirty="0" err="1"/>
              <a:t>Begg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3218-DAC4-4BA0-8D5F-5216A757B4BA}" type="slidenum">
              <a:rPr lang="en-US"/>
              <a:pPr/>
              <a:t>30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Boyce–Codd Normal Form (BCNF)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Based on functional dependencies that take into account all candidate keys in a relation, however BCNF also has additional constraints compared with general definition of 3NF.</a:t>
            </a:r>
          </a:p>
          <a:p>
            <a:pPr>
              <a:lnSpc>
                <a:spcPct val="90000"/>
              </a:lnSpc>
            </a:pPr>
            <a:endParaRPr lang="en-US" b="1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>
                <a:latin typeface="Times" pitchFamily="18" charset="0"/>
                <a:cs typeface="Times New Roman" pitchFamily="18" charset="0"/>
              </a:rPr>
              <a:t>BCNF - A relation is in BCNF if and only if every determinant is a candidate key.</a:t>
            </a:r>
            <a:r>
              <a:rPr lang="en-GB" b="1">
                <a:latin typeface="Times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6987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ECB9-71FB-44C6-A351-C31D95BF528E}" type="slidenum">
              <a:rPr lang="en-US"/>
              <a:pPr/>
              <a:t>31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Boyce–Codd normal form (BCNF)</a:t>
            </a:r>
            <a:r>
              <a:rPr lang="en-GB"/>
              <a:t> 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Difference between 3NF and BCNF is that for a functional dependency A </a:t>
            </a:r>
            <a:r>
              <a:rPr lang="en-US" sz="2800" b="1">
                <a:latin typeface="Times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B, 3NF allows this dependency in a relation if B is a primary-key attribute and A is not a candidate key. </a:t>
            </a:r>
          </a:p>
          <a:p>
            <a:pPr>
              <a:lnSpc>
                <a:spcPct val="30000"/>
              </a:lnSpc>
            </a:pPr>
            <a:endParaRPr lang="en-US" sz="2800" b="1">
              <a:latin typeface="Times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Whereas, BCNF insists that for this dependency to remain in a relation, A must be a candidate key. </a:t>
            </a:r>
          </a:p>
          <a:p>
            <a:pPr>
              <a:lnSpc>
                <a:spcPct val="30000"/>
              </a:lnSpc>
            </a:pPr>
            <a:endParaRPr lang="en-US" sz="2800" b="1">
              <a:latin typeface="Times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Every relation in BCNF is also in 3NF. However, relation in 3NF may not be in BCNF.</a:t>
            </a:r>
          </a:p>
          <a:p>
            <a:pPr>
              <a:lnSpc>
                <a:spcPct val="90000"/>
              </a:lnSpc>
            </a:pPr>
            <a:endParaRPr lang="en-GB" sz="2800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44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6594-BA9F-4090-B76F-95200C4568AB}" type="slidenum">
              <a:rPr lang="en-US"/>
              <a:pPr/>
              <a:t>32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Boyce–Codd normal form (BCNF)</a:t>
            </a:r>
            <a:r>
              <a:rPr lang="en-GB"/>
              <a:t> 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Violation of BCNF is quite rare. </a:t>
            </a:r>
          </a:p>
          <a:p>
            <a:endParaRPr lang="en-US" b="1">
              <a:latin typeface="Times" pitchFamily="18" charset="0"/>
              <a:cs typeface="Times New Roman" pitchFamily="18" charset="0"/>
            </a:endParaRPr>
          </a:p>
          <a:p>
            <a:r>
              <a:rPr lang="en-US" b="1">
                <a:latin typeface="Times" pitchFamily="18" charset="0"/>
                <a:cs typeface="Times New Roman" pitchFamily="18" charset="0"/>
              </a:rPr>
              <a:t>Potential to violate BCNF may occur in a relation that:</a:t>
            </a:r>
          </a:p>
          <a:p>
            <a:pPr lvl="1"/>
            <a:r>
              <a:rPr lang="en-US" b="1">
                <a:latin typeface="Times" pitchFamily="18" charset="0"/>
                <a:cs typeface="Times New Roman" pitchFamily="18" charset="0"/>
              </a:rPr>
              <a:t>contains two (or more) composite candidate keys;</a:t>
            </a:r>
          </a:p>
          <a:p>
            <a:pPr lvl="1"/>
            <a:r>
              <a:rPr lang="en-US" b="1">
                <a:latin typeface="Times" pitchFamily="18" charset="0"/>
                <a:cs typeface="Times New Roman" pitchFamily="18" charset="0"/>
              </a:rPr>
              <a:t>the candidate keys overlap (i.e. have at least one attribute in common).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5021383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5C51B-0348-40D8-AD62-2031582C4597}" type="slidenum">
              <a:rPr lang="en-US"/>
              <a:pPr/>
              <a:t>33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b="1"/>
              <a:t>3NF Table Not in BCNF</a:t>
            </a:r>
          </a:p>
        </p:txBody>
      </p:sp>
      <p:pic>
        <p:nvPicPr>
          <p:cNvPr id="56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6248400" y="48768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pitchFamily="34" charset="0"/>
              </a:rPr>
              <a:t>Figure 4.7</a:t>
            </a:r>
            <a:endParaRPr lang="en-US" sz="5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27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8D9-BDC1-435A-A803-984F54B462D9}" type="slidenum">
              <a:rPr lang="en-US"/>
              <a:pPr/>
              <a:t>34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b="1"/>
              <a:t>Decomposition of Table </a:t>
            </a:r>
            <a:br>
              <a:rPr lang="en-US" b="1"/>
            </a:br>
            <a:r>
              <a:rPr lang="en-US" b="1"/>
              <a:t>Structure to Meet BCNF</a:t>
            </a:r>
          </a:p>
        </p:txBody>
      </p:sp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110038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681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B532-A9D3-4899-8DA9-37E5445ECEA8}" type="slidenum">
              <a:rPr lang="en-US"/>
              <a:pPr/>
              <a:t>35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/>
              <a:t>BCNF Conversion Results</a:t>
            </a:r>
          </a:p>
        </p:txBody>
      </p:sp>
      <p:pic>
        <p:nvPicPr>
          <p:cNvPr id="571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62525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1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324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38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CA6B-2AD4-46FB-93CB-5CB88B5723EC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b="1"/>
              <a:t/>
            </a:r>
            <a:br>
              <a:rPr lang="en-GB" b="1"/>
            </a:br>
            <a:r>
              <a:rPr lang="en-GB" b="1"/>
              <a:t>Review of Normalization (UNF to BCNF)</a:t>
            </a:r>
          </a:p>
        </p:txBody>
      </p:sp>
      <p:pic>
        <p:nvPicPr>
          <p:cNvPr id="548867" name="Picture 3" descr="D:\Database System 3e_tiff\Ch13-tif\DS3-Figure 13-1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5626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00613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0FCFF-6875-4A94-B6D1-E555D5B6755D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b="1"/>
              <a:t>Review of Normalization (UNF to BCNF)</a:t>
            </a:r>
          </a:p>
        </p:txBody>
      </p:sp>
      <p:pic>
        <p:nvPicPr>
          <p:cNvPr id="549891" name="Picture 3" descr="D:\Database System 3e_tiff\Ch13-tif\DS3-Figure 13-1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9892" name="Picture 4" descr="D:\Database System 3e_tiff\Ch13-tif\DS3-Figure 13-1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543800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6995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68C0-5376-40DB-B86E-25FAF64CCDF7}" type="slidenum">
              <a:rPr lang="en-US"/>
              <a:pPr/>
              <a:t>38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001000" cy="1104900"/>
          </a:xfrm>
        </p:spPr>
        <p:txBody>
          <a:bodyPr/>
          <a:lstStyle/>
          <a:p>
            <a:r>
              <a:rPr lang="en-GB" b="1"/>
              <a:t>Review of Normalization (UNF to BCNF)</a:t>
            </a:r>
          </a:p>
        </p:txBody>
      </p:sp>
      <p:pic>
        <p:nvPicPr>
          <p:cNvPr id="550915" name="Picture 3" descr="D:\Database System 3e_tiff\Ch13-tif\DS3-Figure 13-2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859251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89E6-61BF-4886-84C2-90160E7C2DEA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Review of Normalization (UNF to BCNF)</a:t>
            </a:r>
          </a:p>
        </p:txBody>
      </p:sp>
      <p:pic>
        <p:nvPicPr>
          <p:cNvPr id="551939" name="Picture 3" descr="D:\Database System 3e_tiff\Ch13-tif\DS3-Figure 13-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867400" cy="4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4592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6244-0DD5-41B0-B79A-D7FCA9B46927}" type="slidenum">
              <a:rPr lang="en-US"/>
              <a:pPr/>
              <a:t>4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Normalization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Main objective in developing a logical data model for relational database systems is to create an accurate representation of the data, its relationships, and constraints.</a:t>
            </a:r>
          </a:p>
          <a:p>
            <a:pPr>
              <a:lnSpc>
                <a:spcPct val="90000"/>
              </a:lnSpc>
            </a:pPr>
            <a:endParaRPr lang="en-GB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 pitchFamily="18" charset="0"/>
              </a:rPr>
              <a:t>To achieve this objective, must identify a suitable set of relations.</a:t>
            </a:r>
          </a:p>
        </p:txBody>
      </p:sp>
    </p:spTree>
    <p:extLst>
      <p:ext uri="{BB962C8B-B14F-4D97-AF65-F5344CB8AC3E}">
        <p14:creationId xmlns:p14="http://schemas.microsoft.com/office/powerpoint/2010/main" val="16880523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6BEE-AF94-4FA9-8A9B-999B81416EB5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Fourth Normal Form (4NF)</a:t>
            </a:r>
            <a:r>
              <a:rPr lang="en-GB"/>
              <a:t> 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US" sz="2800" b="1">
                <a:latin typeface="Times" pitchFamily="18" charset="0"/>
                <a:cs typeface="Times New Roman" pitchFamily="18" charset="0"/>
              </a:rPr>
              <a:t>Although BCNF removes anomalies due to functional dependencies, another type of dependency called a multi-valued dependency (MVD) can also cause data redundancy. </a:t>
            </a:r>
          </a:p>
          <a:p>
            <a:endParaRPr lang="en-US" sz="2800" b="1">
              <a:latin typeface="Times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" pitchFamily="18" charset="0"/>
                <a:cs typeface="Times New Roman" pitchFamily="18" charset="0"/>
              </a:rPr>
              <a:t>Possible existence of MVDs in a relation is due to 1NF and can result in data redundancy.</a:t>
            </a:r>
            <a:endParaRPr lang="en-GB" sz="2800" b="1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7394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91CAB-BB77-4D82-838E-D9DC9B4B78AA}" type="slidenum">
              <a:rPr lang="en-US"/>
              <a:pPr/>
              <a:t>41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Fourth Normal Form (4NF) - MVD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</p:spPr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Dependency between attributes (for example, A, B, and C) in a relation, such that for each value of A there is a set of values for B and a set of values for C. However, set of values for B and C are independent of each other.</a:t>
            </a:r>
            <a:r>
              <a:rPr lang="en-GB" b="1">
                <a:latin typeface="Times" pitchFamily="18" charset="0"/>
                <a:cs typeface="Times New Roman" pitchFamily="18" charset="0"/>
              </a:rPr>
              <a:t> </a:t>
            </a:r>
          </a:p>
          <a:p>
            <a:pPr lvl="1"/>
            <a:endParaRPr lang="en-GB" b="1">
              <a:latin typeface="Times" pitchFamily="18" charset="0"/>
              <a:cs typeface="Times New Roman" pitchFamily="18" charset="0"/>
            </a:endParaRPr>
          </a:p>
          <a:p>
            <a:pPr lvl="1"/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521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F77B-CD65-4CE2-B618-31D4B5F08D5B}" type="slidenum">
              <a:rPr lang="en-US"/>
              <a:pPr/>
              <a:t>42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Fourth Normal Form (4NF)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pPr algn="just"/>
            <a:r>
              <a:rPr lang="en-US" b="1">
                <a:latin typeface="Times" pitchFamily="18" charset="0"/>
                <a:cs typeface="Times New Roman" pitchFamily="18" charset="0"/>
              </a:rPr>
              <a:t>MVD between attributes A, B, and C in a relation using the following notation:</a:t>
            </a:r>
          </a:p>
          <a:p>
            <a:pPr lvl="1" algn="just">
              <a:buFontTx/>
              <a:buNone/>
            </a:pPr>
            <a:r>
              <a:rPr lang="en-US" b="1">
                <a:latin typeface="Times" pitchFamily="18" charset="0"/>
                <a:cs typeface="Times New Roman" pitchFamily="18" charset="0"/>
              </a:rPr>
              <a:t>	A  </a:t>
            </a:r>
            <a:r>
              <a:rPr lang="en-US" b="1">
                <a:latin typeface="Symbol" pitchFamily="18" charset="2"/>
                <a:cs typeface="Times New Roman" pitchFamily="18" charset="0"/>
              </a:rPr>
              <a:t>¾¾</a:t>
            </a:r>
            <a:r>
              <a:rPr lang="en-US" b="1">
                <a:latin typeface="Wingdings" pitchFamily="2" charset="2"/>
                <a:cs typeface="Times New Roman" pitchFamily="18" charset="0"/>
              </a:rPr>
              <a:t>ØØ</a:t>
            </a:r>
            <a:r>
              <a:rPr lang="en-US" b="1">
                <a:latin typeface="Times" pitchFamily="18" charset="0"/>
                <a:cs typeface="Times New Roman" pitchFamily="18" charset="0"/>
              </a:rPr>
              <a:t>  B </a:t>
            </a:r>
          </a:p>
          <a:p>
            <a:pPr lvl="1">
              <a:buFontTx/>
              <a:buNone/>
            </a:pPr>
            <a:r>
              <a:rPr lang="en-US" b="1">
                <a:latin typeface="Times" pitchFamily="18" charset="0"/>
                <a:cs typeface="Times New Roman" pitchFamily="18" charset="0"/>
              </a:rPr>
              <a:t>	A  </a:t>
            </a:r>
            <a:r>
              <a:rPr lang="en-US" b="1">
                <a:latin typeface="Symbol" pitchFamily="18" charset="2"/>
                <a:cs typeface="Times New Roman" pitchFamily="18" charset="0"/>
              </a:rPr>
              <a:t>¾¾</a:t>
            </a:r>
            <a:r>
              <a:rPr lang="en-US" b="1">
                <a:latin typeface="Wingdings" pitchFamily="2" charset="2"/>
                <a:cs typeface="Times New Roman" pitchFamily="18" charset="0"/>
              </a:rPr>
              <a:t>ØØ</a:t>
            </a:r>
            <a:r>
              <a:rPr lang="en-US" b="1">
                <a:latin typeface="Times" pitchFamily="18" charset="0"/>
                <a:cs typeface="Times New Roman" pitchFamily="18" charset="0"/>
              </a:rPr>
              <a:t>  C</a:t>
            </a:r>
            <a:r>
              <a:rPr lang="en-GB" b="1"/>
              <a:t> </a:t>
            </a:r>
          </a:p>
          <a:p>
            <a:pPr>
              <a:buFontTx/>
              <a:buNone/>
            </a:pPr>
            <a:endParaRPr lang="en-GB" b="1"/>
          </a:p>
          <a:p>
            <a:pPr>
              <a:buFontTx/>
              <a:buNone/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12291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A2D2-4059-4961-BC40-B6AF049946A1}" type="slidenum">
              <a:rPr lang="en-US"/>
              <a:pPr/>
              <a:t>43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Fourth Normal Form (4NF)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MVD can be further defined as being trivial or nontrivial. 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–"/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MVD  A  </a:t>
            </a:r>
            <a:r>
              <a:rPr lang="en-US" sz="2800" b="1">
                <a:latin typeface="Symbol" pitchFamily="18" charset="2"/>
                <a:cs typeface="Times New Roman" pitchFamily="18" charset="0"/>
              </a:rPr>
              <a:t>¾¾</a:t>
            </a:r>
            <a:r>
              <a:rPr lang="en-US" sz="2800" b="1">
                <a:latin typeface="Wingdings" pitchFamily="2" charset="2"/>
                <a:cs typeface="Times New Roman" pitchFamily="18" charset="0"/>
              </a:rPr>
              <a:t>ØØ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 B  in relation R is defined as being trivial if (a) B is a subset of A </a:t>
            </a:r>
            <a:r>
              <a:rPr lang="en-US" sz="2800" b="1" i="1">
                <a:latin typeface="Times" pitchFamily="18" charset="0"/>
                <a:cs typeface="Times New Roman" pitchFamily="18" charset="0"/>
              </a:rPr>
              <a:t>or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(b) A </a:t>
            </a:r>
            <a:r>
              <a:rPr lang="en-US" sz="2800" b="1">
                <a:latin typeface="Times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 B = R. 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–"/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MVD is defined as being nontrivial if neither (a) nor (b) are satisfied.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–"/>
            </a:pPr>
            <a:r>
              <a:rPr lang="en-US" sz="2800" b="1">
                <a:latin typeface="Times" pitchFamily="18" charset="0"/>
                <a:cs typeface="Times New Roman" pitchFamily="18" charset="0"/>
              </a:rPr>
              <a:t>Trivial MVD does not specify a constraint on a relation, while a nontrivial MVD does specify a constraint.</a:t>
            </a:r>
            <a:r>
              <a:rPr lang="en-US" sz="2800">
                <a:latin typeface="Times" pitchFamily="18" charset="0"/>
                <a:cs typeface="Times New Roman" pitchFamily="18" charset="0"/>
              </a:rPr>
              <a:t> 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1553209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7C61-2583-4327-B0EB-ED13B14D6890}" type="slidenum">
              <a:rPr lang="en-US"/>
              <a:pPr/>
              <a:t>44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Fourth Normal Form (4NF)</a:t>
            </a:r>
            <a:endParaRPr lang="en-GB" b="1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US" b="1">
                <a:latin typeface="Times" pitchFamily="18" charset="0"/>
                <a:cs typeface="Times New Roman" pitchFamily="18" charset="0"/>
              </a:rPr>
              <a:t>Defined as a relation that is in BCNF and contains no nontrivial MVDs.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4876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9E2-3F31-45A7-8644-61770B71CE5C}" type="slidenum">
              <a:rPr lang="en-US"/>
              <a:pPr/>
              <a:t>45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4NF - Example</a:t>
            </a:r>
          </a:p>
        </p:txBody>
      </p:sp>
      <p:pic>
        <p:nvPicPr>
          <p:cNvPr id="558083" name="Picture 3" descr="D:\Database System 3e_tiff\Ch13-tif\DS3-Figure 13-22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814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084" name="Picture 4" descr="D:\Database System 3e_tiff\Ch13-tif\DS3-Figure 13-22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7244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8085" name="Line 5"/>
          <p:cNvSpPr>
            <a:spLocks noChangeShapeType="1"/>
          </p:cNvSpPr>
          <p:nvPr/>
        </p:nvSpPr>
        <p:spPr bwMode="auto">
          <a:xfrm>
            <a:off x="44196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863"/>
      </p:ext>
    </p:extLst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60A4-1F1A-4019-9C38-4DF69A06AE33}" type="slidenum">
              <a:rPr lang="en-US"/>
              <a:pPr/>
              <a:t>46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b="1"/>
              <a:t>3NF Table Not in BCNF</a:t>
            </a:r>
          </a:p>
        </p:txBody>
      </p:sp>
      <p:pic>
        <p:nvPicPr>
          <p:cNvPr id="480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6248400" y="48768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pitchFamily="34" charset="0"/>
              </a:rPr>
              <a:t>Figure 4.7</a:t>
            </a:r>
            <a:endParaRPr lang="en-US" sz="5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980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8600-29C9-4484-A8E8-2A3385ACE637}" type="slidenum">
              <a:rPr lang="en-US"/>
              <a:pPr/>
              <a:t>47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b="1"/>
              <a:t>Decomposition of Table </a:t>
            </a:r>
            <a:br>
              <a:rPr lang="en-US" b="1"/>
            </a:br>
            <a:r>
              <a:rPr lang="en-US" b="1"/>
              <a:t>Structure to Meet BCNF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110038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10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715A-FA04-4E47-BEA6-286D3E92F6D3}" type="slidenum">
              <a:rPr lang="en-US"/>
              <a:pPr/>
              <a:t>48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Decomposition into BCNF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6477000" y="601980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pitchFamily="34" charset="0"/>
              </a:rPr>
              <a:t>Figure 4.9</a:t>
            </a:r>
            <a:endParaRPr lang="en-US" sz="500">
              <a:latin typeface="Arial" pitchFamily="34" charset="0"/>
            </a:endParaRPr>
          </a:p>
        </p:txBody>
      </p:sp>
      <p:pic>
        <p:nvPicPr>
          <p:cNvPr id="48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62525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324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70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8023-C670-4328-B405-424123E1D9B6}" type="slidenum">
              <a:rPr lang="en-US"/>
              <a:pPr/>
              <a:t>49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/>
              <a:t>4NF Conversion Results</a:t>
            </a: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600200" y="5638800"/>
            <a:ext cx="728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Multivalued Dependencies (an employee can work for many services and </a:t>
            </a:r>
            <a:br>
              <a:rPr lang="en-US" sz="1600" b="1">
                <a:latin typeface="Arial" pitchFamily="34" charset="0"/>
              </a:rPr>
            </a:br>
            <a:r>
              <a:rPr lang="en-US" sz="1600" b="1">
                <a:latin typeface="Arial" pitchFamily="34" charset="0"/>
              </a:rPr>
              <a:t>on many projects</a:t>
            </a:r>
            <a:endParaRPr lang="en-US" sz="1600">
              <a:latin typeface="Arial" pitchFamily="34" charset="0"/>
            </a:endParaRPr>
          </a:p>
        </p:txBody>
      </p:sp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0765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5029200" y="4114800"/>
            <a:ext cx="212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Arial" pitchFamily="34" charset="0"/>
              </a:rPr>
              <a:t>Set of Tables in 4NF</a:t>
            </a:r>
            <a:endParaRPr lang="en-US" sz="1600">
              <a:latin typeface="Arial" pitchFamily="34" charset="0"/>
            </a:endParaRPr>
          </a:p>
        </p:txBody>
      </p:sp>
      <p:pic>
        <p:nvPicPr>
          <p:cNvPr id="488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28194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1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8B60-F35D-43D7-AE66-CC550BD805BC}" type="slidenum">
              <a:rPr lang="en-US"/>
              <a:pPr/>
              <a:t>5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Normalization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</a:rPr>
              <a:t>Four most commonly used normal forms are first (1NF), second (2NF) and third (3NF) normal forms, </a:t>
            </a:r>
            <a:r>
              <a:rPr lang="en-US" sz="2800" b="1">
                <a:latin typeface="Times" pitchFamily="18" charset="0"/>
                <a:cs typeface="Times New Roman" pitchFamily="18" charset="0"/>
              </a:rPr>
              <a:t>and Boyce–Codd normal form (BCNF).</a:t>
            </a:r>
          </a:p>
          <a:p>
            <a:pPr>
              <a:lnSpc>
                <a:spcPct val="90000"/>
              </a:lnSpc>
            </a:pPr>
            <a:endParaRPr lang="en-GB" sz="28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</a:rPr>
              <a:t>Based on functional dependencies among the attributes of a relation.</a:t>
            </a:r>
          </a:p>
          <a:p>
            <a:pPr>
              <a:lnSpc>
                <a:spcPct val="90000"/>
              </a:lnSpc>
            </a:pPr>
            <a:endParaRPr lang="en-GB" sz="28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800" b="1">
                <a:latin typeface="Times" pitchFamily="18" charset="0"/>
              </a:rPr>
              <a:t>A relation can be normalized to a specific form to prevent possible occurrence of update anomalies.</a:t>
            </a:r>
          </a:p>
        </p:txBody>
      </p:sp>
    </p:spTree>
    <p:extLst>
      <p:ext uri="{BB962C8B-B14F-4D97-AF65-F5344CB8AC3E}">
        <p14:creationId xmlns:p14="http://schemas.microsoft.com/office/powerpoint/2010/main" val="31267530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ADB4-C228-4DA1-B27C-C257BDB7D606}" type="slidenum">
              <a:rPr lang="en-US"/>
              <a:pPr/>
              <a:t>50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b="1"/>
              <a:t>Denormalization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Normalization is one of many database design goals </a:t>
            </a:r>
          </a:p>
          <a:p>
            <a:pPr>
              <a:lnSpc>
                <a:spcPct val="90000"/>
              </a:lnSpc>
            </a:pPr>
            <a:r>
              <a:rPr lang="en-US" sz="2800"/>
              <a:t>Normalized table requirements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Additional processing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Loss of system speed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800"/>
              <a:t>Normalization purity is difficult to sustain due to conflict in: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Design efficiency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Information requirements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Processing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1805071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880C-FF37-4EC4-B34F-D73B214AC337}" type="slidenum">
              <a:rPr lang="en-US"/>
              <a:pPr/>
              <a:t>51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b="1"/>
              <a:t>Unnormalized Table Defects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r>
              <a:rPr lang="en-US"/>
              <a:t>Data updates less efficient</a:t>
            </a:r>
          </a:p>
          <a:p>
            <a:r>
              <a:rPr lang="en-US"/>
              <a:t>Indexing more cumbersome</a:t>
            </a:r>
          </a:p>
          <a:p>
            <a:r>
              <a:rPr lang="en-US"/>
              <a:t>No simple strategies for creating views</a:t>
            </a:r>
          </a:p>
        </p:txBody>
      </p:sp>
    </p:spTree>
    <p:extLst>
      <p:ext uri="{BB962C8B-B14F-4D97-AF65-F5344CB8AC3E}">
        <p14:creationId xmlns:p14="http://schemas.microsoft.com/office/powerpoint/2010/main" val="192449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CD0A-A664-40E1-BFA9-8AC81C34FC4F}" type="slidenum">
              <a:rPr lang="en-US"/>
              <a:pPr/>
              <a:t>52</a:t>
            </a:fld>
            <a:endParaRPr lang="en-US"/>
          </a:p>
        </p:txBody>
      </p:sp>
      <p:sp>
        <p:nvSpPr>
          <p:cNvPr id="4935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b="1"/>
              <a:t>Summary</a:t>
            </a:r>
          </a:p>
        </p:txBody>
      </p:sp>
      <p:sp>
        <p:nvSpPr>
          <p:cNvPr id="493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/>
              <a:t>We will use normalization in database design to create a set of relations in 3FN normal form:</a:t>
            </a:r>
          </a:p>
          <a:p>
            <a:pPr lvl="1"/>
            <a:r>
              <a:rPr lang="en-US"/>
              <a:t>Each entity has a unique primary key, and each attribute depends upon the primary key</a:t>
            </a:r>
          </a:p>
          <a:p>
            <a:pPr lvl="1"/>
            <a:r>
              <a:rPr lang="en-US"/>
              <a:t>No partial dependency</a:t>
            </a:r>
          </a:p>
          <a:p>
            <a:pPr lvl="1"/>
            <a:r>
              <a:rPr lang="en-US"/>
              <a:t>No transitive dependency</a:t>
            </a:r>
          </a:p>
        </p:txBody>
      </p:sp>
    </p:spTree>
    <p:extLst>
      <p:ext uri="{BB962C8B-B14F-4D97-AF65-F5344CB8AC3E}">
        <p14:creationId xmlns:p14="http://schemas.microsoft.com/office/powerpoint/2010/main" val="157773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4051-D520-4A5F-A45B-820AD7E60EBE}" type="slidenum">
              <a:rPr lang="en-US"/>
              <a:pPr/>
              <a:t>6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/>
              <a:t>Normalization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Normalization is the process for assigning attributes to entities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Reduces data redundancies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Helps eliminate data anomalies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Produces controlled redundancies to link tables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2800"/>
              <a:t>Normalization stages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400"/>
              <a:t>1NF - First normal 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2NF - Second normal 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3NF - Third normal 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4NF - Fourth normal form</a:t>
            </a:r>
          </a:p>
        </p:txBody>
      </p:sp>
    </p:spTree>
    <p:extLst>
      <p:ext uri="{BB962C8B-B14F-4D97-AF65-F5344CB8AC3E}">
        <p14:creationId xmlns:p14="http://schemas.microsoft.com/office/powerpoint/2010/main" val="14501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E74CB-1D68-491B-AB66-0F1C03336E65}" type="slidenum">
              <a:rPr lang="en-US"/>
              <a:pPr/>
              <a:t>7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Data Redundancy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Times" pitchFamily="18" charset="0"/>
              </a:rPr>
              <a:t>Major aim of relational database design is to group attributes into relations to minimize data redundancy and reduce file storage space required by base relations.</a:t>
            </a:r>
          </a:p>
          <a:p>
            <a:endParaRPr lang="en-GB" sz="2800">
              <a:latin typeface="Times" pitchFamily="18" charset="0"/>
            </a:endParaRPr>
          </a:p>
          <a:p>
            <a:r>
              <a:rPr lang="en-GB" sz="2800" b="1">
                <a:latin typeface="Times" pitchFamily="18" charset="0"/>
              </a:rPr>
              <a:t>Problems associated with data redundancy are illustrated by comparing the following Staff and Branch relations with the StaffBranch relation.</a:t>
            </a:r>
          </a:p>
        </p:txBody>
      </p:sp>
    </p:spTree>
    <p:extLst>
      <p:ext uri="{BB962C8B-B14F-4D97-AF65-F5344CB8AC3E}">
        <p14:creationId xmlns:p14="http://schemas.microsoft.com/office/powerpoint/2010/main" val="22683203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FC5E-7F95-4307-B0AE-121FD08C3D93}" type="slidenum">
              <a:rPr lang="en-US"/>
              <a:pPr/>
              <a:t>8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Data Redundancy</a:t>
            </a:r>
          </a:p>
        </p:txBody>
      </p:sp>
      <p:pic>
        <p:nvPicPr>
          <p:cNvPr id="507907" name="Picture 3" descr="D:\Database System 3e_tiff\Ch13-tif\DS3-Figure 13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94"/>
          <a:stretch>
            <a:fillRect/>
          </a:stretch>
        </p:blipFill>
        <p:spPr bwMode="auto">
          <a:xfrm>
            <a:off x="609600" y="1524000"/>
            <a:ext cx="3886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D:\Database System 3e_tiff\Ch13-tif\DS3-Figure 13-0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55626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9" name="Picture 5" descr="D:\Database System 3e_tiff\Ch13-tif\DS3-Figure 13-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1" r="35294"/>
          <a:stretch>
            <a:fillRect/>
          </a:stretch>
        </p:blipFill>
        <p:spPr bwMode="auto">
          <a:xfrm>
            <a:off x="5029200" y="1524000"/>
            <a:ext cx="2514600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67444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ISC329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1859-4EFF-4774-B2A1-BA4CFD3A8064}" type="slidenum">
              <a:rPr lang="en-US"/>
              <a:pPr/>
              <a:t>9</a:t>
            </a:fld>
            <a:endParaRPr lang="en-US"/>
          </a:p>
        </p:txBody>
      </p:sp>
      <p:sp>
        <p:nvSpPr>
          <p:cNvPr id="509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GB" b="1">
                <a:latin typeface="Times" pitchFamily="18" charset="0"/>
              </a:rPr>
              <a:t>Data Redundancy</a:t>
            </a:r>
          </a:p>
        </p:txBody>
      </p:sp>
      <p:sp>
        <p:nvSpPr>
          <p:cNvPr id="5099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sz="2800" b="1">
                <a:latin typeface="Times" pitchFamily="18" charset="0"/>
              </a:rPr>
              <a:t>StaffBranch relation has redundant data: details of a branch are repeated for every member of staff.</a:t>
            </a:r>
          </a:p>
          <a:p>
            <a:endParaRPr lang="en-GB" sz="2800" b="1">
              <a:latin typeface="Times" pitchFamily="18" charset="0"/>
            </a:endParaRPr>
          </a:p>
          <a:p>
            <a:r>
              <a:rPr lang="en-GB" sz="2800" b="1">
                <a:latin typeface="Times" pitchFamily="18" charset="0"/>
              </a:rPr>
              <a:t>In contrast, branch information appears only once for each branch in Branch relation and only branchNo is repeated in Staff relation, to represent where each member of staff works.</a:t>
            </a:r>
          </a:p>
          <a:p>
            <a:endParaRPr lang="en-GB" sz="2800" b="1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703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2958</TotalTime>
  <Words>1963</Words>
  <Application>Microsoft Office PowerPoint</Application>
  <PresentationFormat>On-screen Show (4:3)</PresentationFormat>
  <Paragraphs>376</Paragraphs>
  <Slides>52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Normalization</vt:lpstr>
      <vt:lpstr>Learning Objectives</vt:lpstr>
      <vt:lpstr>Acknowledgments</vt:lpstr>
      <vt:lpstr>Normalization</vt:lpstr>
      <vt:lpstr>Normalization</vt:lpstr>
      <vt:lpstr>Normalization</vt:lpstr>
      <vt:lpstr>Data Redundancy</vt:lpstr>
      <vt:lpstr>Data Redundancy</vt:lpstr>
      <vt:lpstr>Data Redundancy</vt:lpstr>
      <vt:lpstr>Update Anomalies</vt:lpstr>
      <vt:lpstr>Functional Dependency</vt:lpstr>
      <vt:lpstr>Functional Dependency</vt:lpstr>
      <vt:lpstr>Example - Functional Dependency</vt:lpstr>
      <vt:lpstr>Functional Dependency</vt:lpstr>
      <vt:lpstr>Functional Dependency </vt:lpstr>
      <vt:lpstr>Dependency Diagram (1NF)</vt:lpstr>
      <vt:lpstr>The Process of Normalization</vt:lpstr>
      <vt:lpstr>Relationship Between Normal Forms</vt:lpstr>
      <vt:lpstr>Unnormalized Form (UNF)</vt:lpstr>
      <vt:lpstr>First Normal Form (1NF)</vt:lpstr>
      <vt:lpstr>UNF to 1NF</vt:lpstr>
      <vt:lpstr>UNF to 1NF</vt:lpstr>
      <vt:lpstr>Second Normal Form (2NF)</vt:lpstr>
      <vt:lpstr>1NF to 2NF</vt:lpstr>
      <vt:lpstr>2NF Conversion Results</vt:lpstr>
      <vt:lpstr>Third Normal Form (3NF)</vt:lpstr>
      <vt:lpstr>2NF to 3NF</vt:lpstr>
      <vt:lpstr>3NF Conversion Results</vt:lpstr>
      <vt:lpstr>General Definitions of 2NF and 3NF </vt:lpstr>
      <vt:lpstr>Boyce–Codd Normal Form (BCNF)</vt:lpstr>
      <vt:lpstr>Boyce–Codd normal form (BCNF) </vt:lpstr>
      <vt:lpstr>Boyce–Codd normal form (BCNF) </vt:lpstr>
      <vt:lpstr>3NF Table Not in BCNF</vt:lpstr>
      <vt:lpstr>Decomposition of Table  Structure to Meet BCNF</vt:lpstr>
      <vt:lpstr>BCNF Conversion Results</vt:lpstr>
      <vt:lpstr> Review of Normalization (UNF to BCNF)</vt:lpstr>
      <vt:lpstr>Review of Normalization (UNF to BCNF)</vt:lpstr>
      <vt:lpstr>Review of Normalization (UNF to BCNF)</vt:lpstr>
      <vt:lpstr>Review of Normalization (UNF to BCNF)</vt:lpstr>
      <vt:lpstr>Fourth Normal Form (4NF) </vt:lpstr>
      <vt:lpstr>Fourth Normal Form (4NF) - MVD</vt:lpstr>
      <vt:lpstr>Fourth Normal Form (4NF)</vt:lpstr>
      <vt:lpstr>Fourth Normal Form (4NF)</vt:lpstr>
      <vt:lpstr>Fourth Normal Form (4NF)</vt:lpstr>
      <vt:lpstr>4NF - Example</vt:lpstr>
      <vt:lpstr>3NF Table Not in BCNF</vt:lpstr>
      <vt:lpstr>Decomposition of Table  Structure to Meet BCNF</vt:lpstr>
      <vt:lpstr>Decomposition into BCNF</vt:lpstr>
      <vt:lpstr>4NF Conversion Results</vt:lpstr>
      <vt:lpstr>Denormalization</vt:lpstr>
      <vt:lpstr>Unnormalized Table Defects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 design</dc:title>
  <dc:creator>Isabelle Bichindaritz</dc:creator>
  <cp:lastModifiedBy>Isa</cp:lastModifiedBy>
  <cp:revision>250</cp:revision>
  <cp:lastPrinted>2000-10-02T16:10:22Z</cp:lastPrinted>
  <dcterms:created xsi:type="dcterms:W3CDTF">2000-09-29T00:33:17Z</dcterms:created>
  <dcterms:modified xsi:type="dcterms:W3CDTF">2012-09-24T02:43:56Z</dcterms:modified>
</cp:coreProperties>
</file>