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7" r:id="rId3"/>
    <p:sldId id="377" r:id="rId4"/>
    <p:sldId id="427" r:id="rId5"/>
    <p:sldId id="429" r:id="rId6"/>
    <p:sldId id="434" r:id="rId7"/>
    <p:sldId id="435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4" r:id="rId20"/>
    <p:sldId id="455" r:id="rId21"/>
    <p:sldId id="456" r:id="rId22"/>
    <p:sldId id="451" r:id="rId23"/>
    <p:sldId id="452" r:id="rId24"/>
    <p:sldId id="453" r:id="rId25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58290-3D11-48B7-B566-FA128821900B}" type="slidenum">
              <a:rPr lang="en-US"/>
              <a:pPr/>
              <a:t>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AF18F-B209-43CD-81D0-87FBA0AB4A5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E788-A765-4494-A5A1-CC4634ED3CBC}" type="slidenum">
              <a:rPr lang="en-US"/>
              <a:pPr/>
              <a:t>5</a:t>
            </a:fld>
            <a:endParaRPr lang="en-US"/>
          </a:p>
        </p:txBody>
      </p:sp>
      <p:sp>
        <p:nvSpPr>
          <p:cNvPr id="75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2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B5F4A-C9DA-432F-A086-03254078940D}" type="slidenum">
              <a:rPr lang="en-US"/>
              <a:pPr/>
              <a:t>6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DC549-30C6-4588-AA1B-3037245CEEB9}" type="slidenum">
              <a:rPr lang="en-US"/>
              <a:pPr/>
              <a:t>7</a:t>
            </a:fld>
            <a:endParaRPr lang="en-US"/>
          </a:p>
        </p:txBody>
      </p:sp>
      <p:sp>
        <p:nvSpPr>
          <p:cNvPr id="75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4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11E7D-F9F9-405C-84E2-E5D871978E48}" type="slidenum">
              <a:rPr lang="en-US"/>
              <a:pPr/>
              <a:t>8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5523-5E8F-4B31-846A-9F6A645BE3BE}" type="slidenum">
              <a:rPr lang="en-US"/>
              <a:pPr/>
              <a:t>9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9DD8E-370D-4EE1-9103-E036D7663FBB}" type="slidenum">
              <a:rPr lang="en-US"/>
              <a:pPr/>
              <a:t>10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F7D42-01A9-456A-8E82-330476230BA8}" type="slidenum">
              <a:rPr lang="en-US"/>
              <a:pPr/>
              <a:t>11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9/19/2012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3E84D-551B-4BC5-9BBD-B578C0808850}" type="slidenum">
              <a:rPr lang="en-US"/>
              <a:pPr/>
              <a:t>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Conceptual </a:t>
            </a:r>
            <a:r>
              <a:rPr lang="en-US" b="1" smtClean="0"/>
              <a:t>Data Modeling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6643-75EA-4021-B9EE-F425B923C5AE}" type="slidenum">
              <a:rPr lang="en-US"/>
              <a:pPr/>
              <a:t>10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 dirty="0">
                <a:latin typeface="CG Times" pitchFamily="18" charset="0"/>
              </a:rPr>
              <a:t>Step 1 </a:t>
            </a:r>
            <a:r>
              <a:rPr lang="en-GB" b="1" dirty="0" smtClean="0">
                <a:latin typeface="CG Times" pitchFamily="18" charset="0"/>
              </a:rPr>
              <a:t>Build Conceptual </a:t>
            </a:r>
            <a:r>
              <a:rPr lang="en-GB" b="1" dirty="0">
                <a:latin typeface="CG Times" pitchFamily="18" charset="0"/>
              </a:rPr>
              <a:t>Data </a:t>
            </a:r>
            <a:r>
              <a:rPr lang="en-GB" b="1" dirty="0" smtClean="0">
                <a:latin typeface="CG Times" pitchFamily="18" charset="0"/>
              </a:rPr>
              <a:t>Model</a:t>
            </a:r>
            <a:endParaRPr lang="en-GB" b="1" dirty="0">
              <a:latin typeface="CG Times" pitchFamily="18" charset="0"/>
            </a:endParaRP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Step 1.5  Determine candidate and unique identifier attributes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To identify the candidate key(s) for each entity and if there is more than one candidate key, to choose one to be the unique identifier.</a:t>
            </a:r>
          </a:p>
          <a:p>
            <a:pPr lvl="1">
              <a:lnSpc>
                <a:spcPct val="3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Step 1.6  </a:t>
            </a:r>
            <a:r>
              <a:rPr lang="en-US" b="1">
                <a:cs typeface="Times New Roman" charset="0"/>
              </a:rPr>
              <a:t>Consider use of enhanced modeling concepts (optional step)</a:t>
            </a:r>
            <a:r>
              <a:rPr lang="en-GB" sz="3600" b="1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charset="0"/>
              </a:rPr>
              <a:t>To consider the use of enhanced modeling concepts, such as specialization / generalization, aggregation, and composition.</a:t>
            </a:r>
            <a:r>
              <a:rPr lang="en-GB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809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6027-7004-4197-9FD1-9A371D138103}" type="slidenum">
              <a:rPr lang="en-US"/>
              <a:pPr/>
              <a:t>11</a:t>
            </a:fld>
            <a:endParaRPr lang="en-US"/>
          </a:p>
        </p:txBody>
      </p:sp>
      <p:sp>
        <p:nvSpPr>
          <p:cNvPr id="72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 dirty="0">
                <a:latin typeface="CG Times" pitchFamily="18" charset="0"/>
              </a:rPr>
              <a:t>Step 1 Build </a:t>
            </a:r>
            <a:r>
              <a:rPr lang="en-GB" b="1" dirty="0" smtClean="0">
                <a:latin typeface="CG Times" pitchFamily="18" charset="0"/>
              </a:rPr>
              <a:t>Conceptual </a:t>
            </a:r>
            <a:r>
              <a:rPr lang="en-GB" b="1" dirty="0">
                <a:latin typeface="CG Times" pitchFamily="18" charset="0"/>
              </a:rPr>
              <a:t>Data </a:t>
            </a:r>
            <a:r>
              <a:rPr lang="en-GB" b="1" dirty="0" smtClean="0">
                <a:latin typeface="CG Times" pitchFamily="18" charset="0"/>
              </a:rPr>
              <a:t>Model</a:t>
            </a:r>
            <a:endParaRPr lang="en-GB" b="1" dirty="0">
              <a:latin typeface="CG Times" pitchFamily="18" charset="0"/>
            </a:endParaRPr>
          </a:p>
        </p:txBody>
      </p:sp>
      <p:sp>
        <p:nvSpPr>
          <p:cNvPr id="72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 dirty="0"/>
              <a:t>Step 1.7  </a:t>
            </a:r>
            <a:r>
              <a:rPr lang="en-US" sz="2800" b="1" dirty="0">
                <a:cs typeface="Times New Roman" charset="0"/>
              </a:rPr>
              <a:t>Check model for redundancy</a:t>
            </a:r>
            <a:r>
              <a:rPr lang="en-GB" sz="24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cs typeface="Times New Roman" charset="0"/>
              </a:rPr>
              <a:t>To check for the presence of any redundancy in the model.</a:t>
            </a:r>
            <a:r>
              <a:rPr lang="en-GB" sz="2000" b="1" dirty="0"/>
              <a:t> </a:t>
            </a:r>
          </a:p>
          <a:p>
            <a:pPr lvl="1">
              <a:lnSpc>
                <a:spcPct val="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charset="0"/>
              </a:rPr>
              <a:t>Step 1.8  Validate </a:t>
            </a:r>
            <a:r>
              <a:rPr lang="en-US" sz="2800" b="1" dirty="0" smtClean="0">
                <a:cs typeface="Times New Roman" charset="0"/>
              </a:rPr>
              <a:t>conceptual </a:t>
            </a:r>
            <a:r>
              <a:rPr lang="en-US" sz="2800" b="1" dirty="0">
                <a:cs typeface="Times New Roman" charset="0"/>
              </a:rPr>
              <a:t>model against user transactions</a:t>
            </a:r>
            <a:r>
              <a:rPr lang="en-GB" sz="24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cs typeface="Times New Roman" charset="0"/>
              </a:rPr>
              <a:t>To ensure that the </a:t>
            </a:r>
            <a:r>
              <a:rPr lang="en-US" sz="2000" b="1" dirty="0" smtClean="0">
                <a:cs typeface="Times New Roman" charset="0"/>
              </a:rPr>
              <a:t>conceptual </a:t>
            </a:r>
            <a:r>
              <a:rPr lang="en-US" sz="2000" b="1" dirty="0">
                <a:cs typeface="Times New Roman" charset="0"/>
              </a:rPr>
              <a:t>model supports the transactions </a:t>
            </a:r>
            <a:r>
              <a:rPr lang="en-US" sz="2000" b="1" dirty="0" smtClean="0">
                <a:cs typeface="Times New Roman" charset="0"/>
              </a:rPr>
              <a:t>required.</a:t>
            </a:r>
            <a:r>
              <a:rPr lang="en-GB" sz="2000" b="1" dirty="0" smtClean="0"/>
              <a:t> </a:t>
            </a: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800" b="1" dirty="0"/>
              <a:t>Step1.9   Review local conceptual data model with user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To review the local conceptual data model with the user to ensure that the model is a ‘true’ representation of the user’s view of the enterprise.</a:t>
            </a:r>
          </a:p>
        </p:txBody>
      </p:sp>
    </p:spTree>
    <p:extLst>
      <p:ext uri="{BB962C8B-B14F-4D97-AF65-F5344CB8AC3E}">
        <p14:creationId xmlns:p14="http://schemas.microsoft.com/office/powerpoint/2010/main" val="2907387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F314-67E0-4EFB-8FAD-D8217A682313}" type="slidenum">
              <a:rPr lang="en-US"/>
              <a:pPr/>
              <a:t>12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cs typeface="Times New Roman" charset="0"/>
              </a:rPr>
              <a:t>Extract from Data Dictionary for Staff View of </a:t>
            </a:r>
            <a:r>
              <a:rPr lang="en-US" sz="4000" b="1" i="1" dirty="0" err="1">
                <a:cs typeface="Times New Roman" charset="0"/>
              </a:rPr>
              <a:t>DreamHome</a:t>
            </a:r>
            <a:r>
              <a:rPr lang="en-US" sz="4000" b="1" dirty="0">
                <a:cs typeface="Times New Roman" charset="0"/>
              </a:rPr>
              <a:t> S</a:t>
            </a:r>
            <a:r>
              <a:rPr lang="en-US" sz="4000" b="1" dirty="0">
                <a:latin typeface="Times" pitchFamily="18" charset="0"/>
                <a:cs typeface="Times New Roman" charset="0"/>
              </a:rPr>
              <a:t>howing Description of Entities</a:t>
            </a:r>
            <a:endParaRPr lang="en-GB" sz="4000" b="1" dirty="0">
              <a:latin typeface="Times" pitchFamily="18" charset="0"/>
              <a:cs typeface="Times New Roman" charset="0"/>
            </a:endParaRPr>
          </a:p>
        </p:txBody>
      </p:sp>
      <p:pic>
        <p:nvPicPr>
          <p:cNvPr id="729091" name="Picture 3" descr="D:\Database System 3e_tiff\Ch14-tif\DS3-Figure 14-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2390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39226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085F-61E8-4240-A456-D48357A8A7B5}" type="slidenum">
              <a:rPr lang="en-US"/>
              <a:pPr/>
              <a:t>13</a:t>
            </a:fld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cs typeface="Times New Roman" charset="0"/>
              </a:rPr>
              <a:t>First-cut ER diagram for Staff View of </a:t>
            </a:r>
            <a:r>
              <a:rPr lang="en-US" b="1" i="1" dirty="0" err="1">
                <a:cs typeface="Times New Roman" charset="0"/>
              </a:rPr>
              <a:t>DreamHome</a:t>
            </a:r>
            <a:endParaRPr lang="en-GB" dirty="0"/>
          </a:p>
        </p:txBody>
      </p:sp>
      <p:pic>
        <p:nvPicPr>
          <p:cNvPr id="730115" name="Picture 3" descr="D:\Database System 3e_tiff\Ch14-tif\DS3-Figure 14-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10845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54C-6284-4973-85F6-0887632D2154}" type="slidenum">
              <a:rPr lang="en-US"/>
              <a:pPr/>
              <a:t>14</a:t>
            </a:fld>
            <a:endParaRPr lang="en-US"/>
          </a:p>
        </p:txBody>
      </p:sp>
      <p:sp>
        <p:nvSpPr>
          <p:cNvPr id="731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US" sz="4000" b="1" dirty="0">
                <a:latin typeface="Times" pitchFamily="18" charset="0"/>
                <a:cs typeface="Times New Roman" charset="0"/>
              </a:rPr>
              <a:t>Extract from Data Dictionary for Staff View of </a:t>
            </a:r>
            <a:r>
              <a:rPr lang="en-US" sz="4000" b="1" i="1" dirty="0" err="1">
                <a:latin typeface="Times" pitchFamily="18" charset="0"/>
                <a:cs typeface="Times New Roman" charset="0"/>
              </a:rPr>
              <a:t>DreamHome</a:t>
            </a:r>
            <a:r>
              <a:rPr lang="en-US" sz="4000" b="1" dirty="0">
                <a:latin typeface="Times" pitchFamily="18" charset="0"/>
                <a:cs typeface="Times New Roman" charset="0"/>
              </a:rPr>
              <a:t> Showing Description of Relationships</a:t>
            </a:r>
            <a:endParaRPr lang="en-GB" sz="4000" dirty="0">
              <a:latin typeface="Times" pitchFamily="18" charset="0"/>
              <a:cs typeface="Times New Roman" charset="0"/>
            </a:endParaRPr>
          </a:p>
        </p:txBody>
      </p:sp>
      <p:pic>
        <p:nvPicPr>
          <p:cNvPr id="731139" name="Picture 1027" descr="D:\Database System 3e_tiff\Ch14-tif\DS3-Figure 14-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0866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38989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E4DB-4D62-4C42-8E17-893B0966020F}" type="slidenum">
              <a:rPr lang="en-US"/>
              <a:pPr/>
              <a:t>15</a:t>
            </a:fld>
            <a:endParaRPr lang="en-US"/>
          </a:p>
        </p:txBody>
      </p:sp>
      <p:sp>
        <p:nvSpPr>
          <p:cNvPr id="73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" pitchFamily="18" charset="0"/>
                <a:cs typeface="Times New Roman" charset="0"/>
              </a:rPr>
              <a:t>Extract from Data Dictionary for Staff View of </a:t>
            </a:r>
            <a:r>
              <a:rPr lang="en-US" sz="4000" b="1" i="1" dirty="0" err="1">
                <a:latin typeface="Times" pitchFamily="18" charset="0"/>
                <a:cs typeface="Times New Roman" charset="0"/>
              </a:rPr>
              <a:t>DreamHome</a:t>
            </a:r>
            <a:r>
              <a:rPr lang="en-US" sz="4000" b="1" dirty="0">
                <a:latin typeface="Times" pitchFamily="18" charset="0"/>
                <a:cs typeface="Times New Roman" charset="0"/>
              </a:rPr>
              <a:t> Showing Description of Attributes</a:t>
            </a:r>
            <a:endParaRPr lang="en-GB" sz="4000" dirty="0">
              <a:latin typeface="Times" pitchFamily="18" charset="0"/>
              <a:cs typeface="Times New Roman" charset="0"/>
            </a:endParaRPr>
          </a:p>
        </p:txBody>
      </p:sp>
      <p:pic>
        <p:nvPicPr>
          <p:cNvPr id="732163" name="Picture 1027" descr="D:\Database System 3e_tiff\Ch14-tif\DS3-Figure 14-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3152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98717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552F-C098-489E-997C-082A64125C3F}" type="slidenum">
              <a:rPr lang="en-US"/>
              <a:pPr/>
              <a:t>16</a:t>
            </a:fld>
            <a:endParaRPr lang="en-US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b="1" dirty="0">
                <a:cs typeface="Times New Roman" charset="0"/>
              </a:rPr>
              <a:t>ER Diagram for Staff View of </a:t>
            </a:r>
            <a:r>
              <a:rPr lang="en-US" sz="3600" b="1" i="1" dirty="0" err="1">
                <a:cs typeface="Times New Roman" charset="0"/>
              </a:rPr>
              <a:t>DreamHome</a:t>
            </a:r>
            <a:r>
              <a:rPr lang="en-US" sz="3600" b="1" dirty="0">
                <a:cs typeface="Times New Roman" charset="0"/>
              </a:rPr>
              <a:t> with Unique Identifiers Added</a:t>
            </a:r>
            <a:r>
              <a:rPr lang="en-GB" dirty="0"/>
              <a:t> </a:t>
            </a:r>
          </a:p>
        </p:txBody>
      </p:sp>
      <p:pic>
        <p:nvPicPr>
          <p:cNvPr id="733187" name="Picture 3" descr="D:\Database System 3e_tiff\Ch14-tif\DS3-Figure 14-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63759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7F55-85BC-4A45-B069-9916AB36861E}" type="slidenum">
              <a:rPr lang="en-US"/>
              <a:pPr/>
              <a:t>17</a:t>
            </a:fld>
            <a:endParaRPr lang="en-US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b="1" dirty="0">
                <a:latin typeface="Times" pitchFamily="18" charset="0"/>
                <a:cs typeface="Times New Roman" charset="0"/>
              </a:rPr>
              <a:t>Revised ER Diagram for Staff View of </a:t>
            </a:r>
            <a:r>
              <a:rPr lang="en-US" sz="3600" b="1" i="1" dirty="0" err="1">
                <a:latin typeface="Times" pitchFamily="18" charset="0"/>
                <a:cs typeface="Times New Roman" charset="0"/>
              </a:rPr>
              <a:t>DreamHome</a:t>
            </a:r>
            <a:r>
              <a:rPr lang="en-US" sz="3600" b="1" dirty="0">
                <a:latin typeface="Times" pitchFamily="18" charset="0"/>
                <a:cs typeface="Times New Roman" charset="0"/>
              </a:rPr>
              <a:t> with Specialization / Generalization</a:t>
            </a:r>
            <a:endParaRPr lang="en-GB" sz="3600" dirty="0">
              <a:latin typeface="Times" pitchFamily="18" charset="0"/>
              <a:cs typeface="Times New Roman" charset="0"/>
            </a:endParaRPr>
          </a:p>
        </p:txBody>
      </p:sp>
      <p:pic>
        <p:nvPicPr>
          <p:cNvPr id="734211" name="Picture 3" descr="D:\Database System 3e_tiff\Ch14-tif\DS3-Figure 14-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05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3023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AE3-3C85-41C2-AFC7-F241F80946E0}" type="slidenum">
              <a:rPr lang="en-US"/>
              <a:pPr/>
              <a:t>18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charset="0"/>
              </a:rPr>
              <a:t>Example of a Non-Redundant Relationship </a:t>
            </a:r>
            <a:r>
              <a:rPr lang="en-US" b="1" i="1">
                <a:latin typeface="Times" pitchFamily="18" charset="0"/>
                <a:cs typeface="Arial" charset="0"/>
              </a:rPr>
              <a:t>FatherOf</a:t>
            </a:r>
            <a:r>
              <a:rPr lang="en-GB"/>
              <a:t> </a:t>
            </a:r>
          </a:p>
        </p:txBody>
      </p:sp>
      <p:pic>
        <p:nvPicPr>
          <p:cNvPr id="735235" name="Picture 3" descr="D:\Database System 3e_tiff\Ch14-tif\DS3-Figure 14-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79120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83558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21F-3A6A-4653-8D02-BBFD58855FB4}" type="slidenum">
              <a:rPr lang="en-US"/>
              <a:pPr/>
              <a:t>19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User Transactions in th</a:t>
            </a:r>
            <a:r>
              <a:rPr lang="en-US" dirty="0" smtClean="0"/>
              <a:t>e Staff View</a:t>
            </a:r>
            <a:endParaRPr lang="en-US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621213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( a) List details of staff supervised by a named Supervisor at the branch.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b) List details of all Assistants alphabetically by name at the branch.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c) List the details of property ( including the rental deposit) available for rent at the branch, along with the owner’s details.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d) List the details of properties managed by a named member of staff at the branch.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9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C3F2-9CC5-4D06-90A6-3DF53CA0C9C9}" type="slidenum">
              <a:rPr lang="en-US"/>
              <a:pPr/>
              <a:t>2</a:t>
            </a:fld>
            <a:endParaRPr lang="en-US"/>
          </a:p>
        </p:txBody>
      </p:sp>
      <p:sp>
        <p:nvSpPr>
          <p:cNvPr id="6963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 dirty="0" smtClean="0">
                <a:latin typeface="CG Times" pitchFamily="18" charset="0"/>
              </a:rPr>
              <a:t>Learning Objectives</a:t>
            </a:r>
            <a:endParaRPr lang="en-GB" b="1" dirty="0">
              <a:latin typeface="CG Times" pitchFamily="18" charset="0"/>
            </a:endParaRPr>
          </a:p>
        </p:txBody>
      </p:sp>
      <p:sp>
        <p:nvSpPr>
          <p:cNvPr id="6963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153400" cy="5257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40000"/>
              </a:lnSpc>
              <a:spcBef>
                <a:spcPct val="0"/>
              </a:spcBef>
            </a:pPr>
            <a:endParaRPr lang="en-GB" sz="2800" b="1" dirty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charset="0"/>
              </a:rPr>
              <a:t>How </a:t>
            </a:r>
            <a:r>
              <a:rPr lang="en-US" sz="2800" b="1" dirty="0">
                <a:cs typeface="Times New Roman" charset="0"/>
              </a:rPr>
              <a:t>to use ER modeling to build a local conceptual data model based on information given in a view of the enterprise.</a:t>
            </a:r>
            <a:r>
              <a:rPr lang="en-GB" sz="2800" b="1" dirty="0"/>
              <a:t> </a:t>
            </a:r>
            <a:endParaRPr lang="en-GB" sz="2800" b="1" dirty="0" smtClean="0"/>
          </a:p>
          <a:p>
            <a:pPr>
              <a:lnSpc>
                <a:spcPct val="90000"/>
              </a:lnSpc>
            </a:pPr>
            <a:endParaRPr lang="en-GB" sz="2800" b="1" dirty="0" smtClean="0"/>
          </a:p>
          <a:p>
            <a:pPr>
              <a:spcBef>
                <a:spcPct val="0"/>
              </a:spcBef>
            </a:pPr>
            <a:r>
              <a:rPr lang="en-US" sz="2800" b="1" dirty="0">
                <a:cs typeface="Times New Roman" charset="0"/>
              </a:rPr>
              <a:t>How to validate resultant conceptual model to ensure it is a true and accurate representation of a view of the enterprise.</a:t>
            </a:r>
            <a:r>
              <a:rPr lang="en-GB" sz="2800" b="1" dirty="0"/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GB" sz="2800" b="1" dirty="0"/>
          </a:p>
          <a:p>
            <a:pPr algn="just"/>
            <a:r>
              <a:rPr lang="en-GB" sz="2800" b="1" dirty="0"/>
              <a:t>How to document process of conceptual database design.</a:t>
            </a:r>
          </a:p>
          <a:p>
            <a:pPr algn="just">
              <a:lnSpc>
                <a:spcPct val="40000"/>
              </a:lnSpc>
            </a:pPr>
            <a:endParaRPr lang="en-GB" sz="2800" b="1" dirty="0"/>
          </a:p>
          <a:p>
            <a:r>
              <a:rPr lang="en-GB" sz="2800" b="1" dirty="0"/>
              <a:t>End-users play an integral role throughout process of conceptual database design.</a:t>
            </a:r>
          </a:p>
          <a:p>
            <a:pPr>
              <a:lnSpc>
                <a:spcPct val="90000"/>
              </a:lnSpc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210155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21F-3A6A-4653-8D02-BBFD58855FB4}" type="slidenum">
              <a:rPr lang="en-US"/>
              <a:pPr/>
              <a:t>20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User Transactions in th</a:t>
            </a:r>
            <a:r>
              <a:rPr lang="en-US" dirty="0" smtClean="0"/>
              <a:t>e Staff View</a:t>
            </a:r>
            <a:endParaRPr lang="en-US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621213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e) List the clients registering at the branch and the names of the members of staff who registered the clients.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f ) Identify properties located in Glasgow with rents no higher than £ 450.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g) Identify the name and telephone number of an owner of a given property. 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 </a:t>
            </a:r>
            <a:r>
              <a:rPr lang="en-US" dirty="0"/>
              <a:t>h) List the details of comments made by clients viewing a given </a:t>
            </a:r>
            <a:r>
              <a:rPr lang="en-US" dirty="0" smtClean="0"/>
              <a:t>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2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21F-3A6A-4653-8D02-BBFD58855FB4}" type="slidenum">
              <a:rPr lang="en-US"/>
              <a:pPr/>
              <a:t>21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User Transactions in th</a:t>
            </a:r>
            <a:r>
              <a:rPr lang="en-US" dirty="0" smtClean="0"/>
              <a:t>e Staff View</a:t>
            </a:r>
            <a:endParaRPr lang="en-US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0987"/>
            <a:ext cx="9144000" cy="4621213"/>
          </a:xfrm>
        </p:spPr>
        <p:txBody>
          <a:bodyPr/>
          <a:lstStyle/>
          <a:p>
            <a:pPr marL="57150" indent="0">
              <a:buNone/>
            </a:pPr>
            <a:r>
              <a:rPr lang="en-US" sz="2800" dirty="0" smtClean="0"/>
              <a:t>( </a:t>
            </a:r>
            <a:r>
              <a:rPr lang="en-US" sz="2800" dirty="0" err="1"/>
              <a:t>i</a:t>
            </a:r>
            <a:r>
              <a:rPr lang="en-US" sz="2800" dirty="0"/>
              <a:t>) Display the names and phone numbers of clients who have viewed a given property but not supplied comments. </a:t>
            </a: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( </a:t>
            </a:r>
            <a:r>
              <a:rPr lang="en-US" sz="2800" dirty="0"/>
              <a:t>j) Display the details of a lease </a:t>
            </a:r>
            <a:r>
              <a:rPr lang="en-US" sz="2800" dirty="0" smtClean="0"/>
              <a:t>between </a:t>
            </a:r>
            <a:r>
              <a:rPr lang="en-US" sz="2800" dirty="0"/>
              <a:t>a named client and a given property. </a:t>
            </a: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( </a:t>
            </a:r>
            <a:r>
              <a:rPr lang="en-US" sz="2800" dirty="0"/>
              <a:t>k) Identify the leases due to expire next month at the branch. </a:t>
            </a: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( </a:t>
            </a:r>
            <a:r>
              <a:rPr lang="en-US" sz="2800" dirty="0"/>
              <a:t>l) List the details of properties that have not been rented out for more than three months. </a:t>
            </a: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( </a:t>
            </a:r>
            <a:r>
              <a:rPr lang="en-US" sz="2800" dirty="0"/>
              <a:t>m) Produce a list of clients whose preferences match a particular property.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891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47DE-D57E-42C3-A1BA-CE20211ED7D5}" type="slidenum">
              <a:rPr lang="en-US"/>
              <a:pPr/>
              <a:t>22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r>
              <a:rPr lang="en-US" sz="3200" b="1">
                <a:cs typeface="Times New Roman" charset="0"/>
              </a:rPr>
              <a:t>Using Pathways to Check that the Conceptual Model Supports the User Transactions</a:t>
            </a:r>
            <a:r>
              <a:rPr lang="en-GB"/>
              <a:t> </a:t>
            </a:r>
          </a:p>
        </p:txBody>
      </p:sp>
      <p:pic>
        <p:nvPicPr>
          <p:cNvPr id="736259" name="Picture 3" descr="D:\Database System 3e_tiff\Ch14-tif\DS3-Figure 14-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62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4051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821F-3A6A-4653-8D02-BBFD58855FB4}" type="slidenum">
              <a:rPr lang="en-US"/>
              <a:pPr/>
              <a:t>23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 analysis and Requirements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86675" cy="4621213"/>
          </a:xfrm>
        </p:spPr>
        <p:txBody>
          <a:bodyPr/>
          <a:lstStyle/>
          <a:p>
            <a:r>
              <a:rPr lang="en-US" sz="2800"/>
              <a:t>Focus on:</a:t>
            </a:r>
          </a:p>
          <a:p>
            <a:pPr lvl="1"/>
            <a:r>
              <a:rPr lang="en-US" sz="2400"/>
              <a:t>Information needs</a:t>
            </a:r>
          </a:p>
          <a:p>
            <a:pPr lvl="1"/>
            <a:r>
              <a:rPr lang="en-US" sz="2400"/>
              <a:t>Information users</a:t>
            </a:r>
          </a:p>
          <a:p>
            <a:pPr lvl="1"/>
            <a:r>
              <a:rPr lang="en-US" sz="2400"/>
              <a:t>Information sources</a:t>
            </a:r>
          </a:p>
          <a:p>
            <a:pPr lvl="1"/>
            <a:r>
              <a:rPr lang="en-US" sz="2400"/>
              <a:t>Information constitution</a:t>
            </a:r>
            <a:endParaRPr lang="en-US" sz="2200"/>
          </a:p>
          <a:p>
            <a:r>
              <a:rPr lang="en-US" sz="2800"/>
              <a:t>Data sources</a:t>
            </a:r>
            <a:endParaRPr lang="en-US" sz="2400"/>
          </a:p>
          <a:p>
            <a:pPr lvl="1"/>
            <a:r>
              <a:rPr lang="en-US" sz="2400"/>
              <a:t>Developing and gathering end-user data views</a:t>
            </a:r>
          </a:p>
          <a:p>
            <a:pPr lvl="1"/>
            <a:r>
              <a:rPr lang="en-US" sz="2400"/>
              <a:t>Direct observation of current system</a:t>
            </a:r>
          </a:p>
          <a:p>
            <a:pPr lvl="1"/>
            <a:r>
              <a:rPr lang="en-US" sz="2400"/>
              <a:t>Interfacing with systems design group</a:t>
            </a:r>
            <a:endParaRPr lang="en-US" sz="2200"/>
          </a:p>
          <a:p>
            <a:r>
              <a:rPr lang="en-US" sz="2800"/>
              <a:t>Business rules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158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49AB-3297-4380-B839-DE80E9FC1CDA}" type="slidenum">
              <a:rPr lang="en-US"/>
              <a:pPr/>
              <a:t>24</a:t>
            </a:fld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E-R Modeling is Iterative</a:t>
            </a:r>
          </a:p>
        </p:txBody>
      </p:sp>
      <p:pic>
        <p:nvPicPr>
          <p:cNvPr id="604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39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C2390-900F-4245-8456-CFCE3D808F1D}" type="slidenum">
              <a:rPr lang="en-US"/>
              <a:pPr/>
              <a:t>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smtClean="0"/>
              <a:t>Acknowledgments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r>
              <a:rPr lang="en-US" dirty="0" smtClean="0"/>
              <a:t>Some of these slides have been adapted from Thomas Connolly and Carolyn </a:t>
            </a:r>
            <a:r>
              <a:rPr lang="en-US" dirty="0" err="1" smtClean="0"/>
              <a:t>Begg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266D-9F7C-4D76-934F-F30D999CD45F}" type="slidenum">
              <a:rPr lang="en-US"/>
              <a:pPr/>
              <a:t>4</a:t>
            </a:fld>
            <a:endParaRPr lang="en-US"/>
          </a:p>
        </p:txBody>
      </p:sp>
      <p:pic>
        <p:nvPicPr>
          <p:cNvPr id="74854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1816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47" name="Text Box 1027"/>
          <p:cNvSpPr txBox="1">
            <a:spLocks noChangeArrowheads="1"/>
          </p:cNvSpPr>
          <p:nvPr/>
        </p:nvSpPr>
        <p:spPr bwMode="auto">
          <a:xfrm>
            <a:off x="6324600" y="57912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Figure 6.3</a:t>
            </a:r>
            <a:endParaRPr lang="en-US"/>
          </a:p>
        </p:txBody>
      </p:sp>
      <p:sp>
        <p:nvSpPr>
          <p:cNvPr id="7485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/>
              <a:t>Database Lifecycle (DBLC)</a:t>
            </a:r>
          </a:p>
        </p:txBody>
      </p:sp>
    </p:spTree>
    <p:extLst>
      <p:ext uri="{BB962C8B-B14F-4D97-AF65-F5344CB8AC3E}">
        <p14:creationId xmlns:p14="http://schemas.microsoft.com/office/powerpoint/2010/main" val="342458377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A60F-B44C-4039-92A5-041A69094E38}" type="slidenum">
              <a:rPr lang="en-US"/>
              <a:pPr/>
              <a:t>5</a:t>
            </a:fld>
            <a:endParaRPr lang="en-US"/>
          </a:p>
        </p:txBody>
      </p:sp>
      <p:sp>
        <p:nvSpPr>
          <p:cNvPr id="751618" name="Rectangle 1026"/>
          <p:cNvSpPr>
            <a:spLocks noChangeArrowheads="1"/>
          </p:cNvSpPr>
          <p:nvPr/>
        </p:nvSpPr>
        <p:spPr bwMode="auto">
          <a:xfrm>
            <a:off x="18288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1619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1800" cy="6216650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751620" name="Text Box 1028"/>
          <p:cNvSpPr txBox="1">
            <a:spLocks noChangeArrowheads="1"/>
          </p:cNvSpPr>
          <p:nvPr/>
        </p:nvSpPr>
        <p:spPr bwMode="auto">
          <a:xfrm>
            <a:off x="2590800" y="0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Use case diagram</a:t>
            </a:r>
          </a:p>
        </p:txBody>
      </p:sp>
    </p:spTree>
    <p:extLst>
      <p:ext uri="{BB962C8B-B14F-4D97-AF65-F5344CB8AC3E}">
        <p14:creationId xmlns:p14="http://schemas.microsoft.com/office/powerpoint/2010/main" val="1514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A616-E134-4214-ABD9-A070E8351CCC}" type="slidenum">
              <a:rPr lang="en-US"/>
              <a:pPr/>
              <a:t>6</a:t>
            </a:fld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 dirty="0"/>
              <a:t>Methodology Overview - Conceptual Database Design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89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dirty="0"/>
              <a:t>Step 1   Build </a:t>
            </a:r>
            <a:r>
              <a:rPr lang="en-GB" b="1" dirty="0" smtClean="0"/>
              <a:t>conceptual </a:t>
            </a:r>
            <a:r>
              <a:rPr lang="en-GB" b="1" dirty="0"/>
              <a:t>data  </a:t>
            </a:r>
            <a:r>
              <a:rPr lang="en-GB" b="1" dirty="0" smtClean="0"/>
              <a:t>model</a:t>
            </a:r>
            <a:endParaRPr lang="en-GB" b="1" dirty="0"/>
          </a:p>
          <a:p>
            <a:pPr lvl="1">
              <a:lnSpc>
                <a:spcPct val="90000"/>
              </a:lnSpc>
            </a:pPr>
            <a:r>
              <a:rPr lang="en-GB" sz="2000" b="1" dirty="0"/>
              <a:t>Step 1.1  Identify entity types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1.2  Identify relationship types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1.3  Identify and associate attributes with entity or relationship types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1.4  Determine attribute domains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1.5  Determine unique identifier (will become a key) attributes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1.6  Consider use </a:t>
            </a:r>
            <a:r>
              <a:rPr lang="en-US" sz="2000" b="1" dirty="0">
                <a:latin typeface="Times" pitchFamily="18" charset="0"/>
                <a:cs typeface="Times New Roman" charset="0"/>
              </a:rPr>
              <a:t>of enhanced modeling concepts (optional step)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1.7   </a:t>
            </a:r>
            <a:r>
              <a:rPr lang="en-US" sz="2000" b="1" dirty="0">
                <a:cs typeface="Times New Roman" charset="0"/>
              </a:rPr>
              <a:t>Check model for redundancy</a:t>
            </a:r>
            <a:r>
              <a:rPr lang="en-GB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1.8   </a:t>
            </a:r>
            <a:r>
              <a:rPr lang="en-US" sz="2000" b="1" dirty="0">
                <a:cs typeface="Times New Roman" charset="0"/>
              </a:rPr>
              <a:t>Validate local conceptual model against user transactions</a:t>
            </a:r>
            <a:r>
              <a:rPr lang="en-GB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2000" b="1" dirty="0"/>
              <a:t>Step 1.9   </a:t>
            </a:r>
            <a:r>
              <a:rPr lang="en-US" sz="2000" b="1" dirty="0">
                <a:cs typeface="Times New Roman" charset="0"/>
              </a:rPr>
              <a:t>Review local conceptual data model with user</a:t>
            </a:r>
            <a:endParaRPr lang="en-GB" sz="2000" b="1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847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21A4-8E1B-4F79-AB85-8017AF21B853}" type="slidenum">
              <a:rPr lang="en-US"/>
              <a:pPr/>
              <a:t>7</a:t>
            </a:fld>
            <a:endParaRPr lang="en-US"/>
          </a:p>
        </p:txBody>
      </p:sp>
      <p:sp>
        <p:nvSpPr>
          <p:cNvPr id="753666" name="Rectangle 1026"/>
          <p:cNvSpPr>
            <a:spLocks noChangeArrowheads="1"/>
          </p:cNvSpPr>
          <p:nvPr/>
        </p:nvSpPr>
        <p:spPr bwMode="auto">
          <a:xfrm>
            <a:off x="1857375" y="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3667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"/>
            <a:ext cx="5429250" cy="6838950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753668" name="Text Box 1028"/>
          <p:cNvSpPr txBox="1">
            <a:spLocks noChangeArrowheads="1"/>
          </p:cNvSpPr>
          <p:nvPr/>
        </p:nvSpPr>
        <p:spPr bwMode="auto">
          <a:xfrm>
            <a:off x="2362200" y="0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Class  diagram</a:t>
            </a:r>
          </a:p>
        </p:txBody>
      </p:sp>
    </p:spTree>
    <p:extLst>
      <p:ext uri="{BB962C8B-B14F-4D97-AF65-F5344CB8AC3E}">
        <p14:creationId xmlns:p14="http://schemas.microsoft.com/office/powerpoint/2010/main" val="16146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F02-3D49-4AE4-8349-E099D4818EF1}" type="slidenum">
              <a:rPr lang="en-US"/>
              <a:pPr/>
              <a:t>8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 dirty="0">
                <a:latin typeface="CG Times" pitchFamily="18" charset="0"/>
              </a:rPr>
              <a:t>Step 1 Build </a:t>
            </a:r>
            <a:r>
              <a:rPr lang="en-GB" b="1" dirty="0" smtClean="0">
                <a:latin typeface="CG Times" pitchFamily="18" charset="0"/>
              </a:rPr>
              <a:t>Conceptual </a:t>
            </a:r>
            <a:r>
              <a:rPr lang="en-GB" b="1" dirty="0">
                <a:latin typeface="CG Times" pitchFamily="18" charset="0"/>
              </a:rPr>
              <a:t>Data </a:t>
            </a:r>
            <a:r>
              <a:rPr lang="en-GB" b="1" dirty="0" smtClean="0">
                <a:latin typeface="CG Times" pitchFamily="18" charset="0"/>
              </a:rPr>
              <a:t>Model</a:t>
            </a:r>
            <a:endParaRPr lang="en-GB" b="1" dirty="0">
              <a:latin typeface="CG Times" pitchFamily="18" charset="0"/>
            </a:endParaRP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b="1" dirty="0">
                <a:latin typeface="CG Times" pitchFamily="18" charset="0"/>
              </a:rPr>
              <a:t>	To build a local conceptual data model of an </a:t>
            </a:r>
            <a:r>
              <a:rPr lang="en-GB" b="1" dirty="0" smtClean="0">
                <a:latin typeface="CG Times" pitchFamily="18" charset="0"/>
              </a:rPr>
              <a:t>enterprise.</a:t>
            </a:r>
            <a:endParaRPr lang="en-GB" b="1" dirty="0">
              <a:latin typeface="CG Times" pitchFamily="18" charset="0"/>
            </a:endParaRPr>
          </a:p>
          <a:p>
            <a:pPr>
              <a:lnSpc>
                <a:spcPct val="90000"/>
              </a:lnSpc>
            </a:pPr>
            <a:endParaRPr lang="en-GB" b="1" dirty="0">
              <a:latin typeface="CG 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 dirty="0"/>
              <a:t>Step 1.1  Identify entity types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cs typeface="Times New Roman" charset="0"/>
              </a:rPr>
              <a:t>To identify the main entity types that are required </a:t>
            </a:r>
            <a:r>
              <a:rPr lang="en-US" sz="2400" b="1" dirty="0" smtClean="0">
                <a:cs typeface="Times New Roman" charset="0"/>
              </a:rPr>
              <a:t>by the enterprise.</a:t>
            </a:r>
            <a:r>
              <a:rPr lang="en-GB" dirty="0" smtClean="0"/>
              <a:t> </a:t>
            </a:r>
            <a:endParaRPr lang="en-GB" dirty="0"/>
          </a:p>
          <a:p>
            <a:pPr lvl="1">
              <a:lnSpc>
                <a:spcPct val="3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b="1" dirty="0"/>
              <a:t>Step 1.2  Identify relationship types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cs typeface="Times New Roman" charset="0"/>
              </a:rPr>
              <a:t>To identify the important relationships that exist between the entity types that have been identified.</a:t>
            </a:r>
            <a:r>
              <a:rPr lang="en-GB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046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1B5F-4C82-47DE-A8A7-EF1C7F9C1C7C}" type="slidenum">
              <a:rPr lang="en-US"/>
              <a:pPr/>
              <a:t>9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 dirty="0">
                <a:latin typeface="CG Times" pitchFamily="18" charset="0"/>
              </a:rPr>
              <a:t>Step 1 Build </a:t>
            </a:r>
            <a:r>
              <a:rPr lang="en-GB" b="1" dirty="0" smtClean="0">
                <a:latin typeface="CG Times" pitchFamily="18" charset="0"/>
              </a:rPr>
              <a:t>Conceptual </a:t>
            </a:r>
            <a:r>
              <a:rPr lang="en-GB" b="1" dirty="0">
                <a:latin typeface="CG Times" pitchFamily="18" charset="0"/>
              </a:rPr>
              <a:t>Data </a:t>
            </a:r>
            <a:r>
              <a:rPr lang="en-GB" b="1" dirty="0" smtClean="0">
                <a:latin typeface="CG Times" pitchFamily="18" charset="0"/>
              </a:rPr>
              <a:t>Model</a:t>
            </a:r>
            <a:endParaRPr lang="en-GB" b="1" dirty="0">
              <a:latin typeface="CG Times" pitchFamily="18" charset="0"/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Step 1.3  Identify and associate attributes with entity or relationship types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To identify and associate attributes with the appropriate entity or relationship types and document the details of each attribute.</a:t>
            </a:r>
          </a:p>
          <a:p>
            <a:pPr lvl="1">
              <a:lnSpc>
                <a:spcPct val="3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Step 1.4  Determine attribute domains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To determine domains for the attributes in the local conceptual model and document the details of each domain.</a:t>
            </a:r>
          </a:p>
        </p:txBody>
      </p:sp>
    </p:spTree>
    <p:extLst>
      <p:ext uri="{BB962C8B-B14F-4D97-AF65-F5344CB8AC3E}">
        <p14:creationId xmlns:p14="http://schemas.microsoft.com/office/powerpoint/2010/main" val="36253267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2953</TotalTime>
  <Words>918</Words>
  <Application>Microsoft Office PowerPoint</Application>
  <PresentationFormat>On-screen Show (4:3)</PresentationFormat>
  <Paragraphs>173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Conceptual Data Modeling</vt:lpstr>
      <vt:lpstr>Learning Objectives</vt:lpstr>
      <vt:lpstr>Acknowledgments</vt:lpstr>
      <vt:lpstr>Database Lifecycle (DBLC)</vt:lpstr>
      <vt:lpstr>PowerPoint Presentation</vt:lpstr>
      <vt:lpstr>Methodology Overview - Conceptual Database Design</vt:lpstr>
      <vt:lpstr>PowerPoint Presentation</vt:lpstr>
      <vt:lpstr>Step 1 Build Conceptual Data Model</vt:lpstr>
      <vt:lpstr>Step 1 Build Conceptual Data Model</vt:lpstr>
      <vt:lpstr>Step 1 Build Conceptual Data Model</vt:lpstr>
      <vt:lpstr>Step 1 Build Conceptual Data Model</vt:lpstr>
      <vt:lpstr>Extract from Data Dictionary for Staff View of DreamHome Showing Description of Entities</vt:lpstr>
      <vt:lpstr>First-cut ER diagram for Staff View of DreamHome</vt:lpstr>
      <vt:lpstr>Extract from Data Dictionary for Staff View of DreamHome Showing Description of Relationships</vt:lpstr>
      <vt:lpstr>Extract from Data Dictionary for Staff View of DreamHome Showing Description of Attributes</vt:lpstr>
      <vt:lpstr>ER Diagram for Staff View of DreamHome with Unique Identifiers Added </vt:lpstr>
      <vt:lpstr>Revised ER Diagram for Staff View of DreamHome with Specialization / Generalization</vt:lpstr>
      <vt:lpstr>Example of a Non-Redundant Relationship FatherOf </vt:lpstr>
      <vt:lpstr>User Transactions in the Staff View</vt:lpstr>
      <vt:lpstr>User Transactions in the Staff View</vt:lpstr>
      <vt:lpstr>User Transactions in the Staff View</vt:lpstr>
      <vt:lpstr>Using Pathways to Check that the Conceptual Model Supports the User Transactions </vt:lpstr>
      <vt:lpstr>Data analysis and Requirements</vt:lpstr>
      <vt:lpstr>E-R Modeling is Iterative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249</cp:revision>
  <cp:lastPrinted>2000-10-02T16:10:22Z</cp:lastPrinted>
  <dcterms:created xsi:type="dcterms:W3CDTF">2000-09-29T00:33:17Z</dcterms:created>
  <dcterms:modified xsi:type="dcterms:W3CDTF">2012-09-19T14:07:20Z</dcterms:modified>
</cp:coreProperties>
</file>