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16" r:id="rId3"/>
    <p:sldId id="377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</p:sldIdLst>
  <p:sldSz cx="9144000" cy="6858000" type="screen4x3"/>
  <p:notesSz cx="6997700" cy="9283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23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0DF85F-E807-44C3-B503-C1251CC17A11}" type="slidenum">
              <a:rPr lang="en-US"/>
              <a:pPr/>
              <a:t>2</a:t>
            </a:fld>
            <a:endParaRPr lang="en-US"/>
          </a:p>
        </p:txBody>
      </p:sp>
      <p:sp>
        <p:nvSpPr>
          <p:cNvPr id="69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B92E0-6670-4FCA-9D31-00FB87EBA83C}" type="slidenum">
              <a:rPr lang="en-US"/>
              <a:pPr/>
              <a:t>14</a:t>
            </a:fld>
            <a:endParaRPr lang="en-US"/>
          </a:p>
        </p:txBody>
      </p:sp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30208-54D7-4C4F-8D98-192FF27D4731}" type="slidenum">
              <a:rPr lang="en-US"/>
              <a:pPr/>
              <a:t>15</a:t>
            </a:fld>
            <a:endParaRPr lang="en-US"/>
          </a:p>
        </p:txBody>
      </p:sp>
      <p:sp>
        <p:nvSpPr>
          <p:cNvPr id="70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3CFDB-BEA3-4680-932A-7A49280B1948}" type="slidenum">
              <a:rPr lang="en-US"/>
              <a:pPr/>
              <a:t>16</a:t>
            </a:fld>
            <a:endParaRPr lang="en-US"/>
          </a:p>
        </p:txBody>
      </p:sp>
      <p:sp>
        <p:nvSpPr>
          <p:cNvPr id="70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1D10F-5574-449C-B895-044B020664E0}" type="slidenum">
              <a:rPr lang="en-US"/>
              <a:pPr/>
              <a:t>17</a:t>
            </a:fld>
            <a:endParaRPr lang="en-US"/>
          </a:p>
        </p:txBody>
      </p:sp>
      <p:sp>
        <p:nvSpPr>
          <p:cNvPr id="70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CE148-C5FD-4ADB-A774-2AABADE5F5BC}" type="slidenum">
              <a:rPr lang="en-US"/>
              <a:pPr/>
              <a:t>18</a:t>
            </a:fld>
            <a:endParaRPr lang="en-US"/>
          </a:p>
        </p:txBody>
      </p:sp>
      <p:sp>
        <p:nvSpPr>
          <p:cNvPr id="71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AE5170-D2CD-45DC-8CC3-23876F52A366}" type="slidenum">
              <a:rPr lang="en-US"/>
              <a:pPr/>
              <a:t>19</a:t>
            </a:fld>
            <a:endParaRPr lang="en-US"/>
          </a:p>
        </p:txBody>
      </p:sp>
      <p:sp>
        <p:nvSpPr>
          <p:cNvPr id="75469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546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3450" y="4408488"/>
            <a:ext cx="5129213" cy="41767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D03E3-611D-4A7F-9B12-312C86BDE361}" type="slidenum">
              <a:rPr lang="en-US"/>
              <a:pPr/>
              <a:t>20</a:t>
            </a:fld>
            <a:endParaRPr lang="en-US"/>
          </a:p>
        </p:txBody>
      </p:sp>
      <p:sp>
        <p:nvSpPr>
          <p:cNvPr id="713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C9D8D-B458-4E0C-88C2-DF444446DDF6}" type="slidenum">
              <a:rPr lang="en-US"/>
              <a:pPr/>
              <a:t>21</a:t>
            </a:fld>
            <a:endParaRPr lang="en-US"/>
          </a:p>
        </p:txBody>
      </p:sp>
      <p:sp>
        <p:nvSpPr>
          <p:cNvPr id="71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AFD48E-B778-456E-B7D3-18BCDAA87906}" type="slidenum">
              <a:rPr lang="en-US"/>
              <a:pPr/>
              <a:t>22</a:t>
            </a:fld>
            <a:endParaRPr lang="en-US"/>
          </a:p>
        </p:txBody>
      </p:sp>
      <p:sp>
        <p:nvSpPr>
          <p:cNvPr id="717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71F62C-6B28-4922-A5C9-7E8A796F3C27}" type="slidenum">
              <a:rPr lang="en-US"/>
              <a:pPr/>
              <a:t>23</a:t>
            </a:fld>
            <a:endParaRPr lang="en-US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B028E-5F7E-4590-94CE-830338CB6779}" type="slidenum">
              <a:rPr lang="en-US"/>
              <a:pPr/>
              <a:t>4</a:t>
            </a:fld>
            <a:endParaRPr lang="en-US"/>
          </a:p>
        </p:txBody>
      </p:sp>
      <p:sp>
        <p:nvSpPr>
          <p:cNvPr id="70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0325" y="809625"/>
            <a:ext cx="4337050" cy="3252788"/>
          </a:xfrm>
          <a:ln w="12700" cap="flat"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4402138"/>
            <a:ext cx="5076825" cy="39100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54" tIns="45121" rIns="91854" bIns="451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D35CD-662D-4686-80DE-28681EE4B8E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66393-C3D3-4DD9-B698-CFCEB3DAA94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36ADAE-93D8-4D91-B928-05A49DE4D59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AA09E-68B1-42A9-A42A-4FCA124CD13B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13FA7-EFFD-4CAB-8157-E99B72685B2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CD9659-2366-4741-9109-3154FF91609E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8255B-6E2E-4A72-94F2-EB0AEAB0CDDA}" type="slidenum">
              <a:rPr lang="en-US"/>
              <a:pPr/>
              <a:t>13</a:t>
            </a:fld>
            <a:endParaRPr lang="en-US"/>
          </a:p>
        </p:txBody>
      </p:sp>
      <p:sp>
        <p:nvSpPr>
          <p:cNvPr id="752642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526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3450" y="4408488"/>
            <a:ext cx="5129213" cy="41767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9/14/2012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3E84D-551B-4BC5-9BBD-B578C0808850}" type="slidenum">
              <a:rPr lang="en-US"/>
              <a:pPr/>
              <a:t>1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 dirty="0" smtClean="0"/>
              <a:t>Database System Life Cycle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241B-28BC-4A96-8073-24FA65D1D790}" type="slidenum">
              <a:rPr lang="en-US"/>
              <a:pPr/>
              <a:t>10</a:t>
            </a:fld>
            <a:endParaRPr lang="en-US"/>
          </a:p>
        </p:txBody>
      </p:sp>
      <p:sp>
        <p:nvSpPr>
          <p:cNvPr id="74649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686675" cy="46212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System Analysis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400"/>
              <a:t>Establishes need and extent of an information system</a:t>
            </a:r>
            <a:r>
              <a:rPr lang="en-US" sz="18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System development</a:t>
            </a:r>
            <a:r>
              <a:rPr lang="en-US" sz="200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Process of creating information system</a:t>
            </a:r>
            <a:endParaRPr lang="en-US" sz="1800"/>
          </a:p>
          <a:p>
            <a:pPr>
              <a:lnSpc>
                <a:spcPct val="90000"/>
              </a:lnSpc>
            </a:pPr>
            <a:r>
              <a:rPr lang="en-US" sz="2800"/>
              <a:t>Database development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400"/>
              <a:t>Process of database design and implementation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Creation of database models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Implementation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Creating storage structure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Loading data into database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Providing for data management</a:t>
            </a:r>
            <a:endParaRPr lang="en-US" sz="1800"/>
          </a:p>
          <a:p>
            <a:pPr lvl="1">
              <a:lnSpc>
                <a:spcPct val="90000"/>
              </a:lnSpc>
            </a:pPr>
            <a:endParaRPr lang="en-US" sz="2200"/>
          </a:p>
        </p:txBody>
      </p:sp>
      <p:sp>
        <p:nvSpPr>
          <p:cNvPr id="746499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55193961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A962-8801-46CC-AC7B-D37B62466510}" type="slidenum">
              <a:rPr lang="en-US"/>
              <a:pPr/>
              <a:t>11</a:t>
            </a:fld>
            <a:endParaRPr lang="en-US"/>
          </a:p>
        </p:txBody>
      </p:sp>
      <p:pic>
        <p:nvPicPr>
          <p:cNvPr id="748546" name="Picture 10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47800"/>
            <a:ext cx="518160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8547" name="Text Box 1027"/>
          <p:cNvSpPr txBox="1">
            <a:spLocks noChangeArrowheads="1"/>
          </p:cNvSpPr>
          <p:nvPr/>
        </p:nvSpPr>
        <p:spPr bwMode="auto">
          <a:xfrm>
            <a:off x="6324600" y="57912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Figure 6.3</a:t>
            </a:r>
            <a:endParaRPr lang="en-US"/>
          </a:p>
        </p:txBody>
      </p:sp>
      <p:sp>
        <p:nvSpPr>
          <p:cNvPr id="74854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/>
              <a:t>Database Lifecycle (DBLC)</a:t>
            </a:r>
          </a:p>
        </p:txBody>
      </p:sp>
    </p:spTree>
    <p:extLst>
      <p:ext uri="{BB962C8B-B14F-4D97-AF65-F5344CB8AC3E}">
        <p14:creationId xmlns:p14="http://schemas.microsoft.com/office/powerpoint/2010/main" val="420237169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4BDB-BD9F-4401-BEC1-7FF4BB11A618}" type="slidenum">
              <a:rPr lang="en-US"/>
              <a:pPr/>
              <a:t>12</a:t>
            </a:fld>
            <a:endParaRPr lang="en-US"/>
          </a:p>
        </p:txBody>
      </p:sp>
      <p:sp>
        <p:nvSpPr>
          <p:cNvPr id="7505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Initial Study Activities</a:t>
            </a:r>
          </a:p>
        </p:txBody>
      </p:sp>
      <p:pic>
        <p:nvPicPr>
          <p:cNvPr id="750595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791200" cy="475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398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F64A7-788D-43EB-9E00-0D3875C15EEA}" type="slidenum">
              <a:rPr lang="en-US"/>
              <a:pPr/>
              <a:t>13</a:t>
            </a:fld>
            <a:endParaRPr lang="en-US"/>
          </a:p>
        </p:txBody>
      </p:sp>
      <p:sp>
        <p:nvSpPr>
          <p:cNvPr id="751618" name="Rectangle 1026"/>
          <p:cNvSpPr>
            <a:spLocks noChangeArrowheads="1"/>
          </p:cNvSpPr>
          <p:nvPr/>
        </p:nvSpPr>
        <p:spPr bwMode="auto">
          <a:xfrm>
            <a:off x="18288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51619" name="Picture 10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781800" cy="6216650"/>
          </a:xfrm>
          <a:prstGeom prst="rect">
            <a:avLst/>
          </a:prstGeom>
          <a:solidFill>
            <a:srgbClr val="CCFFFF"/>
          </a:solidFill>
        </p:spPr>
      </p:pic>
      <p:sp>
        <p:nvSpPr>
          <p:cNvPr id="751620" name="Text Box 1028"/>
          <p:cNvSpPr txBox="1">
            <a:spLocks noChangeArrowheads="1"/>
          </p:cNvSpPr>
          <p:nvPr/>
        </p:nvSpPr>
        <p:spPr bwMode="auto">
          <a:xfrm>
            <a:off x="2590800" y="0"/>
            <a:ext cx="416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Use case diagram</a:t>
            </a:r>
          </a:p>
        </p:txBody>
      </p:sp>
    </p:spTree>
    <p:extLst>
      <p:ext uri="{BB962C8B-B14F-4D97-AF65-F5344CB8AC3E}">
        <p14:creationId xmlns:p14="http://schemas.microsoft.com/office/powerpoint/2010/main" val="3876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7D50-0985-4833-AF67-74DBCDE55B52}" type="slidenum">
              <a:rPr lang="en-US"/>
              <a:pPr/>
              <a:t>14</a:t>
            </a:fld>
            <a:endParaRPr 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>
                <a:latin typeface="CG Times" pitchFamily="18" charset="0"/>
              </a:rPr>
              <a:t>Conceptual/Logical Database Design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/>
              <a:t>Conceptual database design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Process of constructing a model of information used in an enterprise, independent of </a:t>
            </a:r>
            <a:r>
              <a:rPr lang="en-GB" sz="2400" b="1" i="1"/>
              <a:t>all</a:t>
            </a:r>
            <a:r>
              <a:rPr lang="en-GB" sz="2400" b="1"/>
              <a:t> physical considerations.</a:t>
            </a:r>
          </a:p>
          <a:p>
            <a:pPr lvl="1">
              <a:lnSpc>
                <a:spcPct val="50000"/>
              </a:lnSpc>
            </a:pPr>
            <a:endParaRPr lang="en-GB" sz="2400" b="1"/>
          </a:p>
          <a:p>
            <a:pPr>
              <a:lnSpc>
                <a:spcPct val="90000"/>
              </a:lnSpc>
            </a:pPr>
            <a:r>
              <a:rPr lang="en-GB" b="1"/>
              <a:t>Logical database design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Process of constructing a model of information used in an enterprise based on a specific data model (e.g. relational), but independent of a particular DBMS and other physical considerations.</a:t>
            </a:r>
          </a:p>
          <a:p>
            <a:pPr>
              <a:lnSpc>
                <a:spcPct val="90000"/>
              </a:lnSpc>
            </a:pPr>
            <a:endParaRPr lang="en-GB" sz="2800" b="1"/>
          </a:p>
        </p:txBody>
      </p:sp>
    </p:spTree>
    <p:extLst>
      <p:ext uri="{BB962C8B-B14F-4D97-AF65-F5344CB8AC3E}">
        <p14:creationId xmlns:p14="http://schemas.microsoft.com/office/powerpoint/2010/main" val="42802294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0E71-0F73-454E-A310-682BF7EEA2B2}" type="slidenum">
              <a:rPr lang="en-US"/>
              <a:pPr/>
              <a:t>15</a:t>
            </a:fld>
            <a:endParaRPr 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>
                <a:latin typeface="CG Times" pitchFamily="18" charset="0"/>
              </a:rPr>
              <a:t>Physical Database Design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b="1">
                <a:latin typeface="Times" pitchFamily="18" charset="0"/>
                <a:cs typeface="Times New Roman" charset="0"/>
              </a:rPr>
              <a:t>Process of producing a description of the implementation of the database on secondary storage; it describes the base relations, file organizations, and indexes </a:t>
            </a:r>
            <a:r>
              <a:rPr lang="en-US" b="1">
                <a:cs typeface="Times New Roman" charset="0"/>
              </a:rPr>
              <a:t>design used to achieve efficient access to the data, and any associated integrity constraints and security measures</a:t>
            </a:r>
            <a:r>
              <a:rPr lang="en-GB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63636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94A7-A21F-492F-9336-E94FA8C845D6}" type="slidenum">
              <a:rPr lang="en-US"/>
              <a:pPr/>
              <a:t>16</a:t>
            </a:fld>
            <a:endParaRPr 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/>
              <a:t>Critical Success Factors in Database Design</a:t>
            </a: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sz="2700" b="1"/>
              <a:t>Work interactively with users as much as possible.</a:t>
            </a:r>
          </a:p>
          <a:p>
            <a:pPr>
              <a:lnSpc>
                <a:spcPct val="90000"/>
              </a:lnSpc>
            </a:pPr>
            <a:r>
              <a:rPr lang="en-GB" sz="2700" b="1"/>
              <a:t>Follow a structured methodology throughout the data modeling process.</a:t>
            </a:r>
          </a:p>
          <a:p>
            <a:pPr>
              <a:lnSpc>
                <a:spcPct val="90000"/>
              </a:lnSpc>
            </a:pPr>
            <a:r>
              <a:rPr lang="en-GB" sz="2700" b="1"/>
              <a:t>Employ a data-driven approach.</a:t>
            </a:r>
          </a:p>
          <a:p>
            <a:pPr>
              <a:lnSpc>
                <a:spcPct val="90000"/>
              </a:lnSpc>
            </a:pPr>
            <a:r>
              <a:rPr lang="en-GB" sz="2700" b="1"/>
              <a:t>Incorporate structural and integrity considerations into the data models.</a:t>
            </a:r>
          </a:p>
          <a:p>
            <a:pPr>
              <a:lnSpc>
                <a:spcPct val="90000"/>
              </a:lnSpc>
            </a:pPr>
            <a:r>
              <a:rPr lang="en-GB" sz="2700" b="1"/>
              <a:t>Combine conceptualization, normalization, and transaction validation techniques into the data modeling methodology.</a:t>
            </a:r>
          </a:p>
        </p:txBody>
      </p:sp>
    </p:spTree>
    <p:extLst>
      <p:ext uri="{BB962C8B-B14F-4D97-AF65-F5344CB8AC3E}">
        <p14:creationId xmlns:p14="http://schemas.microsoft.com/office/powerpoint/2010/main" val="25665623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D3DE-E17E-4604-ADD6-62ED3ECBB825}" type="slidenum">
              <a:rPr lang="en-US"/>
              <a:pPr/>
              <a:t>17</a:t>
            </a:fld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/>
              <a:t>Critical Success Factors in Database Design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110000"/>
              </a:lnSpc>
            </a:pPr>
            <a:r>
              <a:rPr lang="en-GB" sz="2800" b="1"/>
              <a:t>Use diagrams to represent as much of the data models as possible.</a:t>
            </a:r>
          </a:p>
          <a:p>
            <a:pPr>
              <a:lnSpc>
                <a:spcPct val="110000"/>
              </a:lnSpc>
            </a:pPr>
            <a:r>
              <a:rPr lang="en-GB" sz="2800" b="1"/>
              <a:t>Use a Database Design Language (DBDL) to represent additional data semantics.</a:t>
            </a:r>
          </a:p>
          <a:p>
            <a:pPr>
              <a:lnSpc>
                <a:spcPct val="110000"/>
              </a:lnSpc>
            </a:pPr>
            <a:r>
              <a:rPr lang="en-GB" sz="2800" b="1"/>
              <a:t>Build a data dictionary to supplement the data model diagrams.</a:t>
            </a:r>
          </a:p>
          <a:p>
            <a:pPr>
              <a:lnSpc>
                <a:spcPct val="110000"/>
              </a:lnSpc>
            </a:pPr>
            <a:r>
              <a:rPr lang="en-GB" sz="2800" b="1"/>
              <a:t>Be willing to repeat steps.</a:t>
            </a:r>
          </a:p>
        </p:txBody>
      </p:sp>
    </p:spTree>
    <p:extLst>
      <p:ext uri="{BB962C8B-B14F-4D97-AF65-F5344CB8AC3E}">
        <p14:creationId xmlns:p14="http://schemas.microsoft.com/office/powerpoint/2010/main" val="7246334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98BB-1E34-49C7-B5DA-7E94E649EFC8}" type="slidenum">
              <a:rPr lang="en-US"/>
              <a:pPr/>
              <a:t>18</a:t>
            </a:fld>
            <a:endParaRPr lang="en-US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/>
              <a:t>Methodology Overview - Conceptual Database Design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89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/>
              <a:t>Step 1   Build local conceptual data  model  for each user view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1.1  Identify entity types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1.2  Identify relationship types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1.3  Identify and associate attributes with entity or relationship types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1.4  Determine attribute domains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1.5  Determine unique identifier (will become a key) attributes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1.6  Consider use </a:t>
            </a:r>
            <a:r>
              <a:rPr lang="en-US" sz="2000" b="1">
                <a:latin typeface="Times" pitchFamily="18" charset="0"/>
                <a:cs typeface="Times New Roman" charset="0"/>
              </a:rPr>
              <a:t>of enhanced modeling concepts (optional step)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1.7   </a:t>
            </a:r>
            <a:r>
              <a:rPr lang="en-US" sz="2000" b="1">
                <a:cs typeface="Times New Roman" charset="0"/>
              </a:rPr>
              <a:t>Check model for redundancy</a:t>
            </a:r>
            <a:r>
              <a:rPr lang="en-GB" sz="2000" b="1"/>
              <a:t> 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1.8   </a:t>
            </a:r>
            <a:r>
              <a:rPr lang="en-US" sz="2000" b="1">
                <a:cs typeface="Times New Roman" charset="0"/>
              </a:rPr>
              <a:t>Validate local conceptual model against user transactions</a:t>
            </a:r>
            <a:r>
              <a:rPr lang="en-GB" sz="2000" b="1"/>
              <a:t> </a:t>
            </a:r>
          </a:p>
          <a:p>
            <a:pPr lvl="1">
              <a:lnSpc>
                <a:spcPct val="90000"/>
              </a:lnSpc>
            </a:pPr>
            <a:r>
              <a:rPr lang="en-GB" sz="2000" b="1"/>
              <a:t>Step 1.9   </a:t>
            </a:r>
            <a:r>
              <a:rPr lang="en-US" sz="2000" b="1">
                <a:cs typeface="Times New Roman" charset="0"/>
              </a:rPr>
              <a:t>Review local conceptual data model with user</a:t>
            </a:r>
            <a:endParaRPr lang="en-GB" sz="2000" b="1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089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D316-2D00-4030-912C-1FBF79840F88}" type="slidenum">
              <a:rPr lang="en-US"/>
              <a:pPr/>
              <a:t>19</a:t>
            </a:fld>
            <a:endParaRPr lang="en-US"/>
          </a:p>
        </p:txBody>
      </p:sp>
      <p:sp>
        <p:nvSpPr>
          <p:cNvPr id="753666" name="Rectangle 1026"/>
          <p:cNvSpPr>
            <a:spLocks noChangeArrowheads="1"/>
          </p:cNvSpPr>
          <p:nvPr/>
        </p:nvSpPr>
        <p:spPr bwMode="auto">
          <a:xfrm>
            <a:off x="1857375" y="9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53667" name="Picture 10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"/>
            <a:ext cx="5429250" cy="6838950"/>
          </a:xfrm>
          <a:prstGeom prst="rect">
            <a:avLst/>
          </a:prstGeom>
          <a:solidFill>
            <a:srgbClr val="CCFFFF"/>
          </a:solidFill>
        </p:spPr>
      </p:pic>
      <p:sp>
        <p:nvSpPr>
          <p:cNvPr id="753668" name="Text Box 1028"/>
          <p:cNvSpPr txBox="1">
            <a:spLocks noChangeArrowheads="1"/>
          </p:cNvSpPr>
          <p:nvPr/>
        </p:nvSpPr>
        <p:spPr bwMode="auto">
          <a:xfrm>
            <a:off x="2362200" y="0"/>
            <a:ext cx="416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Class  diagram</a:t>
            </a:r>
          </a:p>
        </p:txBody>
      </p:sp>
    </p:spTree>
    <p:extLst>
      <p:ext uri="{BB962C8B-B14F-4D97-AF65-F5344CB8AC3E}">
        <p14:creationId xmlns:p14="http://schemas.microsoft.com/office/powerpoint/2010/main" val="354851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A597-4000-413A-8E37-16C9496D261A}" type="slidenum">
              <a:rPr lang="en-US"/>
              <a:pPr/>
              <a:t>2</a:t>
            </a:fld>
            <a:endParaRPr lang="en-US"/>
          </a:p>
        </p:txBody>
      </p:sp>
      <p:sp>
        <p:nvSpPr>
          <p:cNvPr id="696322" name="Rectangle 2050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>
                <a:latin typeface="CG Times" pitchFamily="18" charset="0"/>
              </a:rPr>
              <a:t>Objectives</a:t>
            </a:r>
          </a:p>
        </p:txBody>
      </p:sp>
      <p:sp>
        <p:nvSpPr>
          <p:cNvPr id="69632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endParaRPr lang="en-GB" sz="2800" b="1" dirty="0" smtClean="0"/>
          </a:p>
          <a:p>
            <a:pPr>
              <a:lnSpc>
                <a:spcPct val="90000"/>
              </a:lnSpc>
            </a:pPr>
            <a:r>
              <a:rPr lang="en-GB" sz="2800" b="1" dirty="0" smtClean="0"/>
              <a:t>Purpose </a:t>
            </a:r>
            <a:r>
              <a:rPr lang="en-GB" sz="2800" b="1" dirty="0"/>
              <a:t>of a design methodology.</a:t>
            </a:r>
          </a:p>
          <a:p>
            <a:pPr>
              <a:lnSpc>
                <a:spcPct val="40000"/>
              </a:lnSpc>
            </a:pPr>
            <a:endParaRPr lang="en-GB" sz="2800" b="1" dirty="0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GB" sz="2800" b="1" dirty="0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2800" b="1" dirty="0" smtClean="0"/>
              <a:t>Database </a:t>
            </a:r>
            <a:r>
              <a:rPr lang="en-GB" sz="2800" b="1" dirty="0"/>
              <a:t>design has three main phases: conceptual, logical, and  physical design.</a:t>
            </a:r>
          </a:p>
          <a:p>
            <a:pPr>
              <a:lnSpc>
                <a:spcPct val="40000"/>
              </a:lnSpc>
              <a:spcBef>
                <a:spcPct val="0"/>
              </a:spcBef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5451323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FF9B-52A3-4CE7-B429-502964AD81E7}" type="slidenum">
              <a:rPr lang="en-US"/>
              <a:pPr/>
              <a:t>20</a:t>
            </a:fld>
            <a:endParaRPr lang="en-US"/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sz="4000" b="1"/>
              <a:t>Methodology Overview - </a:t>
            </a:r>
            <a:r>
              <a:rPr lang="en-GB" sz="4000" b="1">
                <a:latin typeface="CG Times" pitchFamily="18" charset="0"/>
              </a:rPr>
              <a:t>Logical Database Design for Relational Model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89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b="1"/>
              <a:t>Step 2   </a:t>
            </a:r>
            <a:r>
              <a:rPr lang="en-US" b="1">
                <a:cs typeface="Times New Roman" charset="0"/>
              </a:rPr>
              <a:t>Build and validate local logical data model for each view</a:t>
            </a:r>
            <a:r>
              <a:rPr lang="en-GB" b="1"/>
              <a:t> </a:t>
            </a:r>
          </a:p>
          <a:p>
            <a:pPr lvl="1"/>
            <a:r>
              <a:rPr lang="en-GB" sz="2400" b="1"/>
              <a:t>Step 2.1  </a:t>
            </a:r>
            <a:r>
              <a:rPr lang="en-US" sz="2400" b="1">
                <a:cs typeface="Times New Roman" charset="0"/>
              </a:rPr>
              <a:t>Remove features not compatible with the relational model (optional step)</a:t>
            </a:r>
            <a:endParaRPr lang="en-GB" sz="2400" b="1"/>
          </a:p>
          <a:p>
            <a:pPr lvl="1"/>
            <a:r>
              <a:rPr lang="en-GB" sz="2400" b="1"/>
              <a:t>Step 2.2  Derive relations for local logical data model</a:t>
            </a:r>
          </a:p>
          <a:p>
            <a:pPr lvl="1"/>
            <a:r>
              <a:rPr lang="en-GB" sz="2400" b="1"/>
              <a:t>Step 2.3  Validate relations using normalization</a:t>
            </a:r>
          </a:p>
          <a:p>
            <a:pPr lvl="1"/>
            <a:r>
              <a:rPr lang="en-GB" sz="2400" b="1"/>
              <a:t>Step 2.4  Validate relations against user transactions</a:t>
            </a:r>
          </a:p>
          <a:p>
            <a:pPr lvl="1"/>
            <a:r>
              <a:rPr lang="en-GB" sz="2400" b="1"/>
              <a:t>Step 2.5  Define integrity constraints</a:t>
            </a:r>
          </a:p>
          <a:p>
            <a:pPr lvl="1"/>
            <a:r>
              <a:rPr lang="en-GB" sz="2400" b="1"/>
              <a:t>Step 2.6  Review local logical data model with user</a:t>
            </a:r>
          </a:p>
          <a:p>
            <a:pPr lvl="1"/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27977469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0354-EEB4-4B8B-BA8A-23F4E3BA2CAD}" type="slidenum">
              <a:rPr lang="en-US"/>
              <a:pPr/>
              <a:t>21</a:t>
            </a:fld>
            <a:endParaRPr lang="en-US"/>
          </a:p>
        </p:txBody>
      </p:sp>
      <p:sp>
        <p:nvSpPr>
          <p:cNvPr id="71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sz="4000" b="1">
                <a:latin typeface="CG Times" pitchFamily="18" charset="0"/>
              </a:rPr>
              <a:t>Methodology Overview - Logical Database Design for Relational Model</a:t>
            </a:r>
          </a:p>
        </p:txBody>
      </p:sp>
      <p:sp>
        <p:nvSpPr>
          <p:cNvPr id="7147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89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b="1"/>
              <a:t>Step 3  Build and validate global logical data model</a:t>
            </a:r>
          </a:p>
          <a:p>
            <a:pPr lvl="1"/>
            <a:r>
              <a:rPr lang="en-GB" sz="2400" b="1"/>
              <a:t>Step 3.1  Merge local logical data models into global model</a:t>
            </a:r>
          </a:p>
          <a:p>
            <a:pPr lvl="1"/>
            <a:r>
              <a:rPr lang="en-GB" sz="2400" b="1"/>
              <a:t>Step 3.2  Validate global logical data model against the </a:t>
            </a:r>
            <a:br>
              <a:rPr lang="en-GB" sz="2400" b="1"/>
            </a:br>
            <a:r>
              <a:rPr lang="en-GB" sz="2400" b="1"/>
              <a:t>                conceptual data model</a:t>
            </a:r>
          </a:p>
          <a:p>
            <a:pPr lvl="1"/>
            <a:r>
              <a:rPr lang="en-GB" sz="2400" b="1"/>
              <a:t>Step 3.3  Check for future growth</a:t>
            </a:r>
          </a:p>
          <a:p>
            <a:pPr lvl="1"/>
            <a:r>
              <a:rPr lang="en-GB" sz="2400" b="1"/>
              <a:t>Step 3.4  Review global logical data model with users</a:t>
            </a:r>
          </a:p>
        </p:txBody>
      </p:sp>
    </p:spTree>
    <p:extLst>
      <p:ext uri="{BB962C8B-B14F-4D97-AF65-F5344CB8AC3E}">
        <p14:creationId xmlns:p14="http://schemas.microsoft.com/office/powerpoint/2010/main" val="31271619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0DF97-4CE2-4E3F-BB90-205DDA892DE7}" type="slidenum">
              <a:rPr lang="en-US"/>
              <a:pPr/>
              <a:t>22</a:t>
            </a:fld>
            <a:endParaRPr lang="en-US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sz="3600" b="1">
                <a:latin typeface="CG Times" pitchFamily="18" charset="0"/>
              </a:rPr>
              <a:t>Methodology Overview - Physical Database Design for Relational Databases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524000"/>
            <a:ext cx="8489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/>
              <a:t>Step 4  Translate global logical data model for target DBMS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Step 4.1  Design base relations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Step 4.2  </a:t>
            </a:r>
            <a:r>
              <a:rPr lang="en-US" sz="2400" b="1">
                <a:cs typeface="Times New Roman" charset="0"/>
              </a:rPr>
              <a:t>Design representation of derived data </a:t>
            </a:r>
            <a:endParaRPr lang="en-GB" sz="2400" b="1"/>
          </a:p>
          <a:p>
            <a:pPr lvl="1">
              <a:lnSpc>
                <a:spcPct val="90000"/>
              </a:lnSpc>
            </a:pPr>
            <a:r>
              <a:rPr lang="en-GB" sz="2400" b="1"/>
              <a:t>Step 4.3  </a:t>
            </a:r>
            <a:r>
              <a:rPr lang="en-US" sz="2400" b="1">
                <a:cs typeface="Times New Roman" charset="0"/>
              </a:rPr>
              <a:t>Design enterprise constraints</a:t>
            </a:r>
          </a:p>
          <a:p>
            <a:pPr lvl="1">
              <a:lnSpc>
                <a:spcPct val="30000"/>
              </a:lnSpc>
            </a:pPr>
            <a:endParaRPr lang="en-US" sz="2400" b="1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GB" b="1"/>
              <a:t>Step 5  Design physical representation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Step 5.1  Analyze transactions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Step 5.2  Choose file organization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Step 5.3  Choose indexes</a:t>
            </a:r>
          </a:p>
          <a:p>
            <a:pPr lvl="1">
              <a:lnSpc>
                <a:spcPct val="90000"/>
              </a:lnSpc>
            </a:pPr>
            <a:r>
              <a:rPr lang="en-GB" sz="2400" b="1"/>
              <a:t>Step 5.4  Estimate disk space requirements</a:t>
            </a:r>
            <a:r>
              <a:rPr lang="en-US" sz="2000" b="1">
                <a:cs typeface="Times New Roman" charset="0"/>
              </a:rPr>
              <a:t> </a:t>
            </a:r>
            <a:endParaRPr lang="en-GB" sz="2000" b="1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6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DC37B-7BD1-4B71-B293-26C9FEA811E1}" type="slidenum">
              <a:rPr lang="en-US"/>
              <a:pPr/>
              <a:t>23</a:t>
            </a:fld>
            <a:endParaRPr lang="en-US"/>
          </a:p>
        </p:txBody>
      </p:sp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sz="3600" b="1">
                <a:latin typeface="CG Times" pitchFamily="18" charset="0"/>
              </a:rPr>
              <a:t>Methodology Overview - Physical Database Design for Relational Databases</a:t>
            </a:r>
            <a:r>
              <a:rPr lang="en-GB" b="1">
                <a:latin typeface="CG Times" pitchFamily="18" charset="0"/>
              </a:rPr>
              <a:t> 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6764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b="1"/>
              <a:t>Step 6  Design user views</a:t>
            </a:r>
          </a:p>
          <a:p>
            <a:r>
              <a:rPr lang="en-US" b="1">
                <a:cs typeface="Times New Roman" charset="0"/>
              </a:rPr>
              <a:t>Step 7  Design security mechanisms</a:t>
            </a:r>
            <a:r>
              <a:rPr lang="en-GB" b="1"/>
              <a:t> </a:t>
            </a:r>
          </a:p>
          <a:p>
            <a:r>
              <a:rPr lang="en-US" b="1">
                <a:cs typeface="Times New Roman" charset="0"/>
              </a:rPr>
              <a:t>Step 8  Consider the introduction of controlled redundancy </a:t>
            </a:r>
          </a:p>
          <a:p>
            <a:r>
              <a:rPr lang="en-GB" b="1"/>
              <a:t>Step 9  Monitor and tune the operational system</a:t>
            </a:r>
          </a:p>
        </p:txBody>
      </p:sp>
    </p:spTree>
    <p:extLst>
      <p:ext uri="{BB962C8B-B14F-4D97-AF65-F5344CB8AC3E}">
        <p14:creationId xmlns:p14="http://schemas.microsoft.com/office/powerpoint/2010/main" val="14667671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BC2390-900F-4245-8456-CFCE3D808F1D}" type="slidenum">
              <a:rPr lang="en-US"/>
              <a:pPr/>
              <a:t>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 smtClean="0"/>
              <a:t>Acknowledgments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 dirty="0" smtClean="0"/>
              <a:t>Some of these slides have been adapted from Thomas Connolly and Carolyn </a:t>
            </a:r>
            <a:r>
              <a:rPr lang="en-US" dirty="0" err="1" smtClean="0"/>
              <a:t>Begg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A9F4-A48D-4DFB-8B91-494746535175}" type="slidenum">
              <a:rPr lang="en-US"/>
              <a:pPr/>
              <a:t>4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en-GB" b="1">
                <a:latin typeface="CG Times" pitchFamily="18" charset="0"/>
              </a:rPr>
              <a:t>Design Methodology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sz="2800" b="1"/>
              <a:t>Structured approach that uses procedures, techniques, tools, and documentation aids to support and facilitate the process of design.</a:t>
            </a:r>
          </a:p>
          <a:p>
            <a:pPr>
              <a:lnSpc>
                <a:spcPct val="30000"/>
              </a:lnSpc>
            </a:pPr>
            <a:endParaRPr lang="en-GB" sz="2800" b="1"/>
          </a:p>
          <a:p>
            <a:r>
              <a:rPr lang="en-GB" sz="2800" b="1">
                <a:latin typeface="CG Times" pitchFamily="18" charset="0"/>
              </a:rPr>
              <a:t>Database design methodology has 3 main phases:</a:t>
            </a:r>
          </a:p>
          <a:p>
            <a:pPr lvl="1"/>
            <a:r>
              <a:rPr lang="en-GB" sz="2400" b="1"/>
              <a:t>Conceptual database design;</a:t>
            </a:r>
          </a:p>
          <a:p>
            <a:pPr lvl="1"/>
            <a:r>
              <a:rPr lang="en-GB" sz="2400" b="1"/>
              <a:t>Logical database design;</a:t>
            </a:r>
          </a:p>
          <a:p>
            <a:pPr lvl="1"/>
            <a:r>
              <a:rPr lang="en-GB" sz="2400" b="1"/>
              <a:t>Physical database design.</a:t>
            </a:r>
          </a:p>
        </p:txBody>
      </p:sp>
    </p:spTree>
    <p:extLst>
      <p:ext uri="{BB962C8B-B14F-4D97-AF65-F5344CB8AC3E}">
        <p14:creationId xmlns:p14="http://schemas.microsoft.com/office/powerpoint/2010/main" val="1921799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95DC-B0A1-418F-84D4-ED69F9C3FEDF}" type="slidenum">
              <a:rPr lang="en-US"/>
              <a:pPr/>
              <a:t>5</a:t>
            </a:fld>
            <a:endParaRPr lang="en-US"/>
          </a:p>
        </p:txBody>
      </p:sp>
      <p:sp>
        <p:nvSpPr>
          <p:cNvPr id="737282" name="Rectangle 3074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915400" cy="1143000"/>
          </a:xfrm>
        </p:spPr>
        <p:txBody>
          <a:bodyPr/>
          <a:lstStyle/>
          <a:p>
            <a:r>
              <a:rPr lang="en-US"/>
              <a:t>Preliminary Phase : </a:t>
            </a:r>
            <a:br>
              <a:rPr lang="en-US"/>
            </a:br>
            <a:r>
              <a:rPr lang="en-US"/>
              <a:t>Database Initial Study</a:t>
            </a:r>
          </a:p>
        </p:txBody>
      </p:sp>
      <p:sp>
        <p:nvSpPr>
          <p:cNvPr id="737283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1828800" y="2514600"/>
            <a:ext cx="67818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Purposes</a:t>
            </a:r>
          </a:p>
          <a:p>
            <a:pPr lvl="1">
              <a:lnSpc>
                <a:spcPct val="90000"/>
              </a:lnSpc>
            </a:pPr>
            <a:r>
              <a:rPr lang="en-US"/>
              <a:t>Analyze company situation</a:t>
            </a:r>
          </a:p>
          <a:p>
            <a:pPr lvl="2">
              <a:lnSpc>
                <a:spcPct val="90000"/>
              </a:lnSpc>
            </a:pPr>
            <a:r>
              <a:rPr lang="en-US"/>
              <a:t>Operating environment</a:t>
            </a:r>
          </a:p>
          <a:p>
            <a:pPr lvl="2">
              <a:lnSpc>
                <a:spcPct val="90000"/>
              </a:lnSpc>
            </a:pPr>
            <a:r>
              <a:rPr lang="en-US"/>
              <a:t>Organizational structure</a:t>
            </a:r>
          </a:p>
          <a:p>
            <a:pPr lvl="1">
              <a:lnSpc>
                <a:spcPct val="90000"/>
              </a:lnSpc>
            </a:pPr>
            <a:r>
              <a:rPr lang="en-US"/>
              <a:t>Define problems and constraints</a:t>
            </a:r>
          </a:p>
          <a:p>
            <a:pPr lvl="1">
              <a:lnSpc>
                <a:spcPct val="90000"/>
              </a:lnSpc>
            </a:pPr>
            <a:r>
              <a:rPr lang="en-US"/>
              <a:t>Define objectives</a:t>
            </a:r>
          </a:p>
          <a:p>
            <a:pPr lvl="1">
              <a:lnSpc>
                <a:spcPct val="90000"/>
              </a:lnSpc>
            </a:pPr>
            <a:r>
              <a:rPr lang="en-US"/>
              <a:t>Define scope and boundaries</a:t>
            </a:r>
          </a:p>
        </p:txBody>
      </p:sp>
    </p:spTree>
    <p:extLst>
      <p:ext uri="{BB962C8B-B14F-4D97-AF65-F5344CB8AC3E}">
        <p14:creationId xmlns:p14="http://schemas.microsoft.com/office/powerpoint/2010/main" val="342737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6704-4B8C-4F62-86AE-C4BE105CC436}" type="slidenum">
              <a:rPr lang="en-US"/>
              <a:pPr/>
              <a:t>6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495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just">
              <a:lnSpc>
                <a:spcPct val="90000"/>
              </a:lnSpc>
            </a:pPr>
            <a:r>
              <a:rPr lang="en-US" sz="2800" b="1">
                <a:cs typeface="Times New Roman" charset="0"/>
              </a:rPr>
              <a:t>What are business rules, what is their source, and why are they crucial?</a:t>
            </a:r>
            <a:endParaRPr lang="en-US" sz="2800">
              <a:cs typeface="Times New Roman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>
                <a:cs typeface="Times New Roman" charset="0"/>
              </a:rPr>
              <a:t>Business rules are precise statements, derived from a detailed description of the organization's operations, that define one or more of the following modeling components:</a:t>
            </a:r>
          </a:p>
          <a:p>
            <a:pPr lvl="1" algn="just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entities  - in the E-R model corresponds to a table</a:t>
            </a:r>
          </a:p>
          <a:p>
            <a:pPr lvl="1" algn="just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relationships –  are associations between entities</a:t>
            </a:r>
          </a:p>
          <a:p>
            <a:pPr lvl="1" algn="just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attributes – are characteristics of entities</a:t>
            </a:r>
          </a:p>
          <a:p>
            <a:pPr lvl="1" algn="just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connectivities – are used to describe the relationship classification</a:t>
            </a:r>
          </a:p>
          <a:p>
            <a:pPr lvl="1" algn="just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multiplicities – express the specific number of entity occurrences associated with one occurrence of the related entity</a:t>
            </a:r>
          </a:p>
          <a:p>
            <a:pPr lvl="1" algn="just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constraints – limitations on the type of data accepted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Business Rules</a:t>
            </a:r>
          </a:p>
        </p:txBody>
      </p:sp>
    </p:spTree>
    <p:extLst>
      <p:ext uri="{BB962C8B-B14F-4D97-AF65-F5344CB8AC3E}">
        <p14:creationId xmlns:p14="http://schemas.microsoft.com/office/powerpoint/2010/main" val="360422699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72F4-EFC3-409D-8EFF-7A829D8AFE25}" type="slidenum">
              <a:rPr lang="en-US"/>
              <a:pPr/>
              <a:t>7</a:t>
            </a:fld>
            <a:endParaRPr lang="en-US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495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just"/>
            <a:r>
              <a:rPr lang="en-US" sz="2800">
                <a:cs typeface="Times New Roman" charset="0"/>
              </a:rPr>
              <a:t>Examples of business rules are:</a:t>
            </a:r>
          </a:p>
          <a:p>
            <a:pPr lvl="1" algn="just"/>
            <a:r>
              <a:rPr lang="en-US" sz="2000">
                <a:cs typeface="Times New Roman" charset="0"/>
              </a:rPr>
              <a:t>An invoice contains one or more invoice lines, but each invoice line is associated with a single invoice.</a:t>
            </a:r>
          </a:p>
          <a:p>
            <a:pPr lvl="1" algn="just"/>
            <a:r>
              <a:rPr lang="en-US" sz="2000">
                <a:cs typeface="Times New Roman" charset="0"/>
              </a:rPr>
              <a:t>A store employs many employees, but each employee is employed by only one store.</a:t>
            </a:r>
          </a:p>
          <a:p>
            <a:pPr lvl="1" algn="just"/>
            <a:r>
              <a:rPr lang="en-US" sz="2000">
                <a:cs typeface="Times New Roman" charset="0"/>
              </a:rPr>
              <a:t>A college has many departments, but each department belongs to a single college. (This business rule reflects a university that has multiple colleges such as Business, Liberal Arts, Education, Engineering, etc.)</a:t>
            </a:r>
          </a:p>
          <a:p>
            <a:pPr lvl="1" algn="just"/>
            <a:r>
              <a:rPr lang="en-US" sz="2000">
                <a:cs typeface="Times New Roman" charset="0"/>
              </a:rPr>
              <a:t>A driver may be assigned to drive many different vehicles, and each vehicle can be driven by many drivers. (Note: Keep in mind that this business rule reflects the assignment of drivers during some period of time.)</a:t>
            </a:r>
          </a:p>
          <a:p>
            <a:pPr lvl="1" algn="just"/>
            <a:r>
              <a:rPr lang="en-US" sz="2000">
                <a:cs typeface="Times New Roman" charset="0"/>
              </a:rPr>
              <a:t>A client may sign many contracts, but each contract is signed by only one client.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Business Rules</a:t>
            </a:r>
          </a:p>
        </p:txBody>
      </p:sp>
    </p:spTree>
    <p:extLst>
      <p:ext uri="{BB962C8B-B14F-4D97-AF65-F5344CB8AC3E}">
        <p14:creationId xmlns:p14="http://schemas.microsoft.com/office/powerpoint/2010/main" val="94347492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EFB1-923C-4B24-AD20-70B63C021FF8}" type="slidenum">
              <a:rPr lang="en-US"/>
              <a:pPr/>
              <a:t>8</a:t>
            </a:fld>
            <a:endParaRPr lang="en-US"/>
          </a:p>
        </p:txBody>
      </p:sp>
      <p:sp>
        <p:nvSpPr>
          <p:cNvPr id="74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686675" cy="46212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/>
              <a:t>Data </a:t>
            </a:r>
          </a:p>
          <a:p>
            <a:pPr lvl="1"/>
            <a:r>
              <a:rPr lang="en-US"/>
              <a:t>Raw facts stored in databases</a:t>
            </a:r>
          </a:p>
          <a:p>
            <a:pPr lvl="1"/>
            <a:r>
              <a:rPr lang="en-US"/>
              <a:t>Need additional processing to become useful</a:t>
            </a:r>
          </a:p>
          <a:p>
            <a:r>
              <a:rPr lang="en-US"/>
              <a:t>Information</a:t>
            </a:r>
          </a:p>
          <a:p>
            <a:pPr lvl="1"/>
            <a:r>
              <a:rPr lang="en-US"/>
              <a:t>Required by decision maker </a:t>
            </a:r>
          </a:p>
          <a:p>
            <a:pPr lvl="1"/>
            <a:r>
              <a:rPr lang="en-US"/>
              <a:t>Data processed and presented in a meaningful form</a:t>
            </a:r>
          </a:p>
          <a:p>
            <a:pPr lvl="1"/>
            <a:r>
              <a:rPr lang="en-US"/>
              <a:t>Transformation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Changing Data into Information</a:t>
            </a:r>
          </a:p>
        </p:txBody>
      </p:sp>
    </p:spTree>
    <p:extLst>
      <p:ext uri="{BB962C8B-B14F-4D97-AF65-F5344CB8AC3E}">
        <p14:creationId xmlns:p14="http://schemas.microsoft.com/office/powerpoint/2010/main" val="246338537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F524-360B-4DB9-9C58-DA4ED548F1E8}" type="slidenum">
              <a:rPr lang="en-US"/>
              <a:pPr/>
              <a:t>9</a:t>
            </a:fld>
            <a:endParaRPr lang="en-US"/>
          </a:p>
        </p:txBody>
      </p:sp>
      <p:sp>
        <p:nvSpPr>
          <p:cNvPr id="74445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686675" cy="46212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/>
              <a:t>Database </a:t>
            </a:r>
          </a:p>
          <a:p>
            <a:pPr lvl="1"/>
            <a:r>
              <a:rPr lang="en-US" sz="2400"/>
              <a:t>Carefully designed and constructed repository of facts </a:t>
            </a:r>
          </a:p>
          <a:p>
            <a:pPr lvl="1"/>
            <a:r>
              <a:rPr lang="en-US" sz="2400"/>
              <a:t>Part of an information system</a:t>
            </a:r>
          </a:p>
          <a:p>
            <a:r>
              <a:rPr lang="en-US" sz="2800"/>
              <a:t>Information System</a:t>
            </a:r>
            <a:endParaRPr lang="en-US" sz="2400"/>
          </a:p>
          <a:p>
            <a:pPr lvl="1"/>
            <a:r>
              <a:rPr lang="en-US" sz="2400"/>
              <a:t>Provides data collection, storage, and retrieval</a:t>
            </a:r>
          </a:p>
          <a:p>
            <a:pPr lvl="1"/>
            <a:r>
              <a:rPr lang="en-US" sz="2400"/>
              <a:t>Facilitates data transformation</a:t>
            </a:r>
          </a:p>
          <a:p>
            <a:pPr lvl="1"/>
            <a:r>
              <a:rPr lang="en-US" sz="2400"/>
              <a:t>Components include:</a:t>
            </a:r>
            <a:endParaRPr lang="en-US" sz="2400" b="1"/>
          </a:p>
          <a:p>
            <a:pPr lvl="3">
              <a:buFontTx/>
              <a:buChar char="•"/>
            </a:pPr>
            <a:r>
              <a:rPr lang="en-US"/>
              <a:t>People</a:t>
            </a:r>
          </a:p>
          <a:p>
            <a:pPr lvl="3">
              <a:buFontTx/>
              <a:buChar char="•"/>
            </a:pPr>
            <a:r>
              <a:rPr lang="en-US"/>
              <a:t>Hardware</a:t>
            </a:r>
          </a:p>
          <a:p>
            <a:pPr lvl="3">
              <a:buFontTx/>
              <a:buChar char="•"/>
            </a:pPr>
            <a:r>
              <a:rPr lang="en-US"/>
              <a:t>Software</a:t>
            </a:r>
            <a:endParaRPr lang="en-US" sz="1600" b="1"/>
          </a:p>
        </p:txBody>
      </p:sp>
      <p:sp>
        <p:nvSpPr>
          <p:cNvPr id="744451" name="Text Box 1027"/>
          <p:cNvSpPr txBox="1">
            <a:spLocks noChangeArrowheads="1"/>
          </p:cNvSpPr>
          <p:nvPr/>
        </p:nvSpPr>
        <p:spPr bwMode="auto">
          <a:xfrm>
            <a:off x="2667000" y="5257800"/>
            <a:ext cx="2414588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Clr>
                <a:schemeClr val="tx2"/>
              </a:buClr>
              <a:buSzPct val="65000"/>
              <a:buFontTx/>
              <a:buChar char="–"/>
            </a:pPr>
            <a:r>
              <a:rPr lang="en-US" sz="1800">
                <a:latin typeface="Arial" charset="0"/>
              </a:rPr>
              <a:t>Database(s)</a:t>
            </a:r>
          </a:p>
          <a:p>
            <a:pPr algn="l">
              <a:buClr>
                <a:schemeClr val="tx2"/>
              </a:buClr>
              <a:buSzPct val="65000"/>
              <a:buFontTx/>
              <a:buChar char="–"/>
            </a:pPr>
            <a:r>
              <a:rPr lang="en-US" sz="1800">
                <a:latin typeface="Arial" charset="0"/>
              </a:rPr>
              <a:t>Application programs</a:t>
            </a:r>
          </a:p>
          <a:p>
            <a:pPr algn="l">
              <a:buClr>
                <a:schemeClr val="tx2"/>
              </a:buClr>
              <a:buSzPct val="65000"/>
              <a:buFontTx/>
              <a:buChar char="–"/>
            </a:pPr>
            <a:r>
              <a:rPr lang="en-US" sz="1800">
                <a:latin typeface="Arial" charset="0"/>
              </a:rPr>
              <a:t>Procedures</a:t>
            </a:r>
            <a:endParaRPr lang="en-US" sz="1800" b="1">
              <a:latin typeface="Arial" charset="0"/>
            </a:endParaRPr>
          </a:p>
          <a:p>
            <a:pPr algn="l"/>
            <a:endParaRPr lang="en-US"/>
          </a:p>
        </p:txBody>
      </p:sp>
      <p:sp>
        <p:nvSpPr>
          <p:cNvPr id="74445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The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229855682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2915</TotalTime>
  <Words>1119</Words>
  <Application>Microsoft Office PowerPoint</Application>
  <PresentationFormat>On-screen Show (4:3)</PresentationFormat>
  <Paragraphs>227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Database System Life Cycle</vt:lpstr>
      <vt:lpstr>Objectives</vt:lpstr>
      <vt:lpstr>Acknowledgments</vt:lpstr>
      <vt:lpstr>Design Methodology</vt:lpstr>
      <vt:lpstr>Preliminary Phase :  Database Initial Study</vt:lpstr>
      <vt:lpstr>Business Rules</vt:lpstr>
      <vt:lpstr>Business Rules</vt:lpstr>
      <vt:lpstr>Changing Data into Information</vt:lpstr>
      <vt:lpstr>The Information System</vt:lpstr>
      <vt:lpstr>The Information System</vt:lpstr>
      <vt:lpstr>Database Lifecycle (DBLC)</vt:lpstr>
      <vt:lpstr>Initial Study Activities</vt:lpstr>
      <vt:lpstr>PowerPoint Presentation</vt:lpstr>
      <vt:lpstr>Conceptual/Logical Database Design</vt:lpstr>
      <vt:lpstr>Physical Database Design</vt:lpstr>
      <vt:lpstr>Critical Success Factors in Database Design</vt:lpstr>
      <vt:lpstr>Critical Success Factors in Database Design</vt:lpstr>
      <vt:lpstr>Methodology Overview - Conceptual Database Design</vt:lpstr>
      <vt:lpstr>PowerPoint Presentation</vt:lpstr>
      <vt:lpstr>Methodology Overview - Logical Database Design for Relational Model</vt:lpstr>
      <vt:lpstr>Methodology Overview - Logical Database Design for Relational Model</vt:lpstr>
      <vt:lpstr>Methodology Overview - Physical Database Design for Relational Databases</vt:lpstr>
      <vt:lpstr>Methodology Overview - Physical Database Design for Relational Databases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243</cp:revision>
  <cp:lastPrinted>2000-10-02T16:10:22Z</cp:lastPrinted>
  <dcterms:created xsi:type="dcterms:W3CDTF">2000-09-29T00:33:17Z</dcterms:created>
  <dcterms:modified xsi:type="dcterms:W3CDTF">2012-09-14T13:57:52Z</dcterms:modified>
</cp:coreProperties>
</file>