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56" r:id="rId2"/>
    <p:sldId id="379" r:id="rId3"/>
    <p:sldId id="377" r:id="rId4"/>
    <p:sldId id="380" r:id="rId5"/>
    <p:sldId id="428" r:id="rId6"/>
    <p:sldId id="429" r:id="rId7"/>
    <p:sldId id="430" r:id="rId8"/>
    <p:sldId id="431" r:id="rId9"/>
    <p:sldId id="432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393" r:id="rId23"/>
    <p:sldId id="394" r:id="rId24"/>
    <p:sldId id="395" r:id="rId25"/>
    <p:sldId id="396" r:id="rId26"/>
    <p:sldId id="397" r:id="rId27"/>
    <p:sldId id="398" r:id="rId28"/>
    <p:sldId id="399" r:id="rId29"/>
    <p:sldId id="400" r:id="rId30"/>
    <p:sldId id="401" r:id="rId31"/>
    <p:sldId id="402" r:id="rId32"/>
    <p:sldId id="403" r:id="rId33"/>
    <p:sldId id="404" r:id="rId34"/>
    <p:sldId id="405" r:id="rId35"/>
    <p:sldId id="406" r:id="rId36"/>
    <p:sldId id="407" r:id="rId37"/>
    <p:sldId id="408" r:id="rId38"/>
    <p:sldId id="409" r:id="rId39"/>
    <p:sldId id="410" r:id="rId40"/>
    <p:sldId id="411" r:id="rId41"/>
    <p:sldId id="412" r:id="rId42"/>
    <p:sldId id="413" r:id="rId43"/>
    <p:sldId id="414" r:id="rId44"/>
    <p:sldId id="415" r:id="rId45"/>
    <p:sldId id="416" r:id="rId46"/>
    <p:sldId id="417" r:id="rId47"/>
    <p:sldId id="418" r:id="rId48"/>
    <p:sldId id="419" r:id="rId49"/>
    <p:sldId id="420" r:id="rId50"/>
    <p:sldId id="421" r:id="rId51"/>
    <p:sldId id="422" r:id="rId52"/>
    <p:sldId id="423" r:id="rId53"/>
    <p:sldId id="424" r:id="rId54"/>
    <p:sldId id="425" r:id="rId55"/>
    <p:sldId id="426" r:id="rId56"/>
    <p:sldId id="427" r:id="rId57"/>
    <p:sldId id="433" r:id="rId58"/>
    <p:sldId id="434" r:id="rId59"/>
    <p:sldId id="435" r:id="rId60"/>
    <p:sldId id="436" r:id="rId61"/>
    <p:sldId id="437" r:id="rId62"/>
    <p:sldId id="438" r:id="rId63"/>
    <p:sldId id="439" r:id="rId64"/>
    <p:sldId id="440" r:id="rId65"/>
    <p:sldId id="441" r:id="rId66"/>
    <p:sldId id="442" r:id="rId67"/>
  </p:sldIdLst>
  <p:sldSz cx="9144000" cy="6858000" type="screen4x3"/>
  <p:notesSz cx="69977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0"/>
    <a:srgbClr val="030119"/>
    <a:srgbClr val="0000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4" d="100"/>
          <a:sy n="64" d="100"/>
        </p:scale>
        <p:origin x="-3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"/>
    </p:cViewPr>
  </p:sorterViewPr>
  <p:notesViewPr>
    <p:cSldViewPr>
      <p:cViewPr varScale="1">
        <p:scale>
          <a:sx n="40" d="100"/>
          <a:sy n="40" d="100"/>
        </p:scale>
        <p:origin x="-1488" y="-90"/>
      </p:cViewPr>
      <p:guideLst>
        <p:guide orient="horz" pos="2923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smtClean="0"/>
            </a:lvl1pPr>
          </a:lstStyle>
          <a:p>
            <a:pPr>
              <a:defRPr/>
            </a:pPr>
            <a:fld id="{927890E5-2EE6-499A-A177-B478B8AF2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smtClean="0"/>
            </a:lvl1pPr>
          </a:lstStyle>
          <a:p>
            <a:pPr>
              <a:defRPr/>
            </a:pPr>
            <a:fld id="{D6355215-57C8-4B0E-85CE-1A2A1DACD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F19650-4FE4-4C30-934E-E36CA6302B70}" type="slidenum">
              <a:rPr lang="en-US"/>
              <a:pPr/>
              <a:t>2</a:t>
            </a:fld>
            <a:endParaRPr lang="en-US"/>
          </a:p>
        </p:txBody>
      </p:sp>
      <p:sp>
        <p:nvSpPr>
          <p:cNvPr id="70659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7066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noFill/>
          <a:ln/>
        </p:spPr>
        <p:txBody>
          <a:bodyPr lIns="91854" tIns="45121" rIns="91854" bIns="4512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9DE51B-337A-4AD3-99D6-187BF9A8808C}" type="slidenum">
              <a:rPr lang="en-US"/>
              <a:pPr/>
              <a:t>13</a:t>
            </a:fld>
            <a:endParaRPr lang="en-US"/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noFill/>
          <a:ln/>
        </p:spPr>
        <p:txBody>
          <a:bodyPr lIns="91854" tIns="45121" rIns="91854" bIns="4512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30634E-EF25-41C4-8F37-AD162C3C9730}" type="slidenum">
              <a:rPr lang="en-US"/>
              <a:pPr/>
              <a:t>14</a:t>
            </a:fld>
            <a:endParaRPr lang="en-US"/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noFill/>
          <a:ln/>
        </p:spPr>
        <p:txBody>
          <a:bodyPr lIns="91854" tIns="45121" rIns="91854" bIns="4512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D734EA-C6CB-452C-B21B-939AC123C673}" type="slidenum">
              <a:rPr lang="en-US"/>
              <a:pPr/>
              <a:t>17</a:t>
            </a:fld>
            <a:endParaRPr lang="en-US"/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noFill/>
          <a:ln/>
        </p:spPr>
        <p:txBody>
          <a:bodyPr lIns="91854" tIns="45121" rIns="91854" bIns="4512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5DF9BE-64E2-4089-A4AA-AAB714C585E4}" type="slidenum">
              <a:rPr lang="en-US"/>
              <a:pPr/>
              <a:t>21</a:t>
            </a:fld>
            <a:endParaRPr lang="en-US"/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noFill/>
          <a:ln/>
        </p:spPr>
        <p:txBody>
          <a:bodyPr lIns="91854" tIns="45121" rIns="91854" bIns="4512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B00D7-9601-4BC9-B573-0C86429A78F1}" type="slidenum">
              <a:rPr lang="en-US"/>
              <a:pPr/>
              <a:t>24</a:t>
            </a:fld>
            <a:endParaRPr lang="en-US"/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noFill/>
          <a:ln/>
        </p:spPr>
        <p:txBody>
          <a:bodyPr lIns="91854" tIns="45121" rIns="91854" bIns="4512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118292-8F97-4DBC-8BCF-09F2C1BA9685}" type="slidenum">
              <a:rPr lang="en-US"/>
              <a:pPr/>
              <a:t>26</a:t>
            </a:fld>
            <a:endParaRPr lang="en-US"/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noFill/>
          <a:ln/>
        </p:spPr>
        <p:txBody>
          <a:bodyPr lIns="91854" tIns="45121" rIns="91854" bIns="4512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968F66-944B-4F3C-8F11-D45105E922DC}" type="slidenum">
              <a:rPr lang="en-US"/>
              <a:pPr/>
              <a:t>27</a:t>
            </a:fld>
            <a:endParaRPr lang="en-US"/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noFill/>
          <a:ln/>
        </p:spPr>
        <p:txBody>
          <a:bodyPr lIns="91854" tIns="45121" rIns="91854" bIns="4512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1BE066-702E-4616-ADA8-86DAB6E66E4B}" type="slidenum">
              <a:rPr lang="en-US"/>
              <a:pPr/>
              <a:t>28</a:t>
            </a:fld>
            <a:endParaRPr lang="en-US"/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noFill/>
          <a:ln/>
        </p:spPr>
        <p:txBody>
          <a:bodyPr lIns="91854" tIns="45121" rIns="91854" bIns="4512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9D627D-8FF4-4CEB-B631-439B0EC7AD2F}" type="slidenum">
              <a:rPr lang="en-US"/>
              <a:pPr/>
              <a:t>29</a:t>
            </a:fld>
            <a:endParaRPr lang="en-US"/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noFill/>
          <a:ln/>
        </p:spPr>
        <p:txBody>
          <a:bodyPr lIns="91854" tIns="45121" rIns="91854" bIns="4512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55ADFE-4097-4B02-BB41-A601C4F62D22}" type="slidenum">
              <a:rPr lang="en-US"/>
              <a:pPr/>
              <a:t>31</a:t>
            </a:fld>
            <a:endParaRPr lang="en-US"/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noFill/>
          <a:ln/>
        </p:spPr>
        <p:txBody>
          <a:bodyPr lIns="91854" tIns="45121" rIns="91854" bIns="4512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686489-8F32-4C76-A297-0F43612014D6}" type="slidenum">
              <a:rPr lang="en-US"/>
              <a:pPr/>
              <a:t>4</a:t>
            </a:fld>
            <a:endParaRPr lang="en-US"/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noFill/>
          <a:ln/>
        </p:spPr>
        <p:txBody>
          <a:bodyPr lIns="91854" tIns="45121" rIns="91854" bIns="4512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96472-4780-4A97-83CC-CE1AB796AA84}" type="slidenum">
              <a:rPr lang="en-US"/>
              <a:pPr/>
              <a:t>32</a:t>
            </a:fld>
            <a:endParaRPr lang="en-US"/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noFill/>
          <a:ln/>
        </p:spPr>
        <p:txBody>
          <a:bodyPr lIns="91854" tIns="45121" rIns="91854" bIns="4512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F067A1-0A20-4E57-AA7C-E05FFD64646E}" type="slidenum">
              <a:rPr lang="en-US"/>
              <a:pPr/>
              <a:t>35</a:t>
            </a:fld>
            <a:endParaRPr lang="en-US"/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noFill/>
          <a:ln/>
        </p:spPr>
        <p:txBody>
          <a:bodyPr lIns="91854" tIns="45121" rIns="91854" bIns="4512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9892F8-DE4E-470A-A9D5-8B0661265C0D}" type="slidenum">
              <a:rPr lang="en-US"/>
              <a:pPr/>
              <a:t>36</a:t>
            </a:fld>
            <a:endParaRPr lang="en-US"/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noFill/>
          <a:ln/>
        </p:spPr>
        <p:txBody>
          <a:bodyPr lIns="91854" tIns="45121" rIns="91854" bIns="4512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E9F61-D865-46CB-95F6-5DA69E3F011E}" type="slidenum">
              <a:rPr lang="en-US"/>
              <a:pPr/>
              <a:t>37</a:t>
            </a:fld>
            <a:endParaRPr lang="en-US"/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noFill/>
          <a:ln/>
        </p:spPr>
        <p:txBody>
          <a:bodyPr lIns="91854" tIns="45121" rIns="91854" bIns="4512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A2474F-C0A0-4294-BFBF-9234F99F518F}" type="slidenum">
              <a:rPr lang="en-US"/>
              <a:pPr/>
              <a:t>38</a:t>
            </a:fld>
            <a:endParaRPr lang="en-US"/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noFill/>
          <a:ln/>
        </p:spPr>
        <p:txBody>
          <a:bodyPr lIns="91854" tIns="45121" rIns="91854" bIns="4512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EFCBB8-913A-41D0-9FDA-D63E06BECB84}" type="slidenum">
              <a:rPr lang="en-US"/>
              <a:pPr/>
              <a:t>39</a:t>
            </a:fld>
            <a:endParaRPr lang="en-US"/>
          </a:p>
        </p:txBody>
      </p:sp>
      <p:sp>
        <p:nvSpPr>
          <p:cNvPr id="9523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noFill/>
          <a:ln/>
        </p:spPr>
        <p:txBody>
          <a:bodyPr lIns="91854" tIns="45121" rIns="91854" bIns="4512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1186A-467C-4E1D-B056-98833A0C699D}" type="slidenum">
              <a:rPr lang="en-US"/>
              <a:pPr/>
              <a:t>40</a:t>
            </a:fld>
            <a:endParaRPr lang="en-US"/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noFill/>
          <a:ln/>
        </p:spPr>
        <p:txBody>
          <a:bodyPr lIns="91854" tIns="45121" rIns="91854" bIns="4512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BF33A4-043E-4316-AB74-6D8C8D7AA3B5}" type="slidenum">
              <a:rPr lang="en-US"/>
              <a:pPr/>
              <a:t>47</a:t>
            </a:fld>
            <a:endParaRPr lang="en-US"/>
          </a:p>
        </p:txBody>
      </p:sp>
      <p:sp>
        <p:nvSpPr>
          <p:cNvPr id="9728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noFill/>
          <a:ln/>
        </p:spPr>
        <p:txBody>
          <a:bodyPr lIns="91854" tIns="45121" rIns="91854" bIns="4512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04E117-0DAC-47EA-ABAE-7A8F7CD65399}" type="slidenum">
              <a:rPr lang="en-US"/>
              <a:pPr/>
              <a:t>48</a:t>
            </a:fld>
            <a:endParaRPr lang="en-US"/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noFill/>
          <a:ln/>
        </p:spPr>
        <p:txBody>
          <a:bodyPr lIns="91854" tIns="45121" rIns="91854" bIns="4512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80C3EA-0606-43B4-A631-5ACF9AC89359}" type="slidenum">
              <a:rPr lang="en-US"/>
              <a:pPr/>
              <a:t>49</a:t>
            </a:fld>
            <a:endParaRPr lang="en-US"/>
          </a:p>
        </p:txBody>
      </p:sp>
      <p:sp>
        <p:nvSpPr>
          <p:cNvPr id="9933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noFill/>
          <a:ln/>
        </p:spPr>
        <p:txBody>
          <a:bodyPr lIns="91854" tIns="45121" rIns="91854" bIns="4512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5C184E-300A-4F7E-A131-9CE119C73FE3}" type="slidenum">
              <a:rPr lang="en-US"/>
              <a:pPr/>
              <a:t>6</a:t>
            </a:fld>
            <a:endParaRPr lang="en-US"/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8488"/>
            <a:ext cx="5129213" cy="417671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A4D472-FED1-4AC3-9A91-CDEC7327F8DC}" type="slidenum">
              <a:rPr lang="en-US"/>
              <a:pPr/>
              <a:t>50</a:t>
            </a:fld>
            <a:endParaRPr lang="en-US"/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noFill/>
          <a:ln/>
        </p:spPr>
        <p:txBody>
          <a:bodyPr lIns="91854" tIns="45121" rIns="91854" bIns="4512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59FD5C-9CD2-4947-8347-0EDD5486281C}" type="slidenum">
              <a:rPr lang="en-US"/>
              <a:pPr/>
              <a:t>51</a:t>
            </a:fld>
            <a:endParaRPr lang="en-US"/>
          </a:p>
        </p:txBody>
      </p:sp>
      <p:sp>
        <p:nvSpPr>
          <p:cNvPr id="10137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noFill/>
          <a:ln/>
        </p:spPr>
        <p:txBody>
          <a:bodyPr lIns="91854" tIns="45121" rIns="91854" bIns="4512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B60B35-3B8A-4557-B799-6290D434E32A}" type="slidenum">
              <a:rPr lang="en-US"/>
              <a:pPr/>
              <a:t>52</a:t>
            </a:fld>
            <a:endParaRPr lang="en-US"/>
          </a:p>
        </p:txBody>
      </p:sp>
      <p:sp>
        <p:nvSpPr>
          <p:cNvPr id="10240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noFill/>
          <a:ln/>
        </p:spPr>
        <p:txBody>
          <a:bodyPr lIns="91854" tIns="45121" rIns="91854" bIns="4512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A28D42-DBF1-4BB4-AEFC-312FA2FB61BE}" type="slidenum">
              <a:rPr lang="en-US"/>
              <a:pPr/>
              <a:t>53</a:t>
            </a:fld>
            <a:endParaRPr lang="en-US"/>
          </a:p>
        </p:txBody>
      </p:sp>
      <p:sp>
        <p:nvSpPr>
          <p:cNvPr id="10342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noFill/>
          <a:ln/>
        </p:spPr>
        <p:txBody>
          <a:bodyPr lIns="91854" tIns="45121" rIns="91854" bIns="4512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0F491F-7C43-445C-9E9D-9D3A1B82ACCC}" type="slidenum">
              <a:rPr lang="en-US"/>
              <a:pPr/>
              <a:t>54</a:t>
            </a:fld>
            <a:endParaRPr lang="en-US"/>
          </a:p>
        </p:txBody>
      </p:sp>
      <p:sp>
        <p:nvSpPr>
          <p:cNvPr id="10445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noFill/>
          <a:ln/>
        </p:spPr>
        <p:txBody>
          <a:bodyPr lIns="91854" tIns="45121" rIns="91854" bIns="4512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3B60BA-53E4-47DE-AD6F-ECF58B5127DD}" type="slidenum">
              <a:rPr lang="en-US"/>
              <a:pPr/>
              <a:t>55</a:t>
            </a:fld>
            <a:endParaRPr lang="en-US"/>
          </a:p>
        </p:txBody>
      </p:sp>
      <p:sp>
        <p:nvSpPr>
          <p:cNvPr id="10547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noFill/>
          <a:ln/>
        </p:spPr>
        <p:txBody>
          <a:bodyPr lIns="91854" tIns="45121" rIns="91854" bIns="4512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5EEC3A-6C7D-4217-A587-18E7E55CB6F2}" type="slidenum">
              <a:rPr lang="en-US"/>
              <a:pPr/>
              <a:t>56</a:t>
            </a:fld>
            <a:endParaRPr lang="en-US"/>
          </a:p>
        </p:txBody>
      </p:sp>
      <p:sp>
        <p:nvSpPr>
          <p:cNvPr id="10649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noFill/>
          <a:ln/>
        </p:spPr>
        <p:txBody>
          <a:bodyPr lIns="91854" tIns="45121" rIns="91854" bIns="4512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5DAAE6-9B38-4A71-818B-1F21EBD7E9DC}" type="slidenum">
              <a:rPr lang="en-US"/>
              <a:pPr/>
              <a:t>57</a:t>
            </a:fld>
            <a:endParaRPr lang="en-US"/>
          </a:p>
        </p:txBody>
      </p:sp>
      <p:sp>
        <p:nvSpPr>
          <p:cNvPr id="10752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8488"/>
            <a:ext cx="5129213" cy="417671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4FF00D-553A-49C7-93D6-4987E34E84DB}" type="slidenum">
              <a:rPr lang="en-US"/>
              <a:pPr/>
              <a:t>58</a:t>
            </a:fld>
            <a:endParaRPr lang="en-US"/>
          </a:p>
        </p:txBody>
      </p:sp>
      <p:sp>
        <p:nvSpPr>
          <p:cNvPr id="10854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8488"/>
            <a:ext cx="5129213" cy="417671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75C20A-9C5E-41EC-8F2A-5DED4AF17F98}" type="slidenum">
              <a:rPr lang="en-US"/>
              <a:pPr/>
              <a:t>59</a:t>
            </a:fld>
            <a:endParaRPr lang="en-US"/>
          </a:p>
        </p:txBody>
      </p:sp>
      <p:sp>
        <p:nvSpPr>
          <p:cNvPr id="10957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8488"/>
            <a:ext cx="5129213" cy="417671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8481D3-DC81-44BE-BF17-EE0C4BDC9EEC}" type="slidenum">
              <a:rPr lang="en-US"/>
              <a:pPr/>
              <a:t>7</a:t>
            </a:fld>
            <a:endParaRPr lang="en-US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8488"/>
            <a:ext cx="5129213" cy="417671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5CDC39-E568-4950-9AB4-0F941ACCFB4D}" type="slidenum">
              <a:rPr lang="en-US"/>
              <a:pPr/>
              <a:t>60</a:t>
            </a:fld>
            <a:endParaRPr lang="en-US"/>
          </a:p>
        </p:txBody>
      </p:sp>
      <p:sp>
        <p:nvSpPr>
          <p:cNvPr id="11059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8488"/>
            <a:ext cx="5129213" cy="417671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7EB78-5E9D-4DA4-9142-CDBC25348AAA}" type="slidenum">
              <a:rPr lang="en-US"/>
              <a:pPr/>
              <a:t>61</a:t>
            </a:fld>
            <a:endParaRPr lang="en-US"/>
          </a:p>
        </p:txBody>
      </p:sp>
      <p:sp>
        <p:nvSpPr>
          <p:cNvPr id="1116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8488"/>
            <a:ext cx="5129213" cy="417671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B5354-78F9-4281-A9DA-8040AC095878}" type="slidenum">
              <a:rPr lang="en-US"/>
              <a:pPr/>
              <a:t>62</a:t>
            </a:fld>
            <a:endParaRPr lang="en-US"/>
          </a:p>
        </p:txBody>
      </p:sp>
      <p:sp>
        <p:nvSpPr>
          <p:cNvPr id="11264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8488"/>
            <a:ext cx="5129213" cy="417671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796015-D276-42C4-9740-26492C0BE72D}" type="slidenum">
              <a:rPr lang="en-US"/>
              <a:pPr/>
              <a:t>63</a:t>
            </a:fld>
            <a:endParaRPr lang="en-US"/>
          </a:p>
        </p:txBody>
      </p:sp>
      <p:sp>
        <p:nvSpPr>
          <p:cNvPr id="11366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8488"/>
            <a:ext cx="5129213" cy="417671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3FBA72-EF48-4302-87A4-733ABA6A92D1}" type="slidenum">
              <a:rPr lang="en-US"/>
              <a:pPr/>
              <a:t>64</a:t>
            </a:fld>
            <a:endParaRPr lang="en-US"/>
          </a:p>
        </p:txBody>
      </p:sp>
      <p:sp>
        <p:nvSpPr>
          <p:cNvPr id="11469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8488"/>
            <a:ext cx="5129213" cy="417671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C2868-BD39-43AD-966A-3B06A2997051}" type="slidenum">
              <a:rPr lang="en-US"/>
              <a:pPr/>
              <a:t>65</a:t>
            </a:fld>
            <a:endParaRPr lang="en-US"/>
          </a:p>
        </p:txBody>
      </p:sp>
      <p:sp>
        <p:nvSpPr>
          <p:cNvPr id="11571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8488"/>
            <a:ext cx="5129213" cy="417671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1F8DF7-8443-4717-9EEB-DFD66F86D314}" type="slidenum">
              <a:rPr lang="en-US"/>
              <a:pPr/>
              <a:t>66</a:t>
            </a:fld>
            <a:endParaRPr lang="en-US"/>
          </a:p>
        </p:txBody>
      </p:sp>
      <p:sp>
        <p:nvSpPr>
          <p:cNvPr id="11673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8488"/>
            <a:ext cx="5129213" cy="417671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2856B4-8CCB-44FE-96A9-FB59D85AAB5F}" type="slidenum">
              <a:rPr lang="en-US"/>
              <a:pPr/>
              <a:t>8</a:t>
            </a:fld>
            <a:endParaRPr lang="en-US"/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8488"/>
            <a:ext cx="5129213" cy="417671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26E953-105F-49E3-B3C9-28B362D8F941}" type="slidenum">
              <a:rPr lang="en-US"/>
              <a:pPr/>
              <a:t>9</a:t>
            </a:fld>
            <a:endParaRPr lang="en-US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8488"/>
            <a:ext cx="5129213" cy="417671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87E67A-6BB4-4714-9B7B-F4D403567D27}" type="slidenum">
              <a:rPr lang="en-US"/>
              <a:pPr/>
              <a:t>10</a:t>
            </a:fld>
            <a:endParaRPr lang="en-US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noFill/>
          <a:ln/>
        </p:spPr>
        <p:txBody>
          <a:bodyPr lIns="91854" tIns="45121" rIns="91854" bIns="4512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E42638-C227-4D8F-9714-F7F3D71F5873}" type="slidenum">
              <a:rPr lang="en-US"/>
              <a:pPr/>
              <a:t>11</a:t>
            </a:fld>
            <a:endParaRPr lang="en-US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noFill/>
          <a:ln/>
        </p:spPr>
        <p:txBody>
          <a:bodyPr lIns="91854" tIns="45121" rIns="91854" bIns="4512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B2065C-1415-48EB-995E-16344A083382}" type="slidenum">
              <a:rPr lang="en-US"/>
              <a:pPr/>
              <a:t>12</a:t>
            </a:fld>
            <a:endParaRPr lang="en-US"/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402138"/>
            <a:ext cx="5076825" cy="3910012"/>
          </a:xfrm>
          <a:noFill/>
          <a:ln/>
        </p:spPr>
        <p:txBody>
          <a:bodyPr lIns="91854" tIns="45121" rIns="91854" bIns="45121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9/10/2012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DC686-7705-4BF4-83EF-6DF810846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9/10/2012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2B719-C7C2-470F-9122-803B639D6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9/10/2012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C0C26-FE1D-445F-BA0D-12C957933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9/10/2012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A6D1-F970-459C-BB36-9814A8342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9/10/2012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3C9CE-7F0A-4FA6-95C5-8EA375F38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9/10/2012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72352-0403-4782-9E5F-21C1369DE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9/10/2012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02EAD-1136-418F-B8F9-347E81B54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9/10/2012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A802D-8EC8-4D1E-921B-6E2A42A0F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9/10/2012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95818-E586-4AD5-86BF-242573CED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9/10/2012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07E97-A07F-4563-826B-18CD1395A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9/10/2012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FFC82-8208-421E-B3BE-8670E1700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r>
              <a:rPr lang="en-US" smtClean="0"/>
              <a:t>9/10/2012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B155ECF-F0C3-490B-A905-6904E70D8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B3E84D-551B-4BC5-9BBD-B578C0808850}" type="slidenum">
              <a:rPr lang="en-US"/>
              <a:pPr/>
              <a:t>1</a:t>
            </a:fld>
            <a:endParaRPr 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b="1" smtClean="0"/>
              <a:t>Entity Relationship (E-R) Modeling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11EDF4-A0AF-4886-BAC1-9A7113B5A60C}" type="slidenum">
              <a:rPr lang="en-US"/>
              <a:pPr/>
              <a:t>10</a:t>
            </a:fld>
            <a:endParaRPr lang="en-US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  <a:noFill/>
        </p:spPr>
        <p:txBody>
          <a:bodyPr lIns="90488" tIns="44450" rIns="90488" bIns="44450" anchor="b"/>
          <a:lstStyle/>
          <a:p>
            <a:r>
              <a:rPr lang="en-GB" b="1" smtClean="0">
                <a:latin typeface="Times" pitchFamily="18" charset="0"/>
              </a:rPr>
              <a:t>Concepts of the ER Model</a:t>
            </a:r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27950" cy="41148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 pitchFamily="18" charset="0"/>
              </a:rPr>
              <a:t>Entity types</a:t>
            </a:r>
          </a:p>
          <a:p>
            <a:pPr>
              <a:lnSpc>
                <a:spcPct val="30000"/>
              </a:lnSpc>
            </a:pPr>
            <a:endParaRPr lang="en-GB" smtClean="0">
              <a:latin typeface="Times" pitchFamily="18" charset="0"/>
            </a:endParaRPr>
          </a:p>
          <a:p>
            <a:r>
              <a:rPr lang="en-GB" b="1" smtClean="0">
                <a:latin typeface="Times" pitchFamily="18" charset="0"/>
              </a:rPr>
              <a:t>Relationship types </a:t>
            </a:r>
          </a:p>
          <a:p>
            <a:pPr>
              <a:lnSpc>
                <a:spcPct val="30000"/>
              </a:lnSpc>
            </a:pPr>
            <a:endParaRPr lang="en-GB" b="1" smtClean="0">
              <a:latin typeface="Times" pitchFamily="18" charset="0"/>
            </a:endParaRPr>
          </a:p>
          <a:p>
            <a:r>
              <a:rPr lang="en-GB" b="1" smtClean="0">
                <a:latin typeface="Times" pitchFamily="18" charset="0"/>
              </a:rPr>
              <a:t>Attributes</a:t>
            </a:r>
          </a:p>
          <a:p>
            <a:endParaRPr lang="en-GB" b="1" smtClean="0">
              <a:latin typeface="Times" pitchFamily="18" charset="0"/>
            </a:endParaRPr>
          </a:p>
          <a:p>
            <a:endParaRPr lang="en-GB" b="1" smtClean="0">
              <a:latin typeface="Times" pitchFamily="18" charset="0"/>
            </a:endParaRPr>
          </a:p>
          <a:p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A885E0-1AF8-49D9-AF94-35819ACB33E2}" type="slidenum">
              <a:rPr lang="en-US"/>
              <a:pPr/>
              <a:t>11</a:t>
            </a:fld>
            <a:endParaRPr lang="en-US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  <a:noFill/>
        </p:spPr>
        <p:txBody>
          <a:bodyPr lIns="90488" tIns="44450" rIns="90488" bIns="44450" anchor="b"/>
          <a:lstStyle/>
          <a:p>
            <a:r>
              <a:rPr lang="en-GB" b="1" smtClean="0">
                <a:latin typeface="Times" pitchFamily="18" charset="0"/>
              </a:rPr>
              <a:t>Entity Type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24800" cy="41148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 pitchFamily="18" charset="0"/>
              </a:rPr>
              <a:t>Entity type</a:t>
            </a:r>
          </a:p>
          <a:p>
            <a:pPr lvl="1"/>
            <a:r>
              <a:rPr lang="en-AU" b="1" smtClean="0">
                <a:latin typeface="Times" pitchFamily="18" charset="0"/>
                <a:cs typeface="Times New Roman" charset="0"/>
              </a:rPr>
              <a:t>Group of objects with same properties,  identified by enterprise as having an independent existence.</a:t>
            </a:r>
            <a:r>
              <a:rPr lang="en-GB" b="1" smtClean="0">
                <a:latin typeface="Times" pitchFamily="18" charset="0"/>
              </a:rPr>
              <a:t> </a:t>
            </a:r>
          </a:p>
          <a:p>
            <a:pPr lvl="1">
              <a:buFontTx/>
              <a:buNone/>
            </a:pPr>
            <a:endParaRPr lang="en-GB" b="1" smtClean="0">
              <a:latin typeface="Times" pitchFamily="18" charset="0"/>
            </a:endParaRPr>
          </a:p>
          <a:p>
            <a:r>
              <a:rPr lang="en-GB" b="1" smtClean="0">
                <a:latin typeface="Times" pitchFamily="18" charset="0"/>
              </a:rPr>
              <a:t>Entity occurrence</a:t>
            </a:r>
          </a:p>
          <a:p>
            <a:pPr lvl="1"/>
            <a:r>
              <a:rPr lang="en-AU" b="1" smtClean="0">
                <a:latin typeface="Times" pitchFamily="18" charset="0"/>
                <a:cs typeface="Times New Roman" charset="0"/>
              </a:rPr>
              <a:t>Uniquely identifiable object of an entity type.</a:t>
            </a:r>
            <a:r>
              <a:rPr lang="en-GB" b="1" smtClean="0">
                <a:latin typeface="Times" pitchFamily="18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FF5B78-58FA-403C-8E89-DC0855034757}" type="slidenum">
              <a:rPr lang="en-US"/>
              <a:pPr/>
              <a:t>12</a:t>
            </a:fld>
            <a:endParaRPr lang="en-US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  <a:noFill/>
        </p:spPr>
        <p:txBody>
          <a:bodyPr lIns="90488" tIns="44450" rIns="90488" bIns="44450" anchor="b"/>
          <a:lstStyle/>
          <a:p>
            <a:r>
              <a:rPr lang="en-GB" b="1" smtClean="0">
                <a:latin typeface="Times" pitchFamily="18" charset="0"/>
              </a:rPr>
              <a:t>Examples of Entity Types</a:t>
            </a:r>
          </a:p>
        </p:txBody>
      </p:sp>
      <p:pic>
        <p:nvPicPr>
          <p:cNvPr id="476163" name="Picture 3" descr="D:\Database System 3e_tiff\Ch11-tif\DS3-Figure 11-0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905000"/>
            <a:ext cx="40386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CC9D07-8F52-48E2-B1FE-B21B2FE3B645}" type="slidenum">
              <a:rPr lang="en-US"/>
              <a:pPr/>
              <a:t>13</a:t>
            </a:fld>
            <a:endParaRPr lang="en-US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305800" cy="1104900"/>
          </a:xfrm>
          <a:noFill/>
        </p:spPr>
        <p:txBody>
          <a:bodyPr lIns="90488" tIns="44450" rIns="90488" bIns="44450" anchor="b"/>
          <a:lstStyle/>
          <a:p>
            <a:r>
              <a:rPr lang="en-GB" b="1" smtClean="0">
                <a:latin typeface="Times" pitchFamily="18" charset="0"/>
              </a:rPr>
              <a:t>ER </a:t>
            </a:r>
            <a:r>
              <a:rPr lang="en-AU" b="1" smtClean="0">
                <a:latin typeface="Times" pitchFamily="18" charset="0"/>
                <a:cs typeface="Times New Roman" charset="0"/>
              </a:rPr>
              <a:t>Diagram of </a:t>
            </a:r>
            <a:r>
              <a:rPr lang="en-AU" b="1" smtClean="0">
                <a:latin typeface="Times" pitchFamily="18" charset="0"/>
                <a:cs typeface="Arial" charset="0"/>
              </a:rPr>
              <a:t>Staff </a:t>
            </a:r>
            <a:r>
              <a:rPr lang="en-AU" b="1" smtClean="0">
                <a:latin typeface="Times" pitchFamily="18" charset="0"/>
                <a:cs typeface="Times New Roman" charset="0"/>
              </a:rPr>
              <a:t>and</a:t>
            </a:r>
            <a:r>
              <a:rPr lang="en-AU" b="1" smtClean="0">
                <a:latin typeface="Times" pitchFamily="18" charset="0"/>
                <a:cs typeface="Arial" charset="0"/>
              </a:rPr>
              <a:t> Branch E</a:t>
            </a:r>
            <a:r>
              <a:rPr lang="en-AU" b="1" smtClean="0">
                <a:latin typeface="Times" pitchFamily="18" charset="0"/>
                <a:cs typeface="Times New Roman" charset="0"/>
              </a:rPr>
              <a:t>ntity Types</a:t>
            </a:r>
            <a:endParaRPr lang="en-GB" b="1" smtClean="0">
              <a:latin typeface="Times" pitchFamily="18" charset="0"/>
              <a:cs typeface="Times New Roman" charset="0"/>
            </a:endParaRPr>
          </a:p>
        </p:txBody>
      </p:sp>
      <p:pic>
        <p:nvPicPr>
          <p:cNvPr id="478211" name="Picture 3" descr="D:\Database System 3e_tiff\Ch11-tif\DS3-Figure 11-03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286000"/>
            <a:ext cx="510540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C1599C-9797-438F-B53B-A18BD5B71F9F}" type="slidenum">
              <a:rPr lang="en-US"/>
              <a:pPr/>
              <a:t>14</a:t>
            </a:fld>
            <a:endParaRPr lang="en-US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/>
          <a:lstStyle/>
          <a:p>
            <a:r>
              <a:rPr lang="en-GB" b="1" smtClean="0">
                <a:latin typeface="Times" pitchFamily="18" charset="0"/>
              </a:rPr>
              <a:t>Relationship Types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27950" cy="41148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 pitchFamily="18" charset="0"/>
              </a:rPr>
              <a:t>Relationship type</a:t>
            </a:r>
          </a:p>
          <a:p>
            <a:pPr lvl="1"/>
            <a:r>
              <a:rPr lang="en-AU" b="1" smtClean="0">
                <a:latin typeface="Times" pitchFamily="18" charset="0"/>
                <a:cs typeface="Times New Roman" charset="0"/>
              </a:rPr>
              <a:t>Set of meaningful associations among entity types.</a:t>
            </a:r>
            <a:r>
              <a:rPr lang="en-GB" b="1" smtClean="0">
                <a:latin typeface="Times" pitchFamily="18" charset="0"/>
              </a:rPr>
              <a:t> </a:t>
            </a:r>
          </a:p>
          <a:p>
            <a:pPr lvl="1"/>
            <a:endParaRPr lang="en-GB" smtClean="0">
              <a:latin typeface="Times" pitchFamily="18" charset="0"/>
            </a:endParaRPr>
          </a:p>
          <a:p>
            <a:r>
              <a:rPr lang="en-GB" b="1" smtClean="0">
                <a:latin typeface="Times" pitchFamily="18" charset="0"/>
              </a:rPr>
              <a:t>Relationship occurrence</a:t>
            </a:r>
          </a:p>
          <a:p>
            <a:pPr lvl="1"/>
            <a:r>
              <a:rPr lang="en-AU" b="1" smtClean="0">
                <a:latin typeface="Times" pitchFamily="18" charset="0"/>
                <a:cs typeface="Times New Roman" charset="0"/>
              </a:rPr>
              <a:t>Uniquely identifiable association, which includes one occurrence from each participating entity type.</a:t>
            </a:r>
            <a:r>
              <a:rPr lang="en-GB" b="1" smtClean="0">
                <a:latin typeface="Times" pitchFamily="18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5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C68642-936C-49B7-8C05-4AB073DD6BA7}" type="slidenum">
              <a:rPr lang="en-US"/>
              <a:pPr/>
              <a:t>15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b="1" smtClean="0">
                <a:latin typeface="Times" pitchFamily="18" charset="0"/>
                <a:cs typeface="Times New Roman" charset="0"/>
              </a:rPr>
              <a:t>Semantic Net of </a:t>
            </a:r>
            <a:r>
              <a:rPr lang="en-AU" b="1" i="1" smtClean="0">
                <a:latin typeface="Times" pitchFamily="18" charset="0"/>
                <a:cs typeface="Times New Roman" charset="0"/>
              </a:rPr>
              <a:t>Has</a:t>
            </a:r>
            <a:r>
              <a:rPr lang="en-AU" b="1" smtClean="0">
                <a:latin typeface="Times" pitchFamily="18" charset="0"/>
                <a:cs typeface="Times New Roman" charset="0"/>
              </a:rPr>
              <a:t> Relationship Type</a:t>
            </a:r>
            <a:endParaRPr lang="en-GB" smtClean="0">
              <a:latin typeface="Times" pitchFamily="18" charset="0"/>
            </a:endParaRPr>
          </a:p>
        </p:txBody>
      </p:sp>
      <p:pic>
        <p:nvPicPr>
          <p:cNvPr id="17414" name="Picture 3" descr="D:\Database System 3e_tiff\Ch11-tif\DS3-Figure 11-04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81200"/>
            <a:ext cx="7315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28E35C-AB08-4828-9A18-CC088B70E803}" type="slidenum">
              <a:rPr lang="en-US"/>
              <a:pPr/>
              <a:t>16</a:t>
            </a:fld>
            <a:endParaRPr lang="en-US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458200" cy="1104900"/>
          </a:xfrm>
        </p:spPr>
        <p:txBody>
          <a:bodyPr/>
          <a:lstStyle/>
          <a:p>
            <a:r>
              <a:rPr lang="en-GB" b="1" smtClean="0">
                <a:latin typeface="Times" pitchFamily="18" charset="0"/>
              </a:rPr>
              <a:t>ER </a:t>
            </a:r>
            <a:r>
              <a:rPr lang="en-AU" b="1" smtClean="0">
                <a:latin typeface="Times" pitchFamily="18" charset="0"/>
                <a:cs typeface="Times New Roman" charset="0"/>
              </a:rPr>
              <a:t>Diagram of </a:t>
            </a:r>
            <a:r>
              <a:rPr lang="en-AU" b="1" smtClean="0">
                <a:latin typeface="Times" pitchFamily="18" charset="0"/>
                <a:cs typeface="Arial" charset="0"/>
              </a:rPr>
              <a:t>Branch </a:t>
            </a:r>
            <a:r>
              <a:rPr lang="en-AU" b="1" i="1" smtClean="0">
                <a:latin typeface="Times" pitchFamily="18" charset="0"/>
                <a:cs typeface="Arial" charset="0"/>
              </a:rPr>
              <a:t>Has</a:t>
            </a:r>
            <a:r>
              <a:rPr lang="en-AU" b="1" smtClean="0">
                <a:latin typeface="Times" pitchFamily="18" charset="0"/>
                <a:cs typeface="Arial" charset="0"/>
              </a:rPr>
              <a:t> Staff </a:t>
            </a:r>
            <a:r>
              <a:rPr lang="en-AU" b="1" smtClean="0">
                <a:latin typeface="Times" pitchFamily="18" charset="0"/>
                <a:cs typeface="Times New Roman" charset="0"/>
              </a:rPr>
              <a:t>Relationship </a:t>
            </a:r>
            <a:endParaRPr lang="en-GB" b="1" smtClean="0">
              <a:latin typeface="Times" pitchFamily="18" charset="0"/>
              <a:cs typeface="Times New Roman" charset="0"/>
            </a:endParaRPr>
          </a:p>
        </p:txBody>
      </p:sp>
      <p:pic>
        <p:nvPicPr>
          <p:cNvPr id="18438" name="Picture 3" descr="D:\Database System 3e_tiff\Ch11-tif\DS3-Figure 11-05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133600"/>
            <a:ext cx="6248400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5FD3DD-2170-4DA7-8298-2BD91461641C}" type="slidenum">
              <a:rPr lang="en-US"/>
              <a:pPr/>
              <a:t>17</a:t>
            </a:fld>
            <a:endParaRPr lang="en-US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/>
          <a:lstStyle/>
          <a:p>
            <a:r>
              <a:rPr lang="en-GB" b="1" smtClean="0">
                <a:latin typeface="Times" pitchFamily="18" charset="0"/>
              </a:rPr>
              <a:t>Relationship Types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41148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 pitchFamily="18" charset="0"/>
              </a:rPr>
              <a:t>Degree of a Relationship</a:t>
            </a:r>
          </a:p>
          <a:p>
            <a:pPr lvl="1"/>
            <a:r>
              <a:rPr lang="en-GB" b="1" smtClean="0">
                <a:latin typeface="Times" pitchFamily="18" charset="0"/>
              </a:rPr>
              <a:t>Number of participating entities in  relationship.</a:t>
            </a:r>
          </a:p>
          <a:p>
            <a:pPr lvl="1">
              <a:lnSpc>
                <a:spcPct val="50000"/>
              </a:lnSpc>
            </a:pPr>
            <a:endParaRPr lang="en-GB" b="1" smtClean="0">
              <a:latin typeface="Times" pitchFamily="18" charset="0"/>
            </a:endParaRPr>
          </a:p>
          <a:p>
            <a:r>
              <a:rPr lang="en-AU" b="1" smtClean="0">
                <a:latin typeface="Times" pitchFamily="18" charset="0"/>
                <a:cs typeface="Times New Roman" charset="0"/>
              </a:rPr>
              <a:t>Relationship of degree:</a:t>
            </a:r>
          </a:p>
          <a:p>
            <a:pPr lvl="1"/>
            <a:r>
              <a:rPr lang="en-AU" b="1" smtClean="0">
                <a:latin typeface="Times" pitchFamily="18" charset="0"/>
                <a:cs typeface="Times New Roman" charset="0"/>
              </a:rPr>
              <a:t>two is binary;</a:t>
            </a:r>
          </a:p>
          <a:p>
            <a:pPr lvl="1"/>
            <a:r>
              <a:rPr lang="en-AU" b="1" smtClean="0">
                <a:latin typeface="Times" pitchFamily="18" charset="0"/>
                <a:cs typeface="Times New Roman" charset="0"/>
              </a:rPr>
              <a:t>three is ternary;</a:t>
            </a:r>
          </a:p>
          <a:p>
            <a:pPr lvl="1"/>
            <a:r>
              <a:rPr lang="en-AU" b="1" smtClean="0">
                <a:latin typeface="Times" pitchFamily="18" charset="0"/>
                <a:cs typeface="Times New Roman" charset="0"/>
              </a:rPr>
              <a:t>four is quaternary.</a:t>
            </a:r>
            <a:endParaRPr lang="en-GB" b="1" smtClean="0">
              <a:latin typeface="Times" pitchFamily="18" charset="0"/>
              <a:cs typeface="Times New Roman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5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36E373-2B31-45C0-81F9-4DA1414E90A2}" type="slidenum">
              <a:rPr lang="en-US"/>
              <a:pPr/>
              <a:t>18</a:t>
            </a:fld>
            <a:endParaRPr lang="en-US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7924800" cy="1104900"/>
          </a:xfrm>
        </p:spPr>
        <p:txBody>
          <a:bodyPr/>
          <a:lstStyle/>
          <a:p>
            <a:r>
              <a:rPr lang="en-AU" b="1" smtClean="0">
                <a:latin typeface="Times" pitchFamily="18" charset="0"/>
                <a:cs typeface="Times New Roman" charset="0"/>
              </a:rPr>
              <a:t>Binary Relationship called </a:t>
            </a:r>
            <a:r>
              <a:rPr lang="en-AU" b="1" i="1" smtClean="0">
                <a:latin typeface="Times" pitchFamily="18" charset="0"/>
                <a:cs typeface="Times New Roman" charset="0"/>
              </a:rPr>
              <a:t>P</a:t>
            </a:r>
            <a:r>
              <a:rPr lang="en-AU" b="1" i="1" smtClean="0">
                <a:latin typeface="Times" pitchFamily="18" charset="0"/>
                <a:cs typeface="Arial" charset="0"/>
              </a:rPr>
              <a:t>Owns</a:t>
            </a:r>
            <a:endParaRPr lang="en-GB" smtClean="0">
              <a:latin typeface="Times" pitchFamily="18" charset="0"/>
            </a:endParaRPr>
          </a:p>
        </p:txBody>
      </p:sp>
      <p:pic>
        <p:nvPicPr>
          <p:cNvPr id="486403" name="Picture 3" descr="D:\Database System 3e_tiff\Ch11-tif\DS3-Figure 11-06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779145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7E15F6-0A55-42DD-8292-82A12D8B1DBB}" type="slidenum">
              <a:rPr lang="en-US"/>
              <a:pPr/>
              <a:t>19</a:t>
            </a:fld>
            <a:endParaRPr lang="en-US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b="1" smtClean="0">
                <a:latin typeface="Times" pitchFamily="18" charset="0"/>
                <a:cs typeface="Times New Roman" charset="0"/>
              </a:rPr>
              <a:t>Ternary Relationship called </a:t>
            </a:r>
            <a:r>
              <a:rPr lang="en-AU" b="1" i="1" smtClean="0">
                <a:latin typeface="Times" pitchFamily="18" charset="0"/>
                <a:cs typeface="Arial" charset="0"/>
              </a:rPr>
              <a:t>Registers</a:t>
            </a:r>
            <a:endParaRPr lang="en-GB" smtClean="0">
              <a:latin typeface="Times" pitchFamily="18" charset="0"/>
            </a:endParaRPr>
          </a:p>
        </p:txBody>
      </p:sp>
      <p:pic>
        <p:nvPicPr>
          <p:cNvPr id="487427" name="Picture 3" descr="D:\Database System 3e_tiff\Ch11-tif\DS3-Figure 11-07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7315200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AA4B0C-AF4A-4206-9190-81F48814B403}" type="slidenum">
              <a:rPr lang="en-US"/>
              <a:pPr/>
              <a:t>2</a:t>
            </a:fld>
            <a:endParaRPr 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/>
          <a:lstStyle/>
          <a:p>
            <a:r>
              <a:rPr lang="en-GB" b="1" smtClean="0">
                <a:latin typeface="Times" pitchFamily="18" charset="0"/>
              </a:rPr>
              <a:t>Learning Objectives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01000" cy="4114800"/>
          </a:xfrm>
          <a:noFill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AU" sz="2800" b="1" dirty="0" smtClean="0">
                <a:latin typeface="Times" pitchFamily="18" charset="0"/>
                <a:cs typeface="Times New Roman" charset="0"/>
              </a:rPr>
              <a:t>How to use Entity–Relationship (ER) </a:t>
            </a:r>
            <a:r>
              <a:rPr lang="en-AU" sz="2800" b="1" dirty="0" err="1" smtClean="0">
                <a:latin typeface="Times" pitchFamily="18" charset="0"/>
                <a:cs typeface="Times New Roman" charset="0"/>
              </a:rPr>
              <a:t>modeling</a:t>
            </a:r>
            <a:r>
              <a:rPr lang="en-AU" sz="2800" b="1" dirty="0" smtClean="0">
                <a:latin typeface="Times" pitchFamily="18" charset="0"/>
                <a:cs typeface="Times New Roman" charset="0"/>
              </a:rPr>
              <a:t> in database design.</a:t>
            </a:r>
            <a:r>
              <a:rPr lang="en-GB" sz="2800" b="1" dirty="0" smtClean="0">
                <a:latin typeface="Times" pitchFamily="18" charset="0"/>
              </a:rPr>
              <a:t> </a:t>
            </a:r>
          </a:p>
          <a:p>
            <a:pPr>
              <a:lnSpc>
                <a:spcPct val="0"/>
              </a:lnSpc>
            </a:pPr>
            <a:endParaRPr lang="en-GB" sz="28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r>
              <a:rPr lang="en-AU" sz="2800" b="1" dirty="0" smtClean="0">
                <a:latin typeface="Times" pitchFamily="18" charset="0"/>
                <a:cs typeface="Times New Roman" charset="0"/>
              </a:rPr>
              <a:t>Basic concepts associated with ER model.</a:t>
            </a:r>
            <a:r>
              <a:rPr lang="en-GB" sz="2800" b="1" dirty="0" smtClean="0">
                <a:latin typeface="Times" pitchFamily="18" charset="0"/>
              </a:rPr>
              <a:t> </a:t>
            </a:r>
          </a:p>
          <a:p>
            <a:pPr>
              <a:lnSpc>
                <a:spcPct val="0"/>
              </a:lnSpc>
            </a:pPr>
            <a:endParaRPr lang="en-GB" sz="28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r>
              <a:rPr lang="en-AU" sz="2800" b="1" dirty="0" smtClean="0">
                <a:latin typeface="Times" pitchFamily="18" charset="0"/>
                <a:cs typeface="Times New Roman" charset="0"/>
              </a:rPr>
              <a:t>Diagrammatic technique for displaying ER model using Unified </a:t>
            </a:r>
            <a:r>
              <a:rPr lang="en-AU" sz="2800" b="1" dirty="0" err="1" smtClean="0">
                <a:latin typeface="Times" pitchFamily="18" charset="0"/>
                <a:cs typeface="Times New Roman" charset="0"/>
              </a:rPr>
              <a:t>Modeling</a:t>
            </a:r>
            <a:r>
              <a:rPr lang="en-AU" sz="2800" b="1" dirty="0" smtClean="0">
                <a:latin typeface="Times" pitchFamily="18" charset="0"/>
                <a:cs typeface="Times New Roman" charset="0"/>
              </a:rPr>
              <a:t> Language (UML).</a:t>
            </a:r>
          </a:p>
          <a:p>
            <a:pPr>
              <a:lnSpc>
                <a:spcPct val="0"/>
              </a:lnSpc>
            </a:pPr>
            <a:endParaRPr lang="en-GB" sz="28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r>
              <a:rPr lang="en-AU" sz="2800" b="1" dirty="0" smtClean="0">
                <a:latin typeface="Times" pitchFamily="18" charset="0"/>
                <a:cs typeface="Times New Roman" charset="0"/>
              </a:rPr>
              <a:t>How to identify and resolve problems with ER models called connection traps.</a:t>
            </a:r>
            <a:r>
              <a:rPr lang="en-GB" sz="2800" b="1" dirty="0" smtClean="0">
                <a:latin typeface="Times" pitchFamily="18" charset="0"/>
              </a:rPr>
              <a:t> </a:t>
            </a:r>
          </a:p>
          <a:p>
            <a:pPr>
              <a:lnSpc>
                <a:spcPct val="0"/>
              </a:lnSpc>
            </a:pPr>
            <a:endParaRPr lang="en-GB" sz="28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r>
              <a:rPr lang="en-AU" sz="2800" b="1" dirty="0" smtClean="0">
                <a:latin typeface="Times" pitchFamily="18" charset="0"/>
                <a:cs typeface="Times New Roman" charset="0"/>
              </a:rPr>
              <a:t>How to build an ER model </a:t>
            </a:r>
            <a:r>
              <a:rPr lang="en-AU" sz="2800" b="1" dirty="0" smtClean="0">
                <a:latin typeface="Times" pitchFamily="18" charset="0"/>
                <a:cs typeface="Times New Roman" charset="0"/>
              </a:rPr>
              <a:t>for a database application.</a:t>
            </a:r>
            <a:r>
              <a:rPr lang="en-GB" sz="2800" b="1" dirty="0" smtClean="0">
                <a:latin typeface="Times" pitchFamily="18" charset="0"/>
              </a:rPr>
              <a:t> </a:t>
            </a:r>
            <a:endParaRPr lang="en-GB" sz="2800" b="1" dirty="0" smtClean="0">
              <a:latin typeface="Times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C8B52E-C4BC-4F32-969D-6B7F89DF16F9}" type="slidenum">
              <a:rPr lang="en-US"/>
              <a:pPr/>
              <a:t>20</a:t>
            </a:fld>
            <a:endParaRPr lang="en-US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b="1" smtClean="0">
                <a:latin typeface="Times" pitchFamily="18" charset="0"/>
                <a:cs typeface="Times New Roman" charset="0"/>
              </a:rPr>
              <a:t>Quaternary Relationship called </a:t>
            </a:r>
            <a:r>
              <a:rPr lang="en-AU" b="1" i="1" smtClean="0">
                <a:latin typeface="Times" pitchFamily="18" charset="0"/>
                <a:cs typeface="Arial" charset="0"/>
              </a:rPr>
              <a:t>Arranges</a:t>
            </a:r>
          </a:p>
        </p:txBody>
      </p:sp>
      <p:pic>
        <p:nvPicPr>
          <p:cNvPr id="22534" name="Picture 3" descr="D:\Database System 3e_tiff\Ch11-tif\DS3-Figure 11-08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716280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4D6D9A-414C-4EFF-9827-9E8A020095E3}" type="slidenum">
              <a:rPr lang="en-US"/>
              <a:pPr/>
              <a:t>21</a:t>
            </a:fld>
            <a:endParaRPr lang="en-US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/>
          <a:lstStyle/>
          <a:p>
            <a:r>
              <a:rPr lang="en-GB" b="1" smtClean="0">
                <a:latin typeface="Times" pitchFamily="18" charset="0"/>
              </a:rPr>
              <a:t>Relationship Types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7848600" cy="41148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 pitchFamily="18" charset="0"/>
              </a:rPr>
              <a:t>Recursive Relationship</a:t>
            </a:r>
          </a:p>
          <a:p>
            <a:pPr lvl="1"/>
            <a:r>
              <a:rPr lang="en-AU" b="1" smtClean="0">
                <a:latin typeface="Times" pitchFamily="18" charset="0"/>
                <a:cs typeface="Times New Roman" charset="0"/>
              </a:rPr>
              <a:t>Relationship type where </a:t>
            </a:r>
            <a:r>
              <a:rPr lang="en-AU" b="1" i="1" smtClean="0">
                <a:latin typeface="Times" pitchFamily="18" charset="0"/>
                <a:cs typeface="Times New Roman" charset="0"/>
              </a:rPr>
              <a:t>same</a:t>
            </a:r>
            <a:r>
              <a:rPr lang="en-AU" b="1" smtClean="0">
                <a:latin typeface="Times" pitchFamily="18" charset="0"/>
                <a:cs typeface="Times New Roman" charset="0"/>
              </a:rPr>
              <a:t> entity type participates more than once in </a:t>
            </a:r>
            <a:r>
              <a:rPr lang="en-AU" b="1" i="1" smtClean="0">
                <a:latin typeface="Times" pitchFamily="18" charset="0"/>
                <a:cs typeface="Times New Roman" charset="0"/>
              </a:rPr>
              <a:t>different roles</a:t>
            </a:r>
            <a:r>
              <a:rPr lang="en-AU" b="1" smtClean="0">
                <a:latin typeface="Times" pitchFamily="18" charset="0"/>
                <a:cs typeface="Times New Roman" charset="0"/>
              </a:rPr>
              <a:t>.</a:t>
            </a:r>
            <a:r>
              <a:rPr lang="en-GB" b="1" smtClean="0">
                <a:latin typeface="Times" pitchFamily="18" charset="0"/>
              </a:rPr>
              <a:t> </a:t>
            </a:r>
          </a:p>
          <a:p>
            <a:pPr lvl="1">
              <a:lnSpc>
                <a:spcPct val="40000"/>
              </a:lnSpc>
            </a:pPr>
            <a:endParaRPr lang="en-GB" b="1" smtClean="0">
              <a:latin typeface="Times" pitchFamily="18" charset="0"/>
            </a:endParaRPr>
          </a:p>
          <a:p>
            <a:r>
              <a:rPr lang="en-AU" b="1" smtClean="0">
                <a:latin typeface="Times" pitchFamily="18" charset="0"/>
                <a:cs typeface="Times New Roman" charset="0"/>
              </a:rPr>
              <a:t>Relationships may be given role names to indicate purpose that each participating entity type plays in a relationship.</a:t>
            </a:r>
            <a:r>
              <a:rPr lang="en-GB" b="1" smtClean="0">
                <a:latin typeface="Times" pitchFamily="18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6B400C-A502-44D0-BF30-FDCAF35CDE48}" type="slidenum">
              <a:rPr lang="en-US"/>
              <a:pPr/>
              <a:t>22</a:t>
            </a:fld>
            <a:endParaRPr lang="en-US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b="1" smtClean="0">
                <a:latin typeface="Times" pitchFamily="18" charset="0"/>
                <a:cs typeface="Times New Roman" charset="0"/>
              </a:rPr>
              <a:t>Recursive Relationship called </a:t>
            </a:r>
            <a:r>
              <a:rPr lang="en-AU" b="1" i="1" smtClean="0">
                <a:latin typeface="Times" pitchFamily="18" charset="0"/>
                <a:cs typeface="Arial" charset="0"/>
              </a:rPr>
              <a:t>Supervises</a:t>
            </a:r>
            <a:r>
              <a:rPr lang="en-AU" b="1" smtClean="0">
                <a:latin typeface="Times" pitchFamily="18" charset="0"/>
                <a:cs typeface="Times New Roman" charset="0"/>
              </a:rPr>
              <a:t> with Role Names</a:t>
            </a:r>
            <a:endParaRPr lang="en-GB" smtClean="0">
              <a:latin typeface="Times" pitchFamily="18" charset="0"/>
            </a:endParaRPr>
          </a:p>
        </p:txBody>
      </p:sp>
      <p:pic>
        <p:nvPicPr>
          <p:cNvPr id="491523" name="Picture 3" descr="D:\Database System 3e_tiff\Ch11-tif\DS3-Figure 11-09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362200"/>
            <a:ext cx="693420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6832CB-D6AF-49AC-BF64-DCB8F474720C}" type="slidenum">
              <a:rPr lang="en-US"/>
              <a:pPr/>
              <a:t>23</a:t>
            </a:fld>
            <a:endParaRPr lang="en-US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AU" sz="4000" b="1" smtClean="0">
                <a:latin typeface="Times" pitchFamily="18" charset="0"/>
                <a:cs typeface="Times New Roman" charset="0"/>
              </a:rPr>
              <a:t>Entities associated through two distinct Relationships with Role Names</a:t>
            </a:r>
            <a:endParaRPr lang="en-GB" sz="4000" smtClean="0">
              <a:latin typeface="Times" pitchFamily="18" charset="0"/>
            </a:endParaRPr>
          </a:p>
        </p:txBody>
      </p:sp>
      <p:pic>
        <p:nvPicPr>
          <p:cNvPr id="492547" name="Picture 3" descr="D:\Database System 3e_tiff\Ch11-tif\DS3-Figure 11-10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60960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4D44FB-8D92-4320-96D9-46922410279B}" type="slidenum">
              <a:rPr lang="en-US"/>
              <a:pPr/>
              <a:t>24</a:t>
            </a:fld>
            <a:endParaRPr lang="en-US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/>
          <a:lstStyle/>
          <a:p>
            <a:r>
              <a:rPr lang="en-GB" b="1" smtClean="0">
                <a:latin typeface="Times" pitchFamily="18" charset="0"/>
              </a:rPr>
              <a:t>Attributes</a:t>
            </a:r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27950" cy="41148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 pitchFamily="18" charset="0"/>
              </a:rPr>
              <a:t>Attribute</a:t>
            </a:r>
          </a:p>
          <a:p>
            <a:pPr lvl="1"/>
            <a:r>
              <a:rPr lang="en-GB" b="1" smtClean="0">
                <a:latin typeface="Times" pitchFamily="18" charset="0"/>
              </a:rPr>
              <a:t>Property of an entity or a relationship type.</a:t>
            </a:r>
          </a:p>
          <a:p>
            <a:pPr lvl="1">
              <a:lnSpc>
                <a:spcPct val="40000"/>
              </a:lnSpc>
            </a:pPr>
            <a:endParaRPr lang="en-GB" smtClean="0">
              <a:latin typeface="Times" pitchFamily="18" charset="0"/>
            </a:endParaRPr>
          </a:p>
          <a:p>
            <a:r>
              <a:rPr lang="en-GB" b="1" smtClean="0">
                <a:latin typeface="Times" pitchFamily="18" charset="0"/>
              </a:rPr>
              <a:t>Attribute Domain</a:t>
            </a:r>
          </a:p>
          <a:p>
            <a:pPr lvl="1"/>
            <a:r>
              <a:rPr lang="en-AU" b="1" smtClean="0">
                <a:latin typeface="Times" pitchFamily="18" charset="0"/>
                <a:cs typeface="Times New Roman" charset="0"/>
              </a:rPr>
              <a:t>Set of allowable values for one or more attributes.</a:t>
            </a:r>
            <a:r>
              <a:rPr lang="en-GB" b="1" smtClean="0">
                <a:latin typeface="Times" pitchFamily="18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972C15-C507-487C-AF00-9F021D80819A}" type="slidenum">
              <a:rPr lang="en-US"/>
              <a:pPr/>
              <a:t>25</a:t>
            </a:fld>
            <a:endParaRPr lang="en-US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/>
          <a:lstStyle/>
          <a:p>
            <a:r>
              <a:rPr lang="en-GB" b="1" smtClean="0">
                <a:latin typeface="Times" pitchFamily="18" charset="0"/>
              </a:rPr>
              <a:t>Attributes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27950" cy="41148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 pitchFamily="18" charset="0"/>
              </a:rPr>
              <a:t>Simple Attribute</a:t>
            </a:r>
          </a:p>
          <a:p>
            <a:pPr lvl="1"/>
            <a:r>
              <a:rPr lang="en-GB" b="1" smtClean="0">
                <a:latin typeface="Times" pitchFamily="18" charset="0"/>
              </a:rPr>
              <a:t>Attribute composed of a single component with an independent existence.</a:t>
            </a:r>
          </a:p>
          <a:p>
            <a:pPr lvl="1">
              <a:lnSpc>
                <a:spcPct val="40000"/>
              </a:lnSpc>
            </a:pPr>
            <a:endParaRPr lang="en-GB" b="1" smtClean="0">
              <a:latin typeface="Times" pitchFamily="18" charset="0"/>
            </a:endParaRPr>
          </a:p>
          <a:p>
            <a:r>
              <a:rPr lang="en-GB" b="1" smtClean="0">
                <a:latin typeface="Times" pitchFamily="18" charset="0"/>
              </a:rPr>
              <a:t>Composite Attribute</a:t>
            </a:r>
          </a:p>
          <a:p>
            <a:pPr lvl="1"/>
            <a:r>
              <a:rPr lang="en-GB" b="1" smtClean="0">
                <a:latin typeface="Times" pitchFamily="18" charset="0"/>
              </a:rPr>
              <a:t>Attribute composed of multiple components, each with an independent existence.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19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097623-AA7A-4CBD-A83F-DB510A73DCBB}" type="slidenum">
              <a:rPr lang="en-US"/>
              <a:pPr/>
              <a:t>26</a:t>
            </a:fld>
            <a:endParaRPr lang="en-US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/>
          <a:lstStyle/>
          <a:p>
            <a:r>
              <a:rPr lang="en-GB" b="1" smtClean="0">
                <a:latin typeface="Times" pitchFamily="18" charset="0"/>
              </a:rPr>
              <a:t>Attributes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27950" cy="41148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 pitchFamily="18" charset="0"/>
              </a:rPr>
              <a:t>Single-valued Attribute</a:t>
            </a:r>
          </a:p>
          <a:p>
            <a:pPr lvl="1"/>
            <a:r>
              <a:rPr lang="en-AU" b="1" smtClean="0">
                <a:latin typeface="Times" pitchFamily="18" charset="0"/>
                <a:cs typeface="Times New Roman" charset="0"/>
              </a:rPr>
              <a:t>Attribute that holds a single value for each occurrence of an entity type.</a:t>
            </a:r>
            <a:r>
              <a:rPr lang="en-GB" b="1" smtClean="0">
                <a:latin typeface="Times" pitchFamily="18" charset="0"/>
              </a:rPr>
              <a:t> </a:t>
            </a:r>
          </a:p>
          <a:p>
            <a:pPr>
              <a:lnSpc>
                <a:spcPct val="40000"/>
              </a:lnSpc>
            </a:pPr>
            <a:endParaRPr lang="en-GB" b="1" smtClean="0">
              <a:latin typeface="Times" pitchFamily="18" charset="0"/>
            </a:endParaRPr>
          </a:p>
          <a:p>
            <a:r>
              <a:rPr lang="en-GB" b="1" smtClean="0">
                <a:latin typeface="Times" pitchFamily="18" charset="0"/>
              </a:rPr>
              <a:t>Multi-valued Attribute</a:t>
            </a:r>
          </a:p>
          <a:p>
            <a:pPr lvl="1"/>
            <a:r>
              <a:rPr lang="en-AU" b="1" smtClean="0">
                <a:latin typeface="Times" pitchFamily="18" charset="0"/>
                <a:cs typeface="Times New Roman" charset="0"/>
              </a:rPr>
              <a:t>Attribute that holds multiple values for each occurrence of an entity type.</a:t>
            </a:r>
            <a:r>
              <a:rPr lang="en-GB" b="1" smtClean="0">
                <a:latin typeface="Times" pitchFamily="18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643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CDB347-FCA8-44C4-B2A8-4DFE51E1DF73}" type="slidenum">
              <a:rPr lang="en-US"/>
              <a:pPr/>
              <a:t>27</a:t>
            </a:fld>
            <a:endParaRPr lang="en-US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/>
          <a:lstStyle/>
          <a:p>
            <a:r>
              <a:rPr lang="en-GB" b="1" smtClean="0">
                <a:latin typeface="Times" pitchFamily="18" charset="0"/>
              </a:rPr>
              <a:t>Attributes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27950" cy="41148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 pitchFamily="18" charset="0"/>
              </a:rPr>
              <a:t>Derived Attribute</a:t>
            </a:r>
          </a:p>
          <a:p>
            <a:pPr lvl="1"/>
            <a:r>
              <a:rPr lang="en-AU" b="1" smtClean="0">
                <a:latin typeface="Times" pitchFamily="18" charset="0"/>
                <a:cs typeface="Times New Roman" charset="0"/>
              </a:rPr>
              <a:t>Attribute that represents a value that is derivable from value of a related attribute, or set of attributes, not necessarily in the same entity type.</a:t>
            </a:r>
            <a:r>
              <a:rPr lang="en-GB" b="1" smtClean="0">
                <a:latin typeface="Times" pitchFamily="18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2DD9B9-E7BA-4B1D-A9FA-0008075CF976}" type="slidenum">
              <a:rPr lang="en-US"/>
              <a:pPr/>
              <a:t>28</a:t>
            </a:fld>
            <a:endParaRPr lang="en-US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/>
          <a:lstStyle/>
          <a:p>
            <a:r>
              <a:rPr lang="en-GB" b="1" smtClean="0">
                <a:latin typeface="Times" pitchFamily="18" charset="0"/>
              </a:rPr>
              <a:t>Keys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27950" cy="4114800"/>
          </a:xfrm>
          <a:noFill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GB" sz="2800" b="1" smtClean="0">
                <a:latin typeface="Times" pitchFamily="18" charset="0"/>
              </a:rPr>
              <a:t>Candidate Key</a:t>
            </a:r>
          </a:p>
          <a:p>
            <a:pPr lvl="1">
              <a:lnSpc>
                <a:spcPct val="90000"/>
              </a:lnSpc>
            </a:pPr>
            <a:r>
              <a:rPr lang="en-AU" sz="2400" b="1" smtClean="0">
                <a:latin typeface="Times" pitchFamily="18" charset="0"/>
                <a:cs typeface="Times New Roman" charset="0"/>
              </a:rPr>
              <a:t>Minimal set of attributes that uniquely identifies each occurrence of an entity type.</a:t>
            </a:r>
            <a:r>
              <a:rPr lang="en-GB" sz="2400" b="1" smtClean="0">
                <a:latin typeface="Times" pitchFamily="18" charset="0"/>
              </a:rPr>
              <a:t> </a:t>
            </a:r>
          </a:p>
          <a:p>
            <a:pPr lvl="1">
              <a:lnSpc>
                <a:spcPct val="40000"/>
              </a:lnSpc>
            </a:pPr>
            <a:endParaRPr lang="en-GB" sz="2400" b="1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r>
              <a:rPr lang="en-GB" sz="2800" b="1" smtClean="0">
                <a:latin typeface="Times" pitchFamily="18" charset="0"/>
              </a:rPr>
              <a:t>Primary Key</a:t>
            </a:r>
          </a:p>
          <a:p>
            <a:pPr lvl="1">
              <a:lnSpc>
                <a:spcPct val="90000"/>
              </a:lnSpc>
            </a:pPr>
            <a:r>
              <a:rPr lang="en-AU" sz="2400" b="1" smtClean="0">
                <a:latin typeface="Times" pitchFamily="18" charset="0"/>
                <a:cs typeface="Times New Roman" charset="0"/>
              </a:rPr>
              <a:t>Candidate key selected to uniquely identify each occurrence of an entity type.</a:t>
            </a:r>
            <a:r>
              <a:rPr lang="en-GB" sz="2400" b="1" smtClean="0">
                <a:latin typeface="Times" pitchFamily="18" charset="0"/>
              </a:rPr>
              <a:t> </a:t>
            </a:r>
          </a:p>
          <a:p>
            <a:pPr lvl="1">
              <a:lnSpc>
                <a:spcPct val="30000"/>
              </a:lnSpc>
            </a:pPr>
            <a:endParaRPr lang="en-GB" sz="2400" b="1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r>
              <a:rPr lang="en-GB" sz="2800" b="1" smtClean="0">
                <a:latin typeface="Times" pitchFamily="18" charset="0"/>
              </a:rPr>
              <a:t>Composite Key</a:t>
            </a:r>
          </a:p>
          <a:p>
            <a:pPr lvl="1">
              <a:lnSpc>
                <a:spcPct val="90000"/>
              </a:lnSpc>
            </a:pPr>
            <a:r>
              <a:rPr lang="en-AU" sz="2400" b="1" smtClean="0">
                <a:latin typeface="Times" pitchFamily="18" charset="0"/>
                <a:cs typeface="Times New Roman" charset="0"/>
              </a:rPr>
              <a:t>A candidate key that consists of two or more attributes.</a:t>
            </a:r>
            <a:r>
              <a:rPr lang="en-GB" sz="2400" b="1" smtClean="0">
                <a:latin typeface="Times" pitchFamily="18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3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4F75E3-2F65-41B7-A11D-C0A3F0EE7E37}" type="slidenum">
              <a:rPr lang="en-US"/>
              <a:pPr/>
              <a:t>29</a:t>
            </a:fld>
            <a:endParaRPr lang="en-US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371600"/>
          </a:xfrm>
          <a:noFill/>
        </p:spPr>
        <p:txBody>
          <a:bodyPr lIns="90488" tIns="44450" rIns="90488" bIns="44450" anchor="b"/>
          <a:lstStyle/>
          <a:p>
            <a:r>
              <a:rPr lang="en-GB" b="1" smtClean="0">
                <a:latin typeface="Times" pitchFamily="18" charset="0"/>
              </a:rPr>
              <a:t>ER </a:t>
            </a:r>
            <a:r>
              <a:rPr lang="en-AU" b="1" smtClean="0">
                <a:latin typeface="Times" pitchFamily="18" charset="0"/>
                <a:cs typeface="Times New Roman" charset="0"/>
              </a:rPr>
              <a:t>Diagram of  </a:t>
            </a:r>
            <a:r>
              <a:rPr lang="en-AU" b="1" smtClean="0">
                <a:latin typeface="Times" pitchFamily="18" charset="0"/>
                <a:cs typeface="Arial" charset="0"/>
              </a:rPr>
              <a:t>Staff </a:t>
            </a:r>
            <a:r>
              <a:rPr lang="en-AU" b="1" smtClean="0">
                <a:latin typeface="Times" pitchFamily="18" charset="0"/>
                <a:cs typeface="Times New Roman" charset="0"/>
              </a:rPr>
              <a:t>and  </a:t>
            </a:r>
            <a:r>
              <a:rPr lang="en-AU" b="1" smtClean="0">
                <a:latin typeface="Times" pitchFamily="18" charset="0"/>
                <a:cs typeface="Arial" charset="0"/>
              </a:rPr>
              <a:t>Branch</a:t>
            </a:r>
            <a:r>
              <a:rPr lang="en-AU" b="1" smtClean="0">
                <a:latin typeface="Times" pitchFamily="18" charset="0"/>
                <a:cs typeface="Times New Roman" charset="0"/>
              </a:rPr>
              <a:t> Entities and their Attributes</a:t>
            </a:r>
            <a:endParaRPr lang="en-GB" b="1" smtClean="0">
              <a:latin typeface="Times" pitchFamily="18" charset="0"/>
              <a:cs typeface="Times New Roman" charset="0"/>
            </a:endParaRPr>
          </a:p>
        </p:txBody>
      </p:sp>
      <p:pic>
        <p:nvPicPr>
          <p:cNvPr id="502787" name="Picture 3" descr="D:\Database System 3e_tiff\Ch11-tif\DS3-Figure 11-1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76400"/>
            <a:ext cx="7543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BC2390-900F-4245-8456-CFCE3D808F1D}" type="slidenum">
              <a:rPr lang="en-US"/>
              <a:pPr/>
              <a:t>3</a:t>
            </a:fld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 smtClean="0"/>
              <a:t>Acknowledgments</a:t>
            </a:r>
            <a:endParaRPr lang="en-US" smtClean="0"/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1905000"/>
          </a:xfrm>
        </p:spPr>
        <p:txBody>
          <a:bodyPr/>
          <a:lstStyle/>
          <a:p>
            <a:r>
              <a:rPr lang="en-US" dirty="0" smtClean="0"/>
              <a:t>Some of these </a:t>
            </a:r>
            <a:r>
              <a:rPr lang="en-US" dirty="0" smtClean="0"/>
              <a:t>slides have been adapted from Thomas Connolly and Carolyn </a:t>
            </a:r>
            <a:r>
              <a:rPr lang="en-US" dirty="0" err="1" smtClean="0"/>
              <a:t>Begg</a:t>
            </a:r>
            <a:endParaRPr 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ACA414-9E01-49F8-9233-DDD2F4AB963F}" type="slidenum">
              <a:rPr lang="en-US"/>
              <a:pPr/>
              <a:t>30</a:t>
            </a:fld>
            <a:endParaRPr lang="en-US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/>
          <a:lstStyle/>
          <a:p>
            <a:r>
              <a:rPr lang="en-GB" b="1" smtClean="0">
                <a:latin typeface="Times" pitchFamily="18" charset="0"/>
              </a:rPr>
              <a:t>Entity Type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7727950" cy="41148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 pitchFamily="18" charset="0"/>
              </a:rPr>
              <a:t>Strong Entity Type</a:t>
            </a:r>
          </a:p>
          <a:p>
            <a:pPr lvl="1"/>
            <a:r>
              <a:rPr lang="en-AU" b="1" smtClean="0">
                <a:latin typeface="Times" pitchFamily="18" charset="0"/>
                <a:cs typeface="Times New Roman" charset="0"/>
              </a:rPr>
              <a:t>Entity type that is </a:t>
            </a:r>
            <a:r>
              <a:rPr lang="en-AU" b="1" i="1" smtClean="0">
                <a:latin typeface="Times" pitchFamily="18" charset="0"/>
                <a:cs typeface="Times New Roman" charset="0"/>
              </a:rPr>
              <a:t>not</a:t>
            </a:r>
            <a:r>
              <a:rPr lang="en-AU" b="1" smtClean="0">
                <a:latin typeface="Times" pitchFamily="18" charset="0"/>
                <a:cs typeface="Times New Roman" charset="0"/>
              </a:rPr>
              <a:t> existence-dependent on some other entity type.</a:t>
            </a:r>
            <a:r>
              <a:rPr lang="en-GB" b="1" smtClean="0">
                <a:latin typeface="Times" pitchFamily="18" charset="0"/>
              </a:rPr>
              <a:t> </a:t>
            </a:r>
          </a:p>
          <a:p>
            <a:pPr lvl="1">
              <a:lnSpc>
                <a:spcPct val="40000"/>
              </a:lnSpc>
            </a:pPr>
            <a:endParaRPr lang="en-GB" b="1" smtClean="0">
              <a:latin typeface="Times" pitchFamily="18" charset="0"/>
            </a:endParaRPr>
          </a:p>
          <a:p>
            <a:r>
              <a:rPr lang="en-GB" b="1" smtClean="0">
                <a:latin typeface="Times" pitchFamily="18" charset="0"/>
              </a:rPr>
              <a:t>Weak Entity Type</a:t>
            </a:r>
          </a:p>
          <a:p>
            <a:pPr lvl="1"/>
            <a:r>
              <a:rPr lang="en-AU" b="1" smtClean="0">
                <a:latin typeface="Times" pitchFamily="18" charset="0"/>
                <a:cs typeface="Times New Roman" charset="0"/>
              </a:rPr>
              <a:t>Entity type that is existence-dependent on some other entity type.</a:t>
            </a:r>
            <a:r>
              <a:rPr lang="en-GB" b="1" smtClean="0">
                <a:latin typeface="Times" pitchFamily="18" charset="0"/>
              </a:rPr>
              <a:t> </a:t>
            </a:r>
          </a:p>
          <a:p>
            <a:endParaRPr lang="en-GB" b="1" smtClean="0">
              <a:latin typeface="Times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5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29CA25-82B9-4AB1-9F12-E916BB537B90}" type="slidenum">
              <a:rPr lang="en-US"/>
              <a:pPr/>
              <a:t>31</a:t>
            </a:fld>
            <a:endParaRPr lang="en-US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524000"/>
          </a:xfrm>
          <a:noFill/>
        </p:spPr>
        <p:txBody>
          <a:bodyPr lIns="90488" tIns="44450" rIns="90488" bIns="44450" anchor="b"/>
          <a:lstStyle/>
          <a:p>
            <a:r>
              <a:rPr lang="en-AU" sz="4000" b="1" smtClean="0">
                <a:latin typeface="Times" pitchFamily="18" charset="0"/>
                <a:cs typeface="Times New Roman" charset="0"/>
              </a:rPr>
              <a:t>Strong Entity Type called </a:t>
            </a:r>
            <a:r>
              <a:rPr lang="en-AU" sz="4000" b="1" smtClean="0">
                <a:latin typeface="Times" pitchFamily="18" charset="0"/>
                <a:cs typeface="Arial" charset="0"/>
              </a:rPr>
              <a:t>Client</a:t>
            </a:r>
            <a:r>
              <a:rPr lang="en-AU" sz="4000" b="1" smtClean="0">
                <a:latin typeface="Times" pitchFamily="18" charset="0"/>
                <a:cs typeface="Times New Roman" charset="0"/>
              </a:rPr>
              <a:t> and Weak Entity Type called </a:t>
            </a:r>
            <a:r>
              <a:rPr lang="en-AU" sz="4000" b="1" smtClean="0">
                <a:latin typeface="Times" pitchFamily="18" charset="0"/>
                <a:cs typeface="Arial" charset="0"/>
              </a:rPr>
              <a:t>Preference</a:t>
            </a:r>
            <a:r>
              <a:rPr lang="en-GB" b="1" smtClean="0">
                <a:latin typeface="Times" pitchFamily="18" charset="0"/>
              </a:rPr>
              <a:t> </a:t>
            </a:r>
          </a:p>
        </p:txBody>
      </p:sp>
      <p:pic>
        <p:nvPicPr>
          <p:cNvPr id="505859" name="Picture 3" descr="D:\Database System 3e_tiff\Ch11-tif\DS3-Figure 11-1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981200"/>
            <a:ext cx="63246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257B93-188B-442A-9E41-5D57E3AAD431}" type="slidenum">
              <a:rPr lang="en-US"/>
              <a:pPr/>
              <a:t>32</a:t>
            </a:fld>
            <a:endParaRPr lang="en-US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763000" cy="1104900"/>
          </a:xfrm>
          <a:noFill/>
        </p:spPr>
        <p:txBody>
          <a:bodyPr lIns="90488" tIns="44450" rIns="90488" bIns="44450" anchor="b"/>
          <a:lstStyle/>
          <a:p>
            <a:r>
              <a:rPr lang="en-AU" b="1" smtClean="0">
                <a:latin typeface="Times" pitchFamily="18" charset="0"/>
                <a:cs typeface="Times New Roman" charset="0"/>
              </a:rPr>
              <a:t>Relationship called </a:t>
            </a:r>
            <a:r>
              <a:rPr lang="en-AU" b="1" i="1" smtClean="0">
                <a:latin typeface="Times" pitchFamily="18" charset="0"/>
                <a:cs typeface="Arial" charset="0"/>
              </a:rPr>
              <a:t>Advertises</a:t>
            </a:r>
            <a:r>
              <a:rPr lang="en-AU" b="1" smtClean="0">
                <a:latin typeface="Times" pitchFamily="18" charset="0"/>
                <a:cs typeface="Times New Roman" charset="0"/>
              </a:rPr>
              <a:t> with Attributes</a:t>
            </a:r>
            <a:endParaRPr lang="en-GB" b="1" smtClean="0">
              <a:latin typeface="Times" pitchFamily="18" charset="0"/>
            </a:endParaRPr>
          </a:p>
        </p:txBody>
      </p:sp>
      <p:pic>
        <p:nvPicPr>
          <p:cNvPr id="507907" name="Picture 3" descr="D:\Database System 3e_tiff\Ch11-tif\DS3-Figure 11-13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752600"/>
            <a:ext cx="68580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D53CAC-E213-44F5-9730-8768D4118C5D}" type="slidenum">
              <a:rPr lang="en-US"/>
              <a:pPr/>
              <a:t>33</a:t>
            </a:fld>
            <a:endParaRPr lang="en-US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latin typeface="Times" pitchFamily="18" charset="0"/>
              </a:rPr>
              <a:t>Structural Constraints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27950" cy="4114800"/>
          </a:xfrm>
        </p:spPr>
        <p:txBody>
          <a:bodyPr/>
          <a:lstStyle/>
          <a:p>
            <a:r>
              <a:rPr lang="en-GB" sz="2800" b="1" smtClean="0">
                <a:latin typeface="Times" pitchFamily="18" charset="0"/>
              </a:rPr>
              <a:t>Main type of constraint on relationships is called </a:t>
            </a:r>
            <a:r>
              <a:rPr lang="en-GB" sz="2800" b="1" u="sng" smtClean="0">
                <a:latin typeface="Times" pitchFamily="18" charset="0"/>
              </a:rPr>
              <a:t>multiplicity</a:t>
            </a:r>
            <a:r>
              <a:rPr lang="en-GB" sz="2800" b="1" smtClean="0">
                <a:latin typeface="Times" pitchFamily="18" charset="0"/>
              </a:rPr>
              <a:t>.</a:t>
            </a:r>
          </a:p>
          <a:p>
            <a:pPr>
              <a:lnSpc>
                <a:spcPct val="30000"/>
              </a:lnSpc>
            </a:pPr>
            <a:endParaRPr lang="en-GB" sz="2800" b="1" smtClean="0">
              <a:latin typeface="Times" pitchFamily="18" charset="0"/>
            </a:endParaRPr>
          </a:p>
          <a:p>
            <a:r>
              <a:rPr lang="en-GB" sz="2800" b="1" smtClean="0">
                <a:latin typeface="Times" pitchFamily="18" charset="0"/>
              </a:rPr>
              <a:t>Multiplicity - </a:t>
            </a:r>
            <a:r>
              <a:rPr lang="en-AU" sz="2800" b="1" smtClean="0">
                <a:latin typeface="Times" pitchFamily="18" charset="0"/>
                <a:cs typeface="Times New Roman" charset="0"/>
              </a:rPr>
              <a:t>number (or range) of possible occurrences of an entity type that may relate to a single occurrence of an associated entity type through a particular relationship.</a:t>
            </a:r>
            <a:r>
              <a:rPr lang="en-GB" sz="2800" b="1" smtClean="0">
                <a:latin typeface="Times" pitchFamily="18" charset="0"/>
              </a:rPr>
              <a:t> </a:t>
            </a:r>
          </a:p>
          <a:p>
            <a:pPr lvl="1">
              <a:lnSpc>
                <a:spcPct val="30000"/>
              </a:lnSpc>
            </a:pPr>
            <a:endParaRPr lang="en-GB" sz="2400" b="1" smtClean="0">
              <a:latin typeface="Times" pitchFamily="18" charset="0"/>
            </a:endParaRPr>
          </a:p>
          <a:p>
            <a:r>
              <a:rPr lang="en-GB" sz="2800" b="1" smtClean="0">
                <a:latin typeface="Times" pitchFamily="18" charset="0"/>
              </a:rPr>
              <a:t>Represents policies (called </a:t>
            </a:r>
            <a:r>
              <a:rPr lang="en-GB" sz="2800" b="1" i="1" smtClean="0">
                <a:latin typeface="Times" pitchFamily="18" charset="0"/>
              </a:rPr>
              <a:t>business rules</a:t>
            </a:r>
            <a:r>
              <a:rPr lang="en-GB" sz="2800" b="1" smtClean="0">
                <a:latin typeface="Times" pitchFamily="18" charset="0"/>
              </a:rPr>
              <a:t>) established by user or company.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55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A4727B-4788-4799-BC35-3A945793256A}" type="slidenum">
              <a:rPr lang="en-US"/>
              <a:pPr/>
              <a:t>34</a:t>
            </a:fld>
            <a:endParaRPr lang="en-US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latin typeface="Times" pitchFamily="18" charset="0"/>
              </a:rPr>
              <a:t>Structural Constraints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27950" cy="4114800"/>
          </a:xfrm>
        </p:spPr>
        <p:txBody>
          <a:bodyPr/>
          <a:lstStyle/>
          <a:p>
            <a:r>
              <a:rPr lang="en-AU" b="1" smtClean="0">
                <a:latin typeface="Times" pitchFamily="18" charset="0"/>
                <a:cs typeface="Times New Roman" charset="0"/>
              </a:rPr>
              <a:t>The most common degree for relationships is binary. </a:t>
            </a:r>
          </a:p>
          <a:p>
            <a:pPr lvl="1">
              <a:lnSpc>
                <a:spcPct val="40000"/>
              </a:lnSpc>
            </a:pPr>
            <a:endParaRPr lang="en-AU" b="1" smtClean="0">
              <a:latin typeface="Times" pitchFamily="18" charset="0"/>
              <a:cs typeface="Times New Roman" charset="0"/>
            </a:endParaRPr>
          </a:p>
          <a:p>
            <a:r>
              <a:rPr lang="en-AU" b="1" smtClean="0">
                <a:latin typeface="Times" pitchFamily="18" charset="0"/>
                <a:cs typeface="Times New Roman" charset="0"/>
              </a:rPr>
              <a:t>Binary relationships are generally referred to as being:</a:t>
            </a:r>
          </a:p>
          <a:p>
            <a:pPr lvl="1"/>
            <a:r>
              <a:rPr lang="en-AU" b="1" smtClean="0">
                <a:latin typeface="Times" pitchFamily="18" charset="0"/>
                <a:cs typeface="Times New Roman" charset="0"/>
              </a:rPr>
              <a:t>one-to-one (1:1)</a:t>
            </a:r>
          </a:p>
          <a:p>
            <a:pPr lvl="1"/>
            <a:r>
              <a:rPr lang="en-AU" b="1" smtClean="0">
                <a:latin typeface="Times" pitchFamily="18" charset="0"/>
                <a:cs typeface="Times New Roman" charset="0"/>
              </a:rPr>
              <a:t>one-to-many (1:*)</a:t>
            </a:r>
          </a:p>
          <a:p>
            <a:pPr lvl="1"/>
            <a:r>
              <a:rPr lang="en-AU" b="1" smtClean="0">
                <a:latin typeface="Times" pitchFamily="18" charset="0"/>
                <a:cs typeface="Times New Roman" charset="0"/>
              </a:rPr>
              <a:t>many-to-many (*:*)</a:t>
            </a:r>
            <a:endParaRPr lang="en-GB" smtClean="0">
              <a:latin typeface="Times" pitchFamily="18" charset="0"/>
              <a:cs typeface="Times New Roman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79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B9ADD6-2297-4E22-AEBB-EF2D64BBB993}" type="slidenum">
              <a:rPr lang="en-US"/>
              <a:pPr/>
              <a:t>35</a:t>
            </a:fld>
            <a:endParaRPr lang="en-US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/>
          <a:lstStyle/>
          <a:p>
            <a:r>
              <a:rPr lang="en-AU" b="1" smtClean="0">
                <a:latin typeface="Times" pitchFamily="18" charset="0"/>
                <a:cs typeface="Times New Roman" charset="0"/>
              </a:rPr>
              <a:t>Semantic Net of </a:t>
            </a:r>
            <a:r>
              <a:rPr lang="en-AU" b="1" smtClean="0">
                <a:latin typeface="Times" pitchFamily="18" charset="0"/>
                <a:cs typeface="Arial" charset="0"/>
              </a:rPr>
              <a:t>Staff </a:t>
            </a:r>
            <a:r>
              <a:rPr lang="en-AU" b="1" i="1" smtClean="0">
                <a:latin typeface="Times" pitchFamily="18" charset="0"/>
                <a:cs typeface="Arial" charset="0"/>
              </a:rPr>
              <a:t>Manages </a:t>
            </a:r>
            <a:r>
              <a:rPr lang="en-AU" b="1" smtClean="0">
                <a:latin typeface="Times" pitchFamily="18" charset="0"/>
                <a:cs typeface="Arial" charset="0"/>
              </a:rPr>
              <a:t>Branch</a:t>
            </a:r>
            <a:r>
              <a:rPr lang="en-AU" b="1" smtClean="0">
                <a:latin typeface="Times" pitchFamily="18" charset="0"/>
                <a:cs typeface="Times New Roman" charset="0"/>
              </a:rPr>
              <a:t> Relationship Type</a:t>
            </a:r>
            <a:r>
              <a:rPr lang="en-GB" b="1" smtClean="0">
                <a:latin typeface="Times" pitchFamily="18" charset="0"/>
              </a:rPr>
              <a:t> </a:t>
            </a:r>
          </a:p>
        </p:txBody>
      </p:sp>
      <p:pic>
        <p:nvPicPr>
          <p:cNvPr id="512003" name="Picture 3" descr="D:\Database System 3e_tiff\Ch11-tif\DS3-Figure 11-14a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057400"/>
            <a:ext cx="7391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07D6AA-80E4-483E-9811-C79ACB1D9934}" type="slidenum">
              <a:rPr lang="en-US"/>
              <a:pPr/>
              <a:t>36</a:t>
            </a:fld>
            <a:endParaRPr lang="en-US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/>
          <a:lstStyle/>
          <a:p>
            <a:r>
              <a:rPr lang="en-AU" b="1" smtClean="0">
                <a:latin typeface="Times" pitchFamily="18" charset="0"/>
                <a:cs typeface="Times New Roman" charset="0"/>
              </a:rPr>
              <a:t>Multiplicity of </a:t>
            </a:r>
            <a:r>
              <a:rPr lang="en-AU" b="1" smtClean="0">
                <a:latin typeface="Times" pitchFamily="18" charset="0"/>
                <a:cs typeface="Arial" charset="0"/>
              </a:rPr>
              <a:t>Staff </a:t>
            </a:r>
            <a:r>
              <a:rPr lang="en-AU" b="1" i="1" smtClean="0">
                <a:latin typeface="Times" pitchFamily="18" charset="0"/>
                <a:cs typeface="Arial" charset="0"/>
              </a:rPr>
              <a:t>Manages</a:t>
            </a:r>
            <a:r>
              <a:rPr lang="en-AU" b="1" smtClean="0">
                <a:latin typeface="Times" pitchFamily="18" charset="0"/>
                <a:cs typeface="Arial" charset="0"/>
              </a:rPr>
              <a:t> Branch</a:t>
            </a:r>
            <a:r>
              <a:rPr lang="en-AU" b="1" smtClean="0">
                <a:latin typeface="Times" pitchFamily="18" charset="0"/>
                <a:cs typeface="Times New Roman" charset="0"/>
              </a:rPr>
              <a:t> (1:1) Relationship</a:t>
            </a:r>
            <a:r>
              <a:rPr lang="en-GB" b="1" smtClean="0">
                <a:latin typeface="Times" pitchFamily="18" charset="0"/>
              </a:rPr>
              <a:t> Type</a:t>
            </a:r>
          </a:p>
        </p:txBody>
      </p:sp>
      <p:pic>
        <p:nvPicPr>
          <p:cNvPr id="514051" name="Picture 3" descr="D:\Database System 3e_tiff\Ch11-tif\DS3-Figure 11-14b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09800"/>
            <a:ext cx="7010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B12D17-27B0-4303-AC61-74BE0B86B834}" type="slidenum">
              <a:rPr lang="en-US"/>
              <a:pPr/>
              <a:t>37</a:t>
            </a:fld>
            <a:endParaRPr lang="en-US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1143000"/>
          </a:xfrm>
          <a:noFill/>
        </p:spPr>
        <p:txBody>
          <a:bodyPr lIns="90488" tIns="44450" rIns="90488" bIns="44450" anchor="b"/>
          <a:lstStyle/>
          <a:p>
            <a:r>
              <a:rPr lang="en-AU" sz="4000" b="1" smtClean="0">
                <a:latin typeface="Times" pitchFamily="18" charset="0"/>
                <a:cs typeface="Times New Roman" charset="0"/>
              </a:rPr>
              <a:t>Semantic Net of </a:t>
            </a:r>
            <a:r>
              <a:rPr lang="en-AU" sz="4000" b="1" smtClean="0">
                <a:latin typeface="Times" pitchFamily="18" charset="0"/>
                <a:cs typeface="Arial" charset="0"/>
              </a:rPr>
              <a:t>Staff </a:t>
            </a:r>
            <a:r>
              <a:rPr lang="en-AU" sz="4000" b="1" i="1" smtClean="0">
                <a:latin typeface="Times" pitchFamily="18" charset="0"/>
                <a:cs typeface="Arial" charset="0"/>
              </a:rPr>
              <a:t>Oversees </a:t>
            </a:r>
            <a:r>
              <a:rPr lang="en-AU" sz="4000" b="1" smtClean="0">
                <a:latin typeface="Times" pitchFamily="18" charset="0"/>
                <a:cs typeface="Arial" charset="0"/>
              </a:rPr>
              <a:t>PropertyForRent</a:t>
            </a:r>
            <a:r>
              <a:rPr lang="en-AU" sz="4000" b="1" smtClean="0">
                <a:latin typeface="Times" pitchFamily="18" charset="0"/>
                <a:cs typeface="Times New Roman" charset="0"/>
              </a:rPr>
              <a:t> Relationship Type</a:t>
            </a:r>
            <a:endParaRPr lang="en-GB" sz="4000" b="1" smtClean="0">
              <a:latin typeface="Times" pitchFamily="18" charset="0"/>
            </a:endParaRPr>
          </a:p>
        </p:txBody>
      </p:sp>
      <p:pic>
        <p:nvPicPr>
          <p:cNvPr id="516099" name="Picture 3" descr="D:\Database System 3e_tiff\Ch11-tif\DS3-Figure 11-15a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133600"/>
            <a:ext cx="7239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906712-5972-4D0D-924C-C1B945FE45C1}" type="slidenum">
              <a:rPr lang="en-US"/>
              <a:pPr/>
              <a:t>38</a:t>
            </a:fld>
            <a:endParaRPr lang="en-US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1104900"/>
          </a:xfrm>
          <a:noFill/>
        </p:spPr>
        <p:txBody>
          <a:bodyPr lIns="90488" tIns="44450" rIns="90488" bIns="44450" anchor="b"/>
          <a:lstStyle/>
          <a:p>
            <a:r>
              <a:rPr lang="en-AU" sz="3600" b="1" smtClean="0">
                <a:latin typeface="Times" pitchFamily="18" charset="0"/>
                <a:cs typeface="Times New Roman" charset="0"/>
              </a:rPr>
              <a:t>Multiplicity of </a:t>
            </a:r>
            <a:r>
              <a:rPr lang="en-AU" sz="3600" b="1" smtClean="0">
                <a:latin typeface="Times" pitchFamily="18" charset="0"/>
                <a:cs typeface="Arial" charset="0"/>
              </a:rPr>
              <a:t>Staff </a:t>
            </a:r>
            <a:r>
              <a:rPr lang="en-AU" sz="3600" b="1" i="1" smtClean="0">
                <a:latin typeface="Times" pitchFamily="18" charset="0"/>
                <a:cs typeface="Arial" charset="0"/>
              </a:rPr>
              <a:t>Oversees</a:t>
            </a:r>
            <a:r>
              <a:rPr lang="en-AU" sz="3600" b="1" smtClean="0">
                <a:latin typeface="Times" pitchFamily="18" charset="0"/>
                <a:cs typeface="Arial" charset="0"/>
              </a:rPr>
              <a:t> PropertyForRent</a:t>
            </a:r>
            <a:r>
              <a:rPr lang="en-AU" sz="3600" b="1" smtClean="0">
                <a:latin typeface="Times" pitchFamily="18" charset="0"/>
                <a:cs typeface="Times New Roman" charset="0"/>
              </a:rPr>
              <a:t> (1:*) Relationship Type</a:t>
            </a:r>
            <a:r>
              <a:rPr lang="en-GB" b="1" smtClean="0">
                <a:latin typeface="Times" pitchFamily="18" charset="0"/>
              </a:rPr>
              <a:t> </a:t>
            </a:r>
          </a:p>
        </p:txBody>
      </p:sp>
      <p:pic>
        <p:nvPicPr>
          <p:cNvPr id="518147" name="Picture 3" descr="D:\Database System 3e_tiff\Ch11-tif\DS3-Figure 11-15b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057400"/>
            <a:ext cx="7239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83024B-833A-472A-B09C-D90DC341130D}" type="slidenum">
              <a:rPr lang="en-US"/>
              <a:pPr/>
              <a:t>39</a:t>
            </a:fld>
            <a:endParaRPr lang="en-US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382000" cy="1104900"/>
          </a:xfrm>
          <a:noFill/>
        </p:spPr>
        <p:txBody>
          <a:bodyPr lIns="90488" tIns="44450" rIns="90488" bIns="44450" anchor="b"/>
          <a:lstStyle/>
          <a:p>
            <a:r>
              <a:rPr lang="en-AU" sz="3600" b="1" smtClean="0">
                <a:latin typeface="Times" pitchFamily="18" charset="0"/>
                <a:cs typeface="Times New Roman" charset="0"/>
              </a:rPr>
              <a:t>Semantic Net of </a:t>
            </a:r>
            <a:r>
              <a:rPr lang="en-AU" sz="3600" b="1" smtClean="0">
                <a:latin typeface="Times" pitchFamily="18" charset="0"/>
                <a:cs typeface="Arial" charset="0"/>
              </a:rPr>
              <a:t>Newspaper </a:t>
            </a:r>
            <a:r>
              <a:rPr lang="en-AU" sz="3600" b="1" i="1" smtClean="0">
                <a:latin typeface="Times" pitchFamily="18" charset="0"/>
                <a:cs typeface="Arial" charset="0"/>
              </a:rPr>
              <a:t>Advertises</a:t>
            </a:r>
            <a:r>
              <a:rPr lang="en-AU" sz="3600" b="1" smtClean="0">
                <a:latin typeface="Times" pitchFamily="18" charset="0"/>
                <a:cs typeface="Arial" charset="0"/>
              </a:rPr>
              <a:t> PropertyForRent </a:t>
            </a:r>
            <a:r>
              <a:rPr lang="en-AU" sz="3600" b="1" smtClean="0">
                <a:latin typeface="Times" pitchFamily="18" charset="0"/>
                <a:cs typeface="Times New Roman" charset="0"/>
              </a:rPr>
              <a:t> Relationship Type</a:t>
            </a:r>
            <a:r>
              <a:rPr lang="en-GB" b="1" smtClean="0">
                <a:latin typeface="Times" pitchFamily="18" charset="0"/>
              </a:rPr>
              <a:t> </a:t>
            </a:r>
          </a:p>
        </p:txBody>
      </p:sp>
      <p:pic>
        <p:nvPicPr>
          <p:cNvPr id="520195" name="Picture 3" descr="D:\Database System 3e_tiff\Ch11-tif\DS3-Figure 11-16a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752600"/>
            <a:ext cx="70104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3B5A5C-63ED-4D81-81D8-7FAA969F2C36}" type="slidenum">
              <a:rPr lang="en-US"/>
              <a:pPr/>
              <a:t>4</a:t>
            </a:fld>
            <a:endParaRPr 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7924800" cy="1104900"/>
          </a:xfrm>
          <a:noFill/>
        </p:spPr>
        <p:txBody>
          <a:bodyPr lIns="90488" tIns="44450" rIns="90488" bIns="44450" anchor="b"/>
          <a:lstStyle/>
          <a:p>
            <a:r>
              <a:rPr lang="en-GB" b="1" smtClean="0">
                <a:latin typeface="Times" pitchFamily="18" charset="0"/>
              </a:rPr>
              <a:t>ER </a:t>
            </a:r>
            <a:r>
              <a:rPr lang="en-AU" b="1" smtClean="0">
                <a:latin typeface="Times" pitchFamily="18" charset="0"/>
                <a:cs typeface="Times New Roman" charset="0"/>
              </a:rPr>
              <a:t>Diagram of Branch View of </a:t>
            </a:r>
            <a:r>
              <a:rPr lang="en-AU" b="1" i="1" smtClean="0">
                <a:latin typeface="Times" pitchFamily="18" charset="0"/>
                <a:cs typeface="Times New Roman" charset="0"/>
              </a:rPr>
              <a:t>DreamHome</a:t>
            </a:r>
            <a:endParaRPr lang="en-GB" b="1" smtClean="0">
              <a:latin typeface="Times" pitchFamily="18" charset="0"/>
            </a:endParaRPr>
          </a:p>
        </p:txBody>
      </p:sp>
      <p:pic>
        <p:nvPicPr>
          <p:cNvPr id="470019" name="Picture 3" descr="D:\Database System 3e_tiff\Ch11-tif\DS3-Figure 11-0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517" y="1295400"/>
            <a:ext cx="761648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0F7750-712E-49A4-B9EA-375BD29DA17D}" type="slidenum">
              <a:rPr lang="en-US"/>
              <a:pPr/>
              <a:t>40</a:t>
            </a:fld>
            <a:endParaRPr lang="en-US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04900"/>
          </a:xfrm>
          <a:noFill/>
        </p:spPr>
        <p:txBody>
          <a:bodyPr lIns="90488" tIns="44450" rIns="90488" bIns="44450" anchor="b"/>
          <a:lstStyle/>
          <a:p>
            <a:r>
              <a:rPr lang="en-AU" sz="3600" b="1" smtClean="0">
                <a:latin typeface="Times" pitchFamily="18" charset="0"/>
                <a:cs typeface="Times New Roman" charset="0"/>
              </a:rPr>
              <a:t>Multiplicity of </a:t>
            </a:r>
            <a:r>
              <a:rPr lang="en-AU" sz="3600" b="1" smtClean="0">
                <a:latin typeface="Times" pitchFamily="18" charset="0"/>
                <a:cs typeface="Arial" charset="0"/>
              </a:rPr>
              <a:t>Newspaper </a:t>
            </a:r>
            <a:r>
              <a:rPr lang="en-AU" sz="3600" b="1" i="1" smtClean="0">
                <a:latin typeface="Times" pitchFamily="18" charset="0"/>
                <a:cs typeface="Arial" charset="0"/>
              </a:rPr>
              <a:t>Advertises</a:t>
            </a:r>
            <a:r>
              <a:rPr lang="en-AU" sz="3600" b="1" smtClean="0">
                <a:latin typeface="Times" pitchFamily="18" charset="0"/>
                <a:cs typeface="Arial" charset="0"/>
              </a:rPr>
              <a:t> PropertyForRent</a:t>
            </a:r>
            <a:r>
              <a:rPr lang="en-AU" sz="3600" b="1" smtClean="0">
                <a:latin typeface="Times" pitchFamily="18" charset="0"/>
                <a:cs typeface="Times New Roman" charset="0"/>
              </a:rPr>
              <a:t> (*:*) Relationship</a:t>
            </a:r>
            <a:r>
              <a:rPr lang="en-GB" b="1" smtClean="0">
                <a:latin typeface="Times" pitchFamily="18" charset="0"/>
              </a:rPr>
              <a:t> </a:t>
            </a:r>
          </a:p>
        </p:txBody>
      </p:sp>
      <p:pic>
        <p:nvPicPr>
          <p:cNvPr id="522243" name="Picture 3" descr="D:\Database System 3e_tiff\Ch11-tif\DS3-Figure 11-16b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81200"/>
            <a:ext cx="739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FD0A78-148E-4FD8-A039-2FAE1C939AB5}" type="slidenum">
              <a:rPr lang="en-US"/>
              <a:pPr/>
              <a:t>41</a:t>
            </a:fld>
            <a:endParaRPr lang="en-US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latin typeface="Times" pitchFamily="18" charset="0"/>
              </a:rPr>
              <a:t>Structural Constraints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27950" cy="4114800"/>
          </a:xfrm>
        </p:spPr>
        <p:txBody>
          <a:bodyPr/>
          <a:lstStyle/>
          <a:p>
            <a:r>
              <a:rPr lang="en-AU" b="1" smtClean="0">
                <a:latin typeface="Times" pitchFamily="18" charset="0"/>
                <a:cs typeface="Times New Roman" charset="0"/>
              </a:rPr>
              <a:t>Multiplicity for Complex Relationships</a:t>
            </a:r>
            <a:r>
              <a:rPr lang="en-AU" smtClean="0">
                <a:latin typeface="Times" pitchFamily="18" charset="0"/>
                <a:cs typeface="Times New Roman" charset="0"/>
              </a:rPr>
              <a:t> </a:t>
            </a:r>
          </a:p>
          <a:p>
            <a:pPr lvl="1"/>
            <a:r>
              <a:rPr lang="en-AU" b="1" smtClean="0">
                <a:latin typeface="Times" pitchFamily="18" charset="0"/>
                <a:cs typeface="Times New Roman" charset="0"/>
              </a:rPr>
              <a:t>Number (or range) of possible occurrences of an entity type in an </a:t>
            </a:r>
            <a:r>
              <a:rPr lang="en-AU" b="1" i="1" smtClean="0">
                <a:latin typeface="Times" pitchFamily="18" charset="0"/>
                <a:cs typeface="Times New Roman" charset="0"/>
              </a:rPr>
              <a:t>n</a:t>
            </a:r>
            <a:r>
              <a:rPr lang="en-AU" b="1" smtClean="0">
                <a:latin typeface="Times" pitchFamily="18" charset="0"/>
                <a:cs typeface="Times New Roman" charset="0"/>
              </a:rPr>
              <a:t>-ary relationship when other (</a:t>
            </a:r>
            <a:r>
              <a:rPr lang="en-AU" b="1" i="1" smtClean="0">
                <a:latin typeface="Times" pitchFamily="18" charset="0"/>
                <a:cs typeface="Times New Roman" charset="0"/>
              </a:rPr>
              <a:t>n</a:t>
            </a:r>
            <a:r>
              <a:rPr lang="en-AU" b="1" smtClean="0">
                <a:latin typeface="Times" pitchFamily="18" charset="0"/>
                <a:cs typeface="Times New Roman" charset="0"/>
              </a:rPr>
              <a:t>-1) values are fixed.</a:t>
            </a:r>
            <a:r>
              <a:rPr lang="en-GB" smtClean="0">
                <a:latin typeface="Times" pitchFamily="18" charset="0"/>
                <a:cs typeface="Times New Roman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1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07E2D1-2563-4AB3-BEE5-C688ADB4A5E5}" type="slidenum">
              <a:rPr lang="en-US"/>
              <a:pPr/>
              <a:t>42</a:t>
            </a:fld>
            <a:endParaRPr lang="en-US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04900"/>
          </a:xfrm>
        </p:spPr>
        <p:txBody>
          <a:bodyPr/>
          <a:lstStyle/>
          <a:p>
            <a:r>
              <a:rPr lang="en-AU" b="1" smtClean="0">
                <a:latin typeface="Times" pitchFamily="18" charset="0"/>
                <a:cs typeface="Times New Roman" charset="0"/>
              </a:rPr>
              <a:t>Semantic Net of Ternary </a:t>
            </a:r>
            <a:r>
              <a:rPr lang="en-AU" b="1" i="1" smtClean="0">
                <a:latin typeface="Times" pitchFamily="18" charset="0"/>
                <a:cs typeface="Arial" charset="0"/>
              </a:rPr>
              <a:t>Registers</a:t>
            </a:r>
            <a:r>
              <a:rPr lang="en-AU" b="1" smtClean="0">
                <a:latin typeface="Times" pitchFamily="18" charset="0"/>
                <a:cs typeface="Times New Roman" charset="0"/>
              </a:rPr>
              <a:t> Relationship with Values for Staff and Branch Entities Fixed</a:t>
            </a:r>
            <a:r>
              <a:rPr lang="en-GB" smtClean="0">
                <a:latin typeface="Times" pitchFamily="18" charset="0"/>
              </a:rPr>
              <a:t> </a:t>
            </a:r>
          </a:p>
        </p:txBody>
      </p:sp>
      <p:pic>
        <p:nvPicPr>
          <p:cNvPr id="525315" name="Picture 3" descr="D:\Database System 3e_tiff\Ch11-tif\DS3-Figure 11-17a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81200"/>
            <a:ext cx="7391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460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3AC195-677D-4A12-A0FE-11ACC80584C9}" type="slidenum">
              <a:rPr lang="en-US"/>
              <a:pPr/>
              <a:t>43</a:t>
            </a:fld>
            <a:endParaRPr lang="en-US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763000" cy="1104900"/>
          </a:xfrm>
        </p:spPr>
        <p:txBody>
          <a:bodyPr/>
          <a:lstStyle/>
          <a:p>
            <a:r>
              <a:rPr lang="en-AU" b="1" smtClean="0">
                <a:latin typeface="Times" pitchFamily="18" charset="0"/>
                <a:cs typeface="Times New Roman" charset="0"/>
              </a:rPr>
              <a:t>Multiplicity of Ternary </a:t>
            </a:r>
            <a:r>
              <a:rPr lang="en-AU" b="1" i="1" smtClean="0">
                <a:latin typeface="Times" pitchFamily="18" charset="0"/>
                <a:cs typeface="Arial" charset="0"/>
              </a:rPr>
              <a:t>Registers</a:t>
            </a:r>
            <a:r>
              <a:rPr lang="en-AU" b="1" smtClean="0">
                <a:latin typeface="Times" pitchFamily="18" charset="0"/>
                <a:cs typeface="Times New Roman" charset="0"/>
              </a:rPr>
              <a:t> Relationship</a:t>
            </a:r>
            <a:endParaRPr lang="en-GB" smtClean="0">
              <a:latin typeface="Times" pitchFamily="18" charset="0"/>
            </a:endParaRPr>
          </a:p>
        </p:txBody>
      </p:sp>
      <p:pic>
        <p:nvPicPr>
          <p:cNvPr id="526339" name="Picture 3" descr="D:\Database System 3e_tiff\Ch11-tif\DS3-Figure 11-17b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0"/>
            <a:ext cx="7315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580F47-C62B-43E1-B6A1-81B2B9523B85}" type="slidenum">
              <a:rPr lang="en-US"/>
              <a:pPr/>
              <a:t>44</a:t>
            </a:fld>
            <a:endParaRPr lang="en-US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latin typeface="Times" pitchFamily="18" charset="0"/>
              </a:rPr>
              <a:t>Summary of Multiplicity Constraints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/>
        </p:nvSpPr>
        <p:spPr bwMode="auto">
          <a:xfrm>
            <a:off x="533400" y="1676400"/>
            <a:ext cx="77279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l">
              <a:buClr>
                <a:schemeClr val="accent2"/>
              </a:buClr>
              <a:buSzPts val="2100"/>
              <a:buFont typeface="Monotype Sorts" pitchFamily="2" charset="2"/>
              <a:buChar char="u"/>
            </a:pPr>
            <a:endParaRPr lang="en-US" sz="2800" b="1"/>
          </a:p>
          <a:p>
            <a:pPr algn="l"/>
            <a:endParaRPr lang="en-GB" sz="2800" b="1"/>
          </a:p>
        </p:txBody>
      </p:sp>
      <p:pic>
        <p:nvPicPr>
          <p:cNvPr id="527364" name="Picture 4" descr="D:\June\book3\Instructors Guide\artwork tiffs\DS3-Table folder\DS3-Table 11-0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81200"/>
            <a:ext cx="7620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3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F56C41-C9A8-4FE9-80BE-BF1A4C15A6F5}" type="slidenum">
              <a:rPr lang="en-US"/>
              <a:pPr/>
              <a:t>45</a:t>
            </a:fld>
            <a:endParaRPr lang="en-US"/>
          </a:p>
        </p:txBody>
      </p:sp>
      <p:sp>
        <p:nvSpPr>
          <p:cNvPr id="4813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GB" b="1" smtClean="0">
                <a:latin typeface="Times" pitchFamily="18" charset="0"/>
              </a:rPr>
              <a:t>Structural Constraints</a:t>
            </a:r>
          </a:p>
        </p:txBody>
      </p:sp>
      <p:sp>
        <p:nvSpPr>
          <p:cNvPr id="528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3820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b="1" smtClean="0">
                <a:latin typeface="Times" pitchFamily="18" charset="0"/>
              </a:rPr>
              <a:t>Multiplicity is made up of two types of restrictions on relationships: cardinality and participation.</a:t>
            </a:r>
          </a:p>
          <a:p>
            <a:pPr>
              <a:lnSpc>
                <a:spcPct val="0"/>
              </a:lnSpc>
            </a:pPr>
            <a:endParaRPr lang="en-GB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r>
              <a:rPr lang="en-GB" b="1" smtClean="0">
                <a:latin typeface="Times" pitchFamily="18" charset="0"/>
              </a:rPr>
              <a:t>Cardinality </a:t>
            </a:r>
          </a:p>
          <a:p>
            <a:pPr lvl="1">
              <a:lnSpc>
                <a:spcPct val="90000"/>
              </a:lnSpc>
            </a:pPr>
            <a:r>
              <a:rPr lang="en-AU" sz="2600" b="1" smtClean="0">
                <a:latin typeface="Times" pitchFamily="18" charset="0"/>
                <a:cs typeface="Times New Roman" charset="0"/>
              </a:rPr>
              <a:t>Describes maximum number of possible relationship occurrences for an entity participating in a given relationship type (1,4), (1,N) ...</a:t>
            </a:r>
            <a:r>
              <a:rPr lang="en-GB" sz="2600" b="1" smtClean="0">
                <a:latin typeface="Times" pitchFamily="18" charset="0"/>
                <a:cs typeface="Times New Roman" charset="0"/>
              </a:rPr>
              <a:t> </a:t>
            </a:r>
          </a:p>
          <a:p>
            <a:pPr lvl="1">
              <a:lnSpc>
                <a:spcPct val="10000"/>
              </a:lnSpc>
            </a:pPr>
            <a:endParaRPr lang="en-GB" sz="2600" b="1" smtClean="0">
              <a:latin typeface="Times" pitchFamily="18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GB" b="1" smtClean="0">
                <a:latin typeface="Times" pitchFamily="18" charset="0"/>
              </a:rPr>
              <a:t>Participation</a:t>
            </a:r>
          </a:p>
          <a:p>
            <a:pPr lvl="1">
              <a:lnSpc>
                <a:spcPct val="90000"/>
              </a:lnSpc>
            </a:pPr>
            <a:r>
              <a:rPr lang="en-AU" sz="2600" b="1" smtClean="0">
                <a:latin typeface="Times" pitchFamily="18" charset="0"/>
                <a:cs typeface="Times New Roman" charset="0"/>
              </a:rPr>
              <a:t>Determines whether all or only some entity occurrences participate in a relationship (optional/mandatory).</a:t>
            </a:r>
            <a:endParaRPr lang="en-GB" sz="2600" b="1" smtClean="0">
              <a:latin typeface="Times" pitchFamily="18" charset="0"/>
              <a:cs typeface="Times New Roman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87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FD8A0A-5D98-4DFE-BF3A-8D96F2250948}" type="slidenum">
              <a:rPr lang="en-US"/>
              <a:pPr/>
              <a:t>46</a:t>
            </a:fld>
            <a:endParaRPr lang="en-US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229600" cy="1104900"/>
          </a:xfrm>
        </p:spPr>
        <p:txBody>
          <a:bodyPr/>
          <a:lstStyle/>
          <a:p>
            <a:r>
              <a:rPr lang="en-AU" b="1" smtClean="0">
                <a:latin typeface="Times" pitchFamily="18" charset="0"/>
                <a:cs typeface="Times New Roman" charset="0"/>
              </a:rPr>
              <a:t>Multiplicity as Cardinality and Participation Constraints</a:t>
            </a:r>
            <a:endParaRPr lang="en-GB" smtClean="0">
              <a:latin typeface="Times" pitchFamily="18" charset="0"/>
            </a:endParaRPr>
          </a:p>
        </p:txBody>
      </p:sp>
      <p:pic>
        <p:nvPicPr>
          <p:cNvPr id="529411" name="Picture 3" descr="D:\Database System 3e_tiff\Ch11-tif\DS3-Figure 11-18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5791200" cy="46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7CE87C-0E20-4BE9-BA57-3383A275BC75}" type="slidenum">
              <a:rPr lang="en-US"/>
              <a:pPr/>
              <a:t>47</a:t>
            </a:fld>
            <a:endParaRPr lang="en-US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/>
          <a:lstStyle/>
          <a:p>
            <a:r>
              <a:rPr lang="en-GB" b="1" smtClean="0">
                <a:latin typeface="Times" pitchFamily="18" charset="0"/>
              </a:rPr>
              <a:t>Problems with ER Models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27950" cy="4114800"/>
          </a:xfrm>
          <a:noFill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GB" b="1" smtClean="0">
                <a:latin typeface="Times" pitchFamily="18" charset="0"/>
              </a:rPr>
              <a:t>Problems may arise when designing a conceptual data model called </a:t>
            </a:r>
            <a:r>
              <a:rPr lang="en-GB" b="1" u="sng" smtClean="0">
                <a:latin typeface="Times" pitchFamily="18" charset="0"/>
              </a:rPr>
              <a:t>connection traps</a:t>
            </a:r>
            <a:r>
              <a:rPr lang="en-GB" b="1" smtClean="0">
                <a:latin typeface="Times" pitchFamily="18" charset="0"/>
              </a:rPr>
              <a:t>.  </a:t>
            </a:r>
          </a:p>
          <a:p>
            <a:pPr>
              <a:lnSpc>
                <a:spcPct val="30000"/>
              </a:lnSpc>
            </a:pPr>
            <a:endParaRPr lang="en-GB" b="1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r>
              <a:rPr lang="en-GB" b="1" smtClean="0">
                <a:latin typeface="Times" pitchFamily="18" charset="0"/>
              </a:rPr>
              <a:t>Often due to a misinterpretation of the meaning of certain relationships.</a:t>
            </a:r>
          </a:p>
          <a:p>
            <a:pPr>
              <a:lnSpc>
                <a:spcPct val="30000"/>
              </a:lnSpc>
            </a:pPr>
            <a:endParaRPr lang="en-GB" b="1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r>
              <a:rPr lang="en-GB" b="1" smtClean="0">
                <a:latin typeface="Times" pitchFamily="18" charset="0"/>
              </a:rPr>
              <a:t>Two main types of connection traps are called </a:t>
            </a:r>
            <a:r>
              <a:rPr lang="en-GB" b="1" i="1" smtClean="0">
                <a:latin typeface="Times" pitchFamily="18" charset="0"/>
              </a:rPr>
              <a:t>fan traps </a:t>
            </a:r>
            <a:r>
              <a:rPr lang="en-GB" b="1" smtClean="0">
                <a:latin typeface="Times" pitchFamily="18" charset="0"/>
              </a:rPr>
              <a:t>and </a:t>
            </a:r>
            <a:r>
              <a:rPr lang="en-GB" b="1" i="1" smtClean="0">
                <a:latin typeface="Times" pitchFamily="18" charset="0"/>
              </a:rPr>
              <a:t>chasm</a:t>
            </a:r>
            <a:r>
              <a:rPr lang="en-GB" b="1" smtClean="0">
                <a:latin typeface="Times" pitchFamily="18" charset="0"/>
              </a:rPr>
              <a:t> </a:t>
            </a:r>
            <a:r>
              <a:rPr lang="en-GB" b="1" i="1" smtClean="0">
                <a:latin typeface="Times" pitchFamily="18" charset="0"/>
              </a:rPr>
              <a:t>traps</a:t>
            </a:r>
            <a:r>
              <a:rPr lang="en-GB" b="1" smtClean="0">
                <a:latin typeface="Times" pitchFamily="18" charset="0"/>
              </a:rPr>
              <a:t>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5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5534B1-8890-436D-A3FA-01644A20A933}" type="slidenum">
              <a:rPr lang="en-US"/>
              <a:pPr/>
              <a:t>48</a:t>
            </a:fld>
            <a:endParaRPr lang="en-US"/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/>
          <a:lstStyle/>
          <a:p>
            <a:r>
              <a:rPr lang="en-GB" b="1" smtClean="0">
                <a:latin typeface="Times" pitchFamily="18" charset="0"/>
              </a:rPr>
              <a:t>Problems with ER Models</a:t>
            </a:r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114800"/>
          </a:xfrm>
          <a:noFill/>
        </p:spPr>
        <p:txBody>
          <a:bodyPr lIns="90488" tIns="44450" rIns="90488" bIns="44450"/>
          <a:lstStyle/>
          <a:p>
            <a:r>
              <a:rPr lang="en-GB" sz="2800" b="1" smtClean="0">
                <a:latin typeface="Times" pitchFamily="18" charset="0"/>
              </a:rPr>
              <a:t>Fan Trap</a:t>
            </a:r>
          </a:p>
          <a:p>
            <a:pPr lvl="1"/>
            <a:r>
              <a:rPr lang="en-AU" sz="2400" b="1" smtClean="0">
                <a:latin typeface="Times" pitchFamily="18" charset="0"/>
                <a:cs typeface="Times New Roman" charset="0"/>
              </a:rPr>
              <a:t>Where a model represents a relationship between entity types, but pathway between certain entity occurrences is ambiguous.</a:t>
            </a:r>
            <a:r>
              <a:rPr lang="en-GB" sz="2400" b="1" smtClean="0">
                <a:latin typeface="Times" pitchFamily="18" charset="0"/>
              </a:rPr>
              <a:t> </a:t>
            </a:r>
          </a:p>
          <a:p>
            <a:pPr lvl="1">
              <a:lnSpc>
                <a:spcPct val="30000"/>
              </a:lnSpc>
            </a:pPr>
            <a:endParaRPr lang="en-GB" sz="2400" smtClean="0">
              <a:latin typeface="Times" pitchFamily="18" charset="0"/>
            </a:endParaRPr>
          </a:p>
          <a:p>
            <a:r>
              <a:rPr lang="en-GB" sz="2800" b="1" smtClean="0">
                <a:latin typeface="Times" pitchFamily="18" charset="0"/>
              </a:rPr>
              <a:t>Chasm Trap</a:t>
            </a:r>
          </a:p>
          <a:p>
            <a:pPr lvl="1"/>
            <a:r>
              <a:rPr lang="en-AU" sz="2400" b="1" smtClean="0">
                <a:latin typeface="Times" pitchFamily="18" charset="0"/>
                <a:cs typeface="Times New Roman" charset="0"/>
              </a:rPr>
              <a:t>Where a model suggests the existence of a relationship between entity types, but pathway does not exist between certain entity occurrences.</a:t>
            </a:r>
            <a:r>
              <a:rPr lang="en-GB" sz="2400" b="1" smtClean="0">
                <a:latin typeface="Times" pitchFamily="18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3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522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9BA84A-F206-4443-B076-D0F1FA979D88}" type="slidenum">
              <a:rPr lang="en-US"/>
              <a:pPr/>
              <a:t>49</a:t>
            </a:fld>
            <a:endParaRPr lang="en-US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/>
          <a:lstStyle/>
          <a:p>
            <a:r>
              <a:rPr lang="en-GB" b="1" smtClean="0">
                <a:latin typeface="Times" pitchFamily="18" charset="0"/>
              </a:rPr>
              <a:t>An Example of a Fan Trap</a:t>
            </a:r>
          </a:p>
        </p:txBody>
      </p:sp>
      <p:pic>
        <p:nvPicPr>
          <p:cNvPr id="534531" name="Picture 3" descr="D:\Database System 3e_tiff\Ch11-tif\DS3-Figure 11-19a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33600"/>
            <a:ext cx="82296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51F924-C7EF-40BA-B90C-F828392BDE82}" type="slidenum">
              <a:rPr lang="en-US"/>
              <a:pPr/>
              <a:t>5</a:t>
            </a:fld>
            <a:endParaRPr lang="en-US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GB" b="1" smtClean="0">
                <a:latin typeface="Times" pitchFamily="18" charset="0"/>
              </a:rPr>
              <a:t>ANSI-SPARC </a:t>
            </a:r>
            <a:br>
              <a:rPr lang="en-GB" b="1" smtClean="0">
                <a:latin typeface="Times" pitchFamily="18" charset="0"/>
              </a:rPr>
            </a:br>
            <a:r>
              <a:rPr lang="en-GB" b="1" smtClean="0">
                <a:latin typeface="Times" pitchFamily="18" charset="0"/>
              </a:rPr>
              <a:t>Three-Level Architecture</a:t>
            </a:r>
            <a:endParaRPr lang="en-GB" smtClean="0">
              <a:latin typeface="Times" pitchFamily="18" charset="0"/>
            </a:endParaRPr>
          </a:p>
        </p:txBody>
      </p:sp>
      <p:pic>
        <p:nvPicPr>
          <p:cNvPr id="550915" name="Picture 3" descr="D:\Database System 3e_tiff\Ch02-tif\DS3-Figure 02-0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5867400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532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968410-43F1-41F7-9B9B-AD5BCB3835E9}" type="slidenum">
              <a:rPr lang="en-US"/>
              <a:pPr/>
              <a:t>50</a:t>
            </a:fld>
            <a:endParaRPr lang="en-US"/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/>
          <a:lstStyle/>
          <a:p>
            <a:r>
              <a:rPr lang="en-GB" b="1" smtClean="0">
                <a:latin typeface="Times" pitchFamily="18" charset="0"/>
              </a:rPr>
              <a:t>Semantic Net of ER Model with Fan Trap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2795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sz="2800" b="1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800" b="1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800" b="1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800" b="1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800" b="1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800" b="1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800" b="1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800" b="1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r>
              <a:rPr lang="en-GB" sz="3000" b="1" smtClean="0">
                <a:latin typeface="Times" pitchFamily="18" charset="0"/>
              </a:rPr>
              <a:t>At which branch office does staff number SG37 work?</a:t>
            </a:r>
          </a:p>
          <a:p>
            <a:pPr>
              <a:lnSpc>
                <a:spcPct val="90000"/>
              </a:lnSpc>
            </a:pPr>
            <a:endParaRPr lang="en-GB" sz="2800" b="1" smtClean="0">
              <a:latin typeface="Times" pitchFamily="18" charset="0"/>
            </a:endParaRPr>
          </a:p>
        </p:txBody>
      </p:sp>
      <p:pic>
        <p:nvPicPr>
          <p:cNvPr id="536580" name="Picture 4" descr="D:\Database System 3e_tiff\Ch11-tif\DS3-Figure 11-19b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981200"/>
            <a:ext cx="76962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79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542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40DC93-D08B-4B10-9EC4-F535C748908E}" type="slidenum">
              <a:rPr lang="en-US"/>
              <a:pPr/>
              <a:t>51</a:t>
            </a:fld>
            <a:endParaRPr lang="en-US"/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458200" cy="1104900"/>
          </a:xfrm>
          <a:noFill/>
        </p:spPr>
        <p:txBody>
          <a:bodyPr lIns="90488" tIns="44450" rIns="90488" bIns="44450" anchor="b"/>
          <a:lstStyle/>
          <a:p>
            <a:r>
              <a:rPr lang="en-GB" b="1" smtClean="0">
                <a:latin typeface="Times" pitchFamily="18" charset="0"/>
              </a:rPr>
              <a:t>Restructuring ER Model to Remove Fan Trap</a:t>
            </a:r>
          </a:p>
        </p:txBody>
      </p:sp>
      <p:pic>
        <p:nvPicPr>
          <p:cNvPr id="538627" name="Picture 3" descr="D:\Database System 3e_tiff\Ch11-tif\DS3-Figure 11-20a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05000"/>
            <a:ext cx="7848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552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553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D49EE6-0634-4BAE-BB26-45AAD4C546B1}" type="slidenum">
              <a:rPr lang="en-US"/>
              <a:pPr/>
              <a:t>52</a:t>
            </a:fld>
            <a:endParaRPr lang="en-US"/>
          </a:p>
        </p:txBody>
      </p:sp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/>
          <a:lstStyle/>
          <a:p>
            <a:r>
              <a:rPr lang="en-GB" sz="4000" b="1" smtClean="0">
                <a:latin typeface="Times" pitchFamily="18" charset="0"/>
              </a:rPr>
              <a:t>Semantic Net of Restructured ER Model with Fan Trap Removed</a:t>
            </a:r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27950" cy="4114800"/>
          </a:xfrm>
        </p:spPr>
        <p:txBody>
          <a:bodyPr/>
          <a:lstStyle/>
          <a:p>
            <a:endParaRPr lang="en-GB" sz="2800" b="1" smtClean="0">
              <a:latin typeface="Times" pitchFamily="18" charset="0"/>
            </a:endParaRPr>
          </a:p>
          <a:p>
            <a:endParaRPr lang="en-GB" sz="2800" b="1" smtClean="0">
              <a:latin typeface="Times" pitchFamily="18" charset="0"/>
            </a:endParaRPr>
          </a:p>
          <a:p>
            <a:endParaRPr lang="en-GB" sz="2800" b="1" smtClean="0">
              <a:latin typeface="Times" pitchFamily="18" charset="0"/>
            </a:endParaRPr>
          </a:p>
          <a:p>
            <a:endParaRPr lang="en-GB" sz="2800" b="1" smtClean="0">
              <a:latin typeface="Times" pitchFamily="18" charset="0"/>
            </a:endParaRPr>
          </a:p>
          <a:p>
            <a:endParaRPr lang="en-GB" sz="2800" b="1" smtClean="0">
              <a:latin typeface="Times" pitchFamily="18" charset="0"/>
            </a:endParaRPr>
          </a:p>
          <a:p>
            <a:endParaRPr lang="en-GB" sz="2800" b="1" smtClean="0">
              <a:latin typeface="Times" pitchFamily="18" charset="0"/>
            </a:endParaRPr>
          </a:p>
          <a:p>
            <a:endParaRPr lang="en-GB" sz="2800" b="1" smtClean="0">
              <a:latin typeface="Times" pitchFamily="18" charset="0"/>
            </a:endParaRPr>
          </a:p>
          <a:p>
            <a:r>
              <a:rPr lang="en-GB" sz="2800" b="1" smtClean="0">
                <a:latin typeface="Times" pitchFamily="18" charset="0"/>
              </a:rPr>
              <a:t>SG37 works at branch B003.</a:t>
            </a:r>
          </a:p>
        </p:txBody>
      </p:sp>
      <p:pic>
        <p:nvPicPr>
          <p:cNvPr id="540676" name="Picture 4" descr="D:\Database System 3e_tiff\Ch11-tif\DS3-Figure 11-20b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05000"/>
            <a:ext cx="76200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75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563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BC8F19-220B-4D71-B049-80AD3F99ED05}" type="slidenum">
              <a:rPr lang="en-US"/>
              <a:pPr/>
              <a:t>53</a:t>
            </a:fld>
            <a:endParaRPr lang="en-US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/>
          <a:lstStyle/>
          <a:p>
            <a:r>
              <a:rPr lang="en-GB" b="1" smtClean="0">
                <a:latin typeface="Times" pitchFamily="18" charset="0"/>
              </a:rPr>
              <a:t>An Example of a Chasm Trap</a:t>
            </a:r>
          </a:p>
        </p:txBody>
      </p:sp>
      <p:pic>
        <p:nvPicPr>
          <p:cNvPr id="542723" name="Picture 3" descr="D:\Database System 3e_tiff\Ch11-tif\DS3-Figure 11-21a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574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573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573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7E1E11-0D75-4697-918B-7B9FBD09BDA4}" type="slidenum">
              <a:rPr lang="en-US"/>
              <a:pPr/>
              <a:t>54</a:t>
            </a:fld>
            <a:endParaRPr lang="en-US"/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229600" cy="1104900"/>
          </a:xfrm>
          <a:noFill/>
        </p:spPr>
        <p:txBody>
          <a:bodyPr lIns="90488" tIns="44450" rIns="90488" bIns="44450" anchor="b"/>
          <a:lstStyle/>
          <a:p>
            <a:r>
              <a:rPr lang="en-GB" b="1" smtClean="0">
                <a:latin typeface="Times" pitchFamily="18" charset="0"/>
              </a:rPr>
              <a:t>Semantic Net of ER Model with Chasm Trap</a:t>
            </a:r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27950" cy="4114800"/>
          </a:xfrm>
        </p:spPr>
        <p:txBody>
          <a:bodyPr/>
          <a:lstStyle/>
          <a:p>
            <a:endParaRPr lang="en-GB" sz="2400" b="1" smtClean="0">
              <a:latin typeface="Times" pitchFamily="18" charset="0"/>
            </a:endParaRPr>
          </a:p>
          <a:p>
            <a:endParaRPr lang="en-GB" sz="2400" b="1" smtClean="0">
              <a:latin typeface="Times" pitchFamily="18" charset="0"/>
            </a:endParaRPr>
          </a:p>
          <a:p>
            <a:endParaRPr lang="en-GB" sz="2400" b="1" smtClean="0">
              <a:latin typeface="Times" pitchFamily="18" charset="0"/>
            </a:endParaRPr>
          </a:p>
          <a:p>
            <a:endParaRPr lang="en-GB" sz="2400" b="1" smtClean="0">
              <a:latin typeface="Times" pitchFamily="18" charset="0"/>
            </a:endParaRPr>
          </a:p>
          <a:p>
            <a:endParaRPr lang="en-GB" sz="2400" b="1" smtClean="0">
              <a:latin typeface="Times" pitchFamily="18" charset="0"/>
            </a:endParaRPr>
          </a:p>
          <a:p>
            <a:endParaRPr lang="en-GB" sz="2400" b="1" smtClean="0">
              <a:latin typeface="Times" pitchFamily="18" charset="0"/>
            </a:endParaRPr>
          </a:p>
          <a:p>
            <a:endParaRPr lang="en-GB" sz="2400" b="1" smtClean="0">
              <a:latin typeface="Times" pitchFamily="18" charset="0"/>
            </a:endParaRPr>
          </a:p>
          <a:p>
            <a:r>
              <a:rPr lang="en-GB" sz="2800" b="1" smtClean="0">
                <a:latin typeface="Times" pitchFamily="18" charset="0"/>
              </a:rPr>
              <a:t>At which branch office is property PA14 available?</a:t>
            </a:r>
          </a:p>
        </p:txBody>
      </p:sp>
      <p:pic>
        <p:nvPicPr>
          <p:cNvPr id="544772" name="Picture 4" descr="D:\Database System 3e_tiff\Ch11-tif\DS3-Figure 11-21b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752600"/>
            <a:ext cx="74676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771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583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BCAF15-43BB-4173-90CF-DA3642425352}" type="slidenum">
              <a:rPr lang="en-US"/>
              <a:pPr/>
              <a:t>55</a:t>
            </a:fld>
            <a:endParaRPr lang="en-US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763000" cy="1104900"/>
          </a:xfrm>
          <a:noFill/>
        </p:spPr>
        <p:txBody>
          <a:bodyPr lIns="90488" tIns="44450" rIns="90488" bIns="44450" anchor="b"/>
          <a:lstStyle/>
          <a:p>
            <a:r>
              <a:rPr lang="en-GB" b="1" smtClean="0">
                <a:latin typeface="Times" pitchFamily="18" charset="0"/>
              </a:rPr>
              <a:t>ER Model Restructured to Remove Chasm Trap</a:t>
            </a:r>
          </a:p>
        </p:txBody>
      </p:sp>
      <p:pic>
        <p:nvPicPr>
          <p:cNvPr id="546819" name="Picture 3" descr="D:\Database System 3e_tiff\Ch11-tif\DS3-Figure 11-22a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905000"/>
            <a:ext cx="75438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593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593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9B3620-4076-4B42-A7FD-AEFBE471EE91}" type="slidenum">
              <a:rPr lang="en-US"/>
              <a:pPr/>
              <a:t>56</a:t>
            </a:fld>
            <a:endParaRPr lang="en-US"/>
          </a:p>
        </p:txBody>
      </p:sp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lIns="90488" tIns="44450" rIns="90488" bIns="44450" anchor="b"/>
          <a:lstStyle/>
          <a:p>
            <a:r>
              <a:rPr lang="en-GB" sz="4000" b="1" smtClean="0">
                <a:latin typeface="Times" pitchFamily="18" charset="0"/>
              </a:rPr>
              <a:t>Semantic Net of Restructured ER Model with Chasm Trap Removed</a:t>
            </a:r>
          </a:p>
        </p:txBody>
      </p:sp>
      <p:pic>
        <p:nvPicPr>
          <p:cNvPr id="548867" name="Picture 3" descr="D:\Database System 3e_tiff\Ch11-tif\DS3-Figure 11-22b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447800"/>
            <a:ext cx="67818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6041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604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3019AE-7AAF-4B4B-B9A6-831A8B5C59C6}" type="slidenum">
              <a:rPr lang="en-US"/>
              <a:pPr/>
              <a:t>57</a:t>
            </a:fld>
            <a:endParaRPr lang="en-US"/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smtClean="0"/>
              <a:t>Comparison of E-R Modeling Symbols</a:t>
            </a:r>
            <a:endParaRPr lang="en-US" sz="3200" smtClean="0"/>
          </a:p>
        </p:txBody>
      </p:sp>
      <p:pic>
        <p:nvPicPr>
          <p:cNvPr id="604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00200"/>
            <a:ext cx="6934200" cy="464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614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614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D109E2-1BFA-4E1C-814D-B4A6E6CA6B13}" type="slidenum">
              <a:rPr lang="en-US"/>
              <a:pPr/>
              <a:t>58</a:t>
            </a:fld>
            <a:endParaRPr lang="en-US"/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First ERD Segment Established </a:t>
            </a:r>
          </a:p>
        </p:txBody>
      </p:sp>
      <p:pic>
        <p:nvPicPr>
          <p:cNvPr id="6144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752600"/>
            <a:ext cx="8077200" cy="3743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1447" name="Text Box 4"/>
          <p:cNvSpPr txBox="1">
            <a:spLocks noChangeArrowheads="1"/>
          </p:cNvSpPr>
          <p:nvPr/>
        </p:nvSpPr>
        <p:spPr bwMode="auto">
          <a:xfrm>
            <a:off x="762000" y="4953000"/>
            <a:ext cx="146526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20000"/>
              </a:spcBef>
              <a:buClr>
                <a:srgbClr val="FF6600"/>
              </a:buClr>
              <a:buSzPct val="75000"/>
              <a:buFont typeface="Monotype Sorts" pitchFamily="2" charset="2"/>
              <a:buNone/>
            </a:pPr>
            <a:r>
              <a:rPr lang="en-US" sz="2000">
                <a:latin typeface="Arial" charset="0"/>
              </a:rPr>
              <a:t>Figure 3.43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624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BCC2A9-197D-40BF-A5C1-33C069644342}" type="slidenum">
              <a:rPr lang="en-US"/>
              <a:pPr/>
              <a:t>59</a:t>
            </a:fld>
            <a:endParaRPr lang="en-US"/>
          </a:p>
        </p:txBody>
      </p:sp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219200"/>
          </a:xfrm>
        </p:spPr>
        <p:txBody>
          <a:bodyPr/>
          <a:lstStyle/>
          <a:p>
            <a:r>
              <a:rPr lang="en-US" smtClean="0"/>
              <a:t>Second and Third ERD </a:t>
            </a:r>
            <a:br>
              <a:rPr lang="en-US" smtClean="0"/>
            </a:br>
            <a:r>
              <a:rPr lang="en-US" smtClean="0"/>
              <a:t>Segments Established </a:t>
            </a:r>
          </a:p>
        </p:txBody>
      </p:sp>
      <p:pic>
        <p:nvPicPr>
          <p:cNvPr id="6247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981200"/>
            <a:ext cx="5943600" cy="2022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247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114800"/>
            <a:ext cx="6248400" cy="1760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DC3821-243C-4CF0-A1E0-456F0C40427D}" type="slidenum">
              <a:rPr lang="en-US"/>
              <a:pPr/>
              <a:t>6</a:t>
            </a:fld>
            <a:endParaRPr lang="en-US"/>
          </a:p>
        </p:txBody>
      </p:sp>
      <p:sp>
        <p:nvSpPr>
          <p:cNvPr id="819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smtClean="0"/>
              <a:t>Basic Modeling Concepts</a:t>
            </a:r>
          </a:p>
        </p:txBody>
      </p:sp>
      <p:sp>
        <p:nvSpPr>
          <p:cNvPr id="819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Art and science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Good judgment coupled with powerful design tools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Models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“Description or analogy used to visualize something that cannot be directly observed”  </a:t>
            </a:r>
            <a:r>
              <a:rPr lang="en-US" sz="2400" i="1" smtClean="0"/>
              <a:t>Webster’s Dictionary</a:t>
            </a:r>
          </a:p>
          <a:p>
            <a:pPr lvl="1">
              <a:lnSpc>
                <a:spcPct val="90000"/>
              </a:lnSpc>
            </a:pPr>
            <a:r>
              <a:rPr lang="en-US" sz="2400" i="1" smtClean="0"/>
              <a:t>“</a:t>
            </a:r>
            <a:r>
              <a:rPr lang="en-US" sz="2400" smtClean="0"/>
              <a:t>A model is a representation of the world in simplified terms,</a:t>
            </a:r>
            <a:r>
              <a:rPr lang="en-US" sz="2400" i="1" smtClean="0"/>
              <a:t> it is an abstraction of the real world”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Data Model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Relatively simple representation of complex real-world data structures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i="1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634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634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ACD543-2D38-47A7-B180-46E3E191299A}" type="slidenum">
              <a:rPr lang="en-US"/>
              <a:pPr/>
              <a:t>60</a:t>
            </a:fld>
            <a:endParaRPr lang="en-US"/>
          </a:p>
        </p:txBody>
      </p:sp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 smtClean="0"/>
              <a:t>Fourth and Fifth ERD </a:t>
            </a:r>
            <a:br>
              <a:rPr lang="en-US" smtClean="0"/>
            </a:br>
            <a:r>
              <a:rPr lang="en-US" smtClean="0"/>
              <a:t>Segments Established </a:t>
            </a:r>
          </a:p>
        </p:txBody>
      </p:sp>
      <p:pic>
        <p:nvPicPr>
          <p:cNvPr id="6349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05000"/>
            <a:ext cx="8001000" cy="2081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349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038600"/>
            <a:ext cx="7848600" cy="1782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645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645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B18628-5FEE-4B59-AC3D-86E0E8629D0A}" type="slidenum">
              <a:rPr lang="en-US"/>
              <a:pPr/>
              <a:t>61</a:t>
            </a:fld>
            <a:endParaRPr lang="en-US"/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Sixth and Seventh ERD </a:t>
            </a:r>
            <a:br>
              <a:rPr lang="en-US" smtClean="0"/>
            </a:br>
            <a:r>
              <a:rPr lang="en-US" smtClean="0"/>
              <a:t>Segments Established </a:t>
            </a:r>
          </a:p>
        </p:txBody>
      </p:sp>
      <p:pic>
        <p:nvPicPr>
          <p:cNvPr id="645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133600"/>
            <a:ext cx="8305800" cy="1831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451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038600"/>
            <a:ext cx="5334000" cy="2025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655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00E670-6A48-41CA-9B03-F2F5B446C95D}" type="slidenum">
              <a:rPr lang="en-US"/>
              <a:pPr/>
              <a:t>62</a:t>
            </a:fld>
            <a:endParaRPr lang="en-US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Eighth ERD </a:t>
            </a:r>
            <a:br>
              <a:rPr lang="en-US" smtClean="0"/>
            </a:br>
            <a:r>
              <a:rPr lang="en-US" smtClean="0"/>
              <a:t>Segment Established </a:t>
            </a:r>
          </a:p>
        </p:txBody>
      </p:sp>
      <p:pic>
        <p:nvPicPr>
          <p:cNvPr id="655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667000"/>
            <a:ext cx="7696200" cy="2062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36F2EC-A906-47B0-A189-725874B1BD0D}" type="slidenum">
              <a:rPr lang="en-US"/>
              <a:pPr/>
              <a:t>63</a:t>
            </a:fld>
            <a:endParaRPr lang="en-US"/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Ninth ERD </a:t>
            </a:r>
            <a:br>
              <a:rPr lang="en-US" smtClean="0"/>
            </a:br>
            <a:r>
              <a:rPr lang="en-US" smtClean="0"/>
              <a:t>Segment Established </a:t>
            </a:r>
          </a:p>
        </p:txBody>
      </p:sp>
      <p:pic>
        <p:nvPicPr>
          <p:cNvPr id="6656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209800"/>
            <a:ext cx="5486400" cy="369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6567" name="Text Box 4"/>
          <p:cNvSpPr txBox="1">
            <a:spLocks noChangeArrowheads="1"/>
          </p:cNvSpPr>
          <p:nvPr/>
        </p:nvSpPr>
        <p:spPr bwMode="auto">
          <a:xfrm>
            <a:off x="2286000" y="5334000"/>
            <a:ext cx="17526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20000"/>
              </a:spcBef>
              <a:buClr>
                <a:srgbClr val="FF6600"/>
              </a:buClr>
              <a:buSzPct val="75000"/>
              <a:buFont typeface="Monotype Sorts" pitchFamily="2" charset="2"/>
              <a:buNone/>
            </a:pPr>
            <a:r>
              <a:rPr lang="en-US" sz="2000">
                <a:latin typeface="Arial" charset="0"/>
              </a:rPr>
              <a:t>Figures 3.51</a:t>
            </a:r>
            <a:endParaRPr lang="en-US" sz="2800">
              <a:latin typeface="Arial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6758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675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17B6AE-4907-498E-BCF0-8CAD1FA08D7F}" type="slidenum">
              <a:rPr lang="en-US"/>
              <a:pPr/>
              <a:t>64</a:t>
            </a:fld>
            <a:endParaRPr lang="en-US"/>
          </a:p>
        </p:txBody>
      </p:sp>
      <p:sp>
        <p:nvSpPr>
          <p:cNvPr id="67589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 smtClean="0"/>
              <a:t>Components of E-R Model</a:t>
            </a:r>
          </a:p>
        </p:txBody>
      </p:sp>
      <p:pic>
        <p:nvPicPr>
          <p:cNvPr id="67590" name="Picture 20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524000"/>
            <a:ext cx="7239000" cy="4249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6861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686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10B05B-371A-427B-93B8-E93B49A79992}" type="slidenum">
              <a:rPr lang="en-US"/>
              <a:pPr/>
              <a:t>65</a:t>
            </a:fld>
            <a:endParaRPr lang="en-US"/>
          </a:p>
        </p:txBody>
      </p:sp>
      <p:sp>
        <p:nvSpPr>
          <p:cNvPr id="6861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/>
          <a:lstStyle/>
          <a:p>
            <a:r>
              <a:rPr lang="en-US" smtClean="0"/>
              <a:t>Completed ERD</a:t>
            </a:r>
          </a:p>
        </p:txBody>
      </p:sp>
      <p:pic>
        <p:nvPicPr>
          <p:cNvPr id="68614" name="Picture 1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219200"/>
            <a:ext cx="4772025" cy="502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D5FF56-426F-4F7C-B062-247A3008D1E8}" type="slidenum">
              <a:rPr lang="en-US"/>
              <a:pPr/>
              <a:t>66</a:t>
            </a:fld>
            <a:endParaRPr lang="en-US"/>
          </a:p>
        </p:txBody>
      </p:sp>
      <p:sp>
        <p:nvSpPr>
          <p:cNvPr id="10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09600"/>
          </a:xfrm>
        </p:spPr>
        <p:txBody>
          <a:bodyPr/>
          <a:lstStyle/>
          <a:p>
            <a:r>
              <a:rPr lang="en-US" smtClean="0"/>
              <a:t>Burger Inventory Example </a:t>
            </a:r>
            <a:endParaRPr lang="en-US" sz="3600" smtClean="0"/>
          </a:p>
        </p:txBody>
      </p:sp>
      <p:graphicFrame>
        <p:nvGraphicFramePr>
          <p:cNvPr id="1026" name="Object 1024"/>
          <p:cNvGraphicFramePr>
            <a:graphicFrameLocks noChangeAspect="1"/>
          </p:cNvGraphicFramePr>
          <p:nvPr/>
        </p:nvGraphicFramePr>
        <p:xfrm>
          <a:off x="228600" y="488950"/>
          <a:ext cx="8458200" cy="5724525"/>
        </p:xfrm>
        <a:graphic>
          <a:graphicData uri="http://schemas.openxmlformats.org/presentationml/2006/ole">
            <p:oleObj spid="_x0000_s1026" name="VISIO" r:id="rId4" imgW="4951440" imgH="3351240" progId="Visio.Drawing.5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5E468F-22F5-442B-8559-1538827DEA22}" type="slidenum">
              <a:rPr lang="en-US"/>
              <a:pPr/>
              <a:t>7</a:t>
            </a:fld>
            <a:endParaRPr lang="en-US"/>
          </a:p>
        </p:txBody>
      </p:sp>
      <p:sp>
        <p:nvSpPr>
          <p:cNvPr id="922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Degrees of Abstraction</a:t>
            </a:r>
          </a:p>
        </p:txBody>
      </p:sp>
      <p:sp>
        <p:nvSpPr>
          <p:cNvPr id="922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924800" cy="46212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Conceptual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Global view of data from application domain, based on end-users requirements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Basis for identification and description of main data </a:t>
            </a:r>
            <a:r>
              <a:rPr lang="en-US" sz="2400" dirty="0" smtClean="0"/>
              <a:t>items (WHAT ?)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ERD used to graphically represent conceptual data model (or class diagram in UML)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Hardware and software (and DBMS) independent</a:t>
            </a:r>
            <a:r>
              <a:rPr lang="en-US" sz="22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Internal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Representation of database as seen by </a:t>
            </a:r>
            <a:r>
              <a:rPr lang="en-US" sz="2400" dirty="0" smtClean="0"/>
              <a:t>DBMS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Adapts conceptual model to a specific </a:t>
            </a:r>
            <a:r>
              <a:rPr lang="en-US" sz="2400" dirty="0" smtClean="0"/>
              <a:t>DBMS </a:t>
            </a:r>
            <a:r>
              <a:rPr lang="en-US" sz="2400" dirty="0" smtClean="0"/>
              <a:t>(HOW ?)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Software dependent</a:t>
            </a:r>
            <a:endParaRPr lang="en-US" sz="2200" dirty="0" smtClean="0"/>
          </a:p>
          <a:p>
            <a:pPr lvl="1">
              <a:lnSpc>
                <a:spcPct val="90000"/>
              </a:lnSpc>
              <a:buFontTx/>
              <a:buNone/>
            </a:pPr>
            <a:endParaRPr lang="en-US" sz="2200" dirty="0" smtClean="0"/>
          </a:p>
          <a:p>
            <a:pPr lvl="1">
              <a:lnSpc>
                <a:spcPct val="90000"/>
              </a:lnSpc>
            </a:pPr>
            <a:endParaRPr lang="en-US" sz="22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35C142-E15B-4372-A9E1-A4057C93BE21}" type="slidenum">
              <a:rPr lang="en-US"/>
              <a:pPr/>
              <a:t>8</a:t>
            </a:fld>
            <a:endParaRPr lang="en-US"/>
          </a:p>
        </p:txBody>
      </p:sp>
      <p:sp>
        <p:nvSpPr>
          <p:cNvPr id="1024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Degrees of Abstraction </a:t>
            </a:r>
          </a:p>
        </p:txBody>
      </p:sp>
      <p:sp>
        <p:nvSpPr>
          <p:cNvPr id="1024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686675" cy="46212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External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Users’ views of data environment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Provides subsets of internal view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Makes application program development easier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Facilitates designers’ tasks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Ensures adequacy of conceptual model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Ensures security constraints in design</a:t>
            </a:r>
            <a:endParaRPr lang="en-US" sz="2200" smtClean="0"/>
          </a:p>
          <a:p>
            <a:pPr>
              <a:lnSpc>
                <a:spcPct val="90000"/>
              </a:lnSpc>
            </a:pPr>
            <a:r>
              <a:rPr lang="en-US" sz="2800" smtClean="0"/>
              <a:t>Physical</a:t>
            </a:r>
            <a:endParaRPr lang="en-US" sz="2400" smtClean="0"/>
          </a:p>
          <a:p>
            <a:pPr lvl="1">
              <a:lnSpc>
                <a:spcPct val="90000"/>
              </a:lnSpc>
            </a:pPr>
            <a:r>
              <a:rPr lang="en-US" sz="2400" smtClean="0"/>
              <a:t>Lowest level of abstraction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Software and hardware dependent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Requires definition of physical storage devices and access methods</a:t>
            </a:r>
          </a:p>
          <a:p>
            <a:pPr lvl="1">
              <a:lnSpc>
                <a:spcPct val="90000"/>
              </a:lnSpc>
            </a:pPr>
            <a:endParaRPr lang="en-US" sz="2400" smtClean="0"/>
          </a:p>
          <a:p>
            <a:pPr lvl="1">
              <a:lnSpc>
                <a:spcPct val="90000"/>
              </a:lnSpc>
            </a:pPr>
            <a:endParaRPr lang="en-US" sz="220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ISC 329   Isabelle Bichindaritz  </a:t>
            </a:r>
            <a:endParaRPr lang="en-US"/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0A6D58-A684-4ED7-A7AC-F51DE98641AC}" type="slidenum">
              <a:rPr lang="en-US"/>
              <a:pPr/>
              <a:t>9</a:t>
            </a:fld>
            <a:endParaRPr lang="en-US"/>
          </a:p>
        </p:txBody>
      </p:sp>
      <p:sp>
        <p:nvSpPr>
          <p:cNvPr id="1126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Degrees of Abstraction </a:t>
            </a:r>
          </a:p>
        </p:txBody>
      </p:sp>
      <p:sp>
        <p:nvSpPr>
          <p:cNvPr id="1127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524875" cy="46212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Three main levels of data models: deliverables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Conceptual data model 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Project initiation and planning: ERD’s with entities and relationships only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Analysis: ERD’s refined with attributes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Logical data model = Internal + external data model: a set of normalized relations, based on ERD and views/forms design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Physical data model = physical file and database design</a:t>
            </a:r>
            <a:endParaRPr lang="en-US" sz="260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2911</TotalTime>
  <Words>1651</Words>
  <Application>Microsoft Office PowerPoint</Application>
  <PresentationFormat>On-screen Show (4:3)</PresentationFormat>
  <Paragraphs>467</Paragraphs>
  <Slides>66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Times New Roman</vt:lpstr>
      <vt:lpstr>Arial</vt:lpstr>
      <vt:lpstr>Times</vt:lpstr>
      <vt:lpstr>Monotype Sorts</vt:lpstr>
      <vt:lpstr>Blank Presentation</vt:lpstr>
      <vt:lpstr>VISIO 5 Drawing</vt:lpstr>
      <vt:lpstr>Entity Relationship (E-R) Modeling</vt:lpstr>
      <vt:lpstr>Learning Objectives</vt:lpstr>
      <vt:lpstr>Acknowledgments</vt:lpstr>
      <vt:lpstr>ER Diagram of Branch View of DreamHome</vt:lpstr>
      <vt:lpstr>ANSI-SPARC  Three-Level Architecture</vt:lpstr>
      <vt:lpstr>Basic Modeling Concepts</vt:lpstr>
      <vt:lpstr>Degrees of Abstraction</vt:lpstr>
      <vt:lpstr>Degrees of Abstraction </vt:lpstr>
      <vt:lpstr>Degrees of Abstraction </vt:lpstr>
      <vt:lpstr>Concepts of the ER Model</vt:lpstr>
      <vt:lpstr>Entity Type</vt:lpstr>
      <vt:lpstr>Examples of Entity Types</vt:lpstr>
      <vt:lpstr>ER Diagram of Staff and Branch Entity Types</vt:lpstr>
      <vt:lpstr>Relationship Types</vt:lpstr>
      <vt:lpstr>Semantic Net of Has Relationship Type</vt:lpstr>
      <vt:lpstr>ER Diagram of Branch Has Staff Relationship </vt:lpstr>
      <vt:lpstr>Relationship Types</vt:lpstr>
      <vt:lpstr>Binary Relationship called POwns</vt:lpstr>
      <vt:lpstr>Ternary Relationship called Registers</vt:lpstr>
      <vt:lpstr>Quaternary Relationship called Arranges</vt:lpstr>
      <vt:lpstr>Relationship Types</vt:lpstr>
      <vt:lpstr>Recursive Relationship called Supervises with Role Names</vt:lpstr>
      <vt:lpstr>Entities associated through two distinct Relationships with Role Names</vt:lpstr>
      <vt:lpstr>Attributes</vt:lpstr>
      <vt:lpstr>Attributes</vt:lpstr>
      <vt:lpstr>Attributes</vt:lpstr>
      <vt:lpstr>Attributes</vt:lpstr>
      <vt:lpstr>Keys</vt:lpstr>
      <vt:lpstr>ER Diagram of  Staff and  Branch Entities and their Attributes</vt:lpstr>
      <vt:lpstr>Entity Type</vt:lpstr>
      <vt:lpstr>Strong Entity Type called Client and Weak Entity Type called Preference </vt:lpstr>
      <vt:lpstr>Relationship called Advertises with Attributes</vt:lpstr>
      <vt:lpstr>Structural Constraints</vt:lpstr>
      <vt:lpstr>Structural Constraints</vt:lpstr>
      <vt:lpstr>Semantic Net of Staff Manages Branch Relationship Type </vt:lpstr>
      <vt:lpstr>Multiplicity of Staff Manages Branch (1:1) Relationship Type</vt:lpstr>
      <vt:lpstr>Semantic Net of Staff Oversees PropertyForRent Relationship Type</vt:lpstr>
      <vt:lpstr>Multiplicity of Staff Oversees PropertyForRent (1:*) Relationship Type </vt:lpstr>
      <vt:lpstr>Semantic Net of Newspaper Advertises PropertyForRent  Relationship Type </vt:lpstr>
      <vt:lpstr>Multiplicity of Newspaper Advertises PropertyForRent (*:*) Relationship </vt:lpstr>
      <vt:lpstr>Structural Constraints</vt:lpstr>
      <vt:lpstr>Semantic Net of Ternary Registers Relationship with Values for Staff and Branch Entities Fixed </vt:lpstr>
      <vt:lpstr>Multiplicity of Ternary Registers Relationship</vt:lpstr>
      <vt:lpstr>Summary of Multiplicity Constraints</vt:lpstr>
      <vt:lpstr>Structural Constraints</vt:lpstr>
      <vt:lpstr>Multiplicity as Cardinality and Participation Constraints</vt:lpstr>
      <vt:lpstr>Problems with ER Models</vt:lpstr>
      <vt:lpstr>Problems with ER Models</vt:lpstr>
      <vt:lpstr>An Example of a Fan Trap</vt:lpstr>
      <vt:lpstr>Semantic Net of ER Model with Fan Trap</vt:lpstr>
      <vt:lpstr>Restructuring ER Model to Remove Fan Trap</vt:lpstr>
      <vt:lpstr>Semantic Net of Restructured ER Model with Fan Trap Removed</vt:lpstr>
      <vt:lpstr>An Example of a Chasm Trap</vt:lpstr>
      <vt:lpstr>Semantic Net of ER Model with Chasm Trap</vt:lpstr>
      <vt:lpstr>ER Model Restructured to Remove Chasm Trap</vt:lpstr>
      <vt:lpstr>Semantic Net of Restructured ER Model with Chasm Trap Removed</vt:lpstr>
      <vt:lpstr>Comparison of E-R Modeling Symbols</vt:lpstr>
      <vt:lpstr>First ERD Segment Established </vt:lpstr>
      <vt:lpstr>Second and Third ERD  Segments Established </vt:lpstr>
      <vt:lpstr>Fourth and Fifth ERD  Segments Established </vt:lpstr>
      <vt:lpstr>Sixth and Seventh ERD  Segments Established </vt:lpstr>
      <vt:lpstr>Eighth ERD  Segment Established </vt:lpstr>
      <vt:lpstr>Ninth ERD  Segment Established </vt:lpstr>
      <vt:lpstr>Components of E-R Model</vt:lpstr>
      <vt:lpstr>Completed ERD</vt:lpstr>
      <vt:lpstr>Burger Inventory Example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systems design</dc:title>
  <dc:creator>Isabelle Bichindaritz</dc:creator>
  <cp:lastModifiedBy>Isa</cp:lastModifiedBy>
  <cp:revision>242</cp:revision>
  <cp:lastPrinted>2000-10-02T16:10:22Z</cp:lastPrinted>
  <dcterms:created xsi:type="dcterms:W3CDTF">2000-09-29T00:33:17Z</dcterms:created>
  <dcterms:modified xsi:type="dcterms:W3CDTF">2012-09-09T22:05:52Z</dcterms:modified>
</cp:coreProperties>
</file>