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27" r:id="rId3"/>
    <p:sldId id="358" r:id="rId4"/>
    <p:sldId id="384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85" r:id="rId18"/>
    <p:sldId id="386" r:id="rId19"/>
    <p:sldId id="387" r:id="rId20"/>
    <p:sldId id="388" r:id="rId21"/>
    <p:sldId id="389" r:id="rId22"/>
    <p:sldId id="373" r:id="rId23"/>
    <p:sldId id="374" r:id="rId24"/>
    <p:sldId id="375" r:id="rId25"/>
    <p:sldId id="376" r:id="rId26"/>
    <p:sldId id="377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378" r:id="rId40"/>
    <p:sldId id="379" r:id="rId41"/>
    <p:sldId id="380" r:id="rId42"/>
    <p:sldId id="381" r:id="rId43"/>
    <p:sldId id="382" r:id="rId44"/>
    <p:sldId id="383" r:id="rId45"/>
  </p:sldIdLst>
  <p:sldSz cx="9144000" cy="6858000" type="screen4x3"/>
  <p:notesSz cx="69977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CC"/>
    <a:srgbClr val="FFFFCC"/>
    <a:srgbClr val="000060"/>
    <a:srgbClr val="030119"/>
    <a:srgbClr val="0000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4" d="100"/>
          <a:sy n="64" d="100"/>
        </p:scale>
        <p:origin x="-1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8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2923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0AC82FC4-E18D-4FDC-ABA7-D21FC673F7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A17A7452-954C-407F-AAF5-CAC0951ED5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51D34-66CE-4391-8D94-4ABE329B78AA}" type="slidenum">
              <a:rPr lang="en-US"/>
              <a:pPr/>
              <a:t>2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988AB-034A-4FFA-AC2C-78257D3A7CD5}" type="slidenum">
              <a:rPr lang="en-US"/>
              <a:pPr/>
              <a:t>20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EEE3B-026C-4D73-BAA9-2A4A1AB38CE8}" type="slidenum">
              <a:rPr lang="en-US"/>
              <a:pPr/>
              <a:t>21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950DA-F45C-49C9-A872-29C41D7D110E}" type="slidenum">
              <a:rPr lang="en-US"/>
              <a:pPr/>
              <a:t>22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57C89-C64C-44D7-90B7-05109C30BC7F}" type="slidenum">
              <a:rPr lang="en-US"/>
              <a:pPr/>
              <a:t>23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4E644-12C3-4666-8909-E7D93B61A7E3}" type="slidenum">
              <a:rPr lang="en-US"/>
              <a:pPr/>
              <a:t>24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5A2CC-26E2-4F34-A1A4-6E86AF9D491E}" type="slidenum">
              <a:rPr lang="en-US"/>
              <a:pPr/>
              <a:t>25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C3DA9-E6B7-4C54-B114-AF961BF951FC}" type="slidenum">
              <a:rPr lang="en-US"/>
              <a:pPr/>
              <a:t>26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D3F7D-3DA2-424C-88CC-882C1F1DCF74}" type="slidenum">
              <a:rPr lang="en-US"/>
              <a:pPr/>
              <a:t>27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452BB-64C5-446C-AF8F-F921B7FB5BC3}" type="slidenum">
              <a:rPr lang="en-US"/>
              <a:pPr/>
              <a:t>28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A0424-9D98-44CD-82EA-E8C64561265B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B2345-EC0E-4000-9900-D8EFEA6F4111}" type="slidenum">
              <a:rPr lang="en-US"/>
              <a:pPr/>
              <a:t>4</a:t>
            </a:fld>
            <a:endParaRPr lang="en-US"/>
          </a:p>
        </p:txBody>
      </p:sp>
      <p:sp>
        <p:nvSpPr>
          <p:cNvPr id="412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885C1-4402-41F2-AFA1-08AD304976BF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07CD3-591A-4C87-B979-13EAB2ECECC1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9720D-1C04-44C9-A953-19850524B664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E0D60-5225-4359-A5F8-32B866D1D322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9AA4C-2C9D-492A-A0E8-9BE7DF0298E5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3A041-ABAD-40FA-B1EA-E73F979B9B9F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05597-2847-4B3C-BD96-30F5B774AC83}" type="slidenum">
              <a:rPr lang="en-US"/>
              <a:pPr/>
              <a:t>36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8B750-F3AE-4C61-A799-720DAC677ACB}" type="slidenum">
              <a:rPr lang="en-US"/>
              <a:pPr/>
              <a:t>37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56A2F-1805-48F3-8875-65E47B31F14B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7E927-7088-46EA-9D0F-37EF07EDFD54}" type="slidenum">
              <a:rPr lang="en-US"/>
              <a:pPr/>
              <a:t>40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12CFB-1876-4242-AE48-179EA9FDF01F}" type="slidenum">
              <a:rPr lang="en-US"/>
              <a:pPr/>
              <a:t>5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E2477-E0F1-4E1C-80B8-754FFCBBAFEC}" type="slidenum">
              <a:rPr lang="en-US"/>
              <a:pPr/>
              <a:t>41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EE27A-231F-4D00-85BF-26FA6696AA05}" type="slidenum">
              <a:rPr lang="en-US"/>
              <a:pPr/>
              <a:t>42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E051C-099E-4A5B-AAD2-CEA003AFF214}" type="slidenum">
              <a:rPr lang="en-US"/>
              <a:pPr/>
              <a:t>43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857FD-928D-4226-B5D2-41EF2A6569DD}" type="slidenum">
              <a:rPr lang="en-US"/>
              <a:pPr/>
              <a:t>44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FD5C0-6A4D-4A18-A896-3C3AB921AA26}" type="slidenum">
              <a:rPr lang="en-US"/>
              <a:pPr/>
              <a:t>6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84CA4-C86B-4281-8FED-AE6BB9CD775C}" type="slidenum">
              <a:rPr lang="en-US"/>
              <a:pPr/>
              <a:t>9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D0E47-A50C-4F8D-B4AD-E31B5315EBF2}" type="slidenum">
              <a:rPr lang="en-US"/>
              <a:pPr/>
              <a:t>16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DC146-6100-4B34-8D07-26F62D946D0E}" type="slidenum">
              <a:rPr lang="en-US"/>
              <a:pPr/>
              <a:t>17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40221-61AF-4025-A069-F3DB695FA1FB}" type="slidenum">
              <a:rPr lang="en-US"/>
              <a:pPr/>
              <a:t>18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8125F-2029-46D1-B7FF-CCB0BB22C121}" type="slidenum">
              <a:rPr lang="en-US"/>
              <a:pPr/>
              <a:t>19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E9207-0A91-41AF-ACAB-4DD1A2BE9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D951B-81EA-4051-96DB-4A5CE8A6A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F1859-29A5-43CD-98B3-C1B8C8ABA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EF1232-1C48-47F2-A8A6-4D056C798A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F893F-1679-45C1-B20B-C020647CC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FDCCB-4B02-4C1E-BCB0-67D88D845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4B7F4-2918-4DE5-B22A-FC3A9BC90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5F27C-2218-4434-81A5-5B8B7CE50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E0D12-9E54-478E-878F-8BC7E1B1B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B0F0B-B395-4AA5-9981-34540E505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6DFC8-55BA-44A8-97FA-2CF2A2468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54EBD-71D0-40C9-9AF2-98FE66BDE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EF7440-E681-4104-9585-4B1118BD8A0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40B6-4EE6-4E53-8FF6-208E6525D3CD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/>
              <a:t>The Relational Database Model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0DB5-9C29-4A89-8028-036990581368}" type="slidenum">
              <a:rPr lang="en-US"/>
              <a:pPr/>
              <a:t>10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8" charset="0"/>
              </a:rPr>
              <a:t>Mathematical Definition of Relation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534400" cy="4724400"/>
          </a:xfrm>
        </p:spPr>
        <p:txBody>
          <a:bodyPr/>
          <a:lstStyle/>
          <a:p>
            <a:r>
              <a:rPr lang="en-GB" sz="2800" b="1">
                <a:latin typeface="Times" pitchFamily="18" charset="0"/>
              </a:rPr>
              <a:t>Consider two sets,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1</a:t>
            </a:r>
            <a:r>
              <a:rPr lang="en-GB" sz="2800" b="1">
                <a:latin typeface="Times" pitchFamily="18" charset="0"/>
              </a:rPr>
              <a:t> &amp;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2</a:t>
            </a:r>
            <a:r>
              <a:rPr lang="en-GB" sz="2800" b="1">
                <a:latin typeface="Times" pitchFamily="18" charset="0"/>
              </a:rPr>
              <a:t>, where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1</a:t>
            </a:r>
            <a:r>
              <a:rPr lang="en-GB" sz="2800" b="1">
                <a:latin typeface="Times" pitchFamily="18" charset="0"/>
              </a:rPr>
              <a:t> = {2, 4} and 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2</a:t>
            </a:r>
            <a:r>
              <a:rPr lang="en-GB" sz="2800" b="1">
                <a:latin typeface="Times" pitchFamily="18" charset="0"/>
              </a:rPr>
              <a:t> = {1, 3, 5}. </a:t>
            </a:r>
          </a:p>
          <a:p>
            <a:r>
              <a:rPr lang="en-GB" sz="2800" b="1">
                <a:latin typeface="Times" pitchFamily="18" charset="0"/>
              </a:rPr>
              <a:t>Cartesian product,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1</a:t>
            </a:r>
            <a:r>
              <a:rPr lang="en-GB" sz="2800" b="1">
                <a:latin typeface="Times" pitchFamily="18" charset="0"/>
              </a:rPr>
              <a:t> </a:t>
            </a:r>
            <a:r>
              <a:rPr lang="en-GB" sz="2800" b="1">
                <a:latin typeface="Symbol" pitchFamily="18" charset="2"/>
              </a:rPr>
              <a:t>´</a:t>
            </a:r>
            <a:r>
              <a:rPr lang="en-GB" sz="2800" b="1">
                <a:latin typeface="Times" pitchFamily="18" charset="0"/>
              </a:rPr>
              <a:t>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2</a:t>
            </a:r>
            <a:r>
              <a:rPr lang="en-GB" sz="2800" b="1">
                <a:latin typeface="Times" pitchFamily="18" charset="0"/>
              </a:rPr>
              <a:t>, is set of all ordered pairs, where first element is member of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1</a:t>
            </a:r>
            <a:r>
              <a:rPr lang="en-GB" sz="2800" b="1">
                <a:latin typeface="Times" pitchFamily="18" charset="0"/>
              </a:rPr>
              <a:t> and second element is member of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2</a:t>
            </a:r>
            <a:r>
              <a:rPr lang="en-GB" sz="2800" b="1">
                <a:latin typeface="Times" pitchFamily="18" charset="0"/>
              </a:rPr>
              <a:t>. </a:t>
            </a:r>
          </a:p>
          <a:p>
            <a:pPr lvl="2">
              <a:lnSpc>
                <a:spcPct val="1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b="1" i="1" noProof="1">
                <a:latin typeface="Times" pitchFamily="18" charset="0"/>
              </a:rPr>
              <a:t>D</a:t>
            </a:r>
            <a:r>
              <a:rPr lang="en-GB" b="1" baseline="-25000" noProof="1">
                <a:latin typeface="Times" pitchFamily="18" charset="0"/>
              </a:rPr>
              <a:t>1</a:t>
            </a:r>
            <a:r>
              <a:rPr lang="en-GB" b="1" noProof="1">
                <a:latin typeface="Times" pitchFamily="18" charset="0"/>
              </a:rPr>
              <a:t> </a:t>
            </a:r>
            <a:r>
              <a:rPr lang="en-GB" b="1" noProof="1">
                <a:latin typeface="Symbol" pitchFamily="18" charset="2"/>
              </a:rPr>
              <a:t>´ </a:t>
            </a:r>
            <a:r>
              <a:rPr lang="en-GB" b="1" i="1" noProof="1">
                <a:latin typeface="Times" pitchFamily="18" charset="0"/>
              </a:rPr>
              <a:t>D</a:t>
            </a:r>
            <a:r>
              <a:rPr lang="en-GB" b="1" baseline="-25000" noProof="1">
                <a:latin typeface="Times" pitchFamily="18" charset="0"/>
              </a:rPr>
              <a:t>2</a:t>
            </a:r>
            <a:r>
              <a:rPr lang="en-GB" b="1" noProof="1">
                <a:latin typeface="Times" pitchFamily="18" charset="0"/>
              </a:rPr>
              <a:t> = {(2, 1), (2, 3), (2, 5), (4, 1), (4, 3), (4, 5)}</a:t>
            </a:r>
            <a:endParaRPr lang="en-GB" noProof="1">
              <a:latin typeface="Times" pitchFamily="18" charset="0"/>
            </a:endParaRPr>
          </a:p>
          <a:p>
            <a:pPr>
              <a:lnSpc>
                <a:spcPct val="70000"/>
              </a:lnSpc>
            </a:pPr>
            <a:endParaRPr lang="en-GB" sz="2400" b="1">
              <a:latin typeface="Times" pitchFamily="18" charset="0"/>
            </a:endParaRPr>
          </a:p>
          <a:p>
            <a:r>
              <a:rPr lang="en-GB" sz="2800" b="1">
                <a:latin typeface="Times" pitchFamily="18" charset="0"/>
              </a:rPr>
              <a:t>Alternative way is to find all combinations of elements with first from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1</a:t>
            </a:r>
            <a:r>
              <a:rPr lang="en-GB" sz="2800" b="1">
                <a:latin typeface="Times" pitchFamily="18" charset="0"/>
              </a:rPr>
              <a:t> and second from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2</a:t>
            </a:r>
            <a:r>
              <a:rPr lang="en-GB" sz="2800" b="1">
                <a:latin typeface="Times" pitchFamily="18" charset="0"/>
              </a:rPr>
              <a:t>. </a:t>
            </a:r>
            <a:endParaRPr lang="en-GB" sz="2400" b="1">
              <a:latin typeface="Times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8667-C01F-4562-8E45-2897B403DC7F}" type="slidenum">
              <a:rPr lang="en-US"/>
              <a:pPr/>
              <a:t>11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 pitchFamily="18" charset="0"/>
              </a:rPr>
              <a:t>Mathematical Definition of Relation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r>
              <a:rPr lang="en-GB" sz="2800" b="1">
                <a:latin typeface="Times" pitchFamily="18" charset="0"/>
              </a:rPr>
              <a:t>Any subset of Cartesian product is a relation; e.g.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sz="2400" b="1" i="1" noProof="1">
                <a:latin typeface="Times" pitchFamily="18" charset="0"/>
              </a:rPr>
              <a:t>	R</a:t>
            </a:r>
            <a:r>
              <a:rPr lang="en-GB" sz="2400" b="1" noProof="1">
                <a:latin typeface="Times" pitchFamily="18" charset="0"/>
              </a:rPr>
              <a:t> = {(2, 1), (4, 1)}</a:t>
            </a:r>
          </a:p>
          <a:p>
            <a:r>
              <a:rPr lang="en-GB" sz="2800" b="1">
                <a:latin typeface="Times" pitchFamily="18" charset="0"/>
              </a:rPr>
              <a:t>May specify which pairs are in relation using some condition for selection; e.g.</a:t>
            </a:r>
          </a:p>
          <a:p>
            <a:pPr lvl="1"/>
            <a:r>
              <a:rPr lang="en-GB" sz="2400" b="1">
                <a:latin typeface="Times" pitchFamily="18" charset="0"/>
              </a:rPr>
              <a:t>second element is 1: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sz="2400" b="1" i="1" noProof="1">
                <a:latin typeface="Times" pitchFamily="18" charset="0"/>
              </a:rPr>
              <a:t>	R</a:t>
            </a:r>
            <a:r>
              <a:rPr lang="en-GB" sz="2400" b="1" noProof="1">
                <a:latin typeface="Times" pitchFamily="18" charset="0"/>
              </a:rPr>
              <a:t> = {(</a:t>
            </a:r>
            <a:r>
              <a:rPr lang="en-GB" sz="2400" b="1" i="1" noProof="1">
                <a:latin typeface="Times" pitchFamily="18" charset="0"/>
              </a:rPr>
              <a:t>x</a:t>
            </a:r>
            <a:r>
              <a:rPr lang="en-GB" sz="2400" b="1" noProof="1">
                <a:latin typeface="Times" pitchFamily="18" charset="0"/>
              </a:rPr>
              <a:t>, </a:t>
            </a:r>
            <a:r>
              <a:rPr lang="en-GB" sz="2400" b="1" i="1" noProof="1">
                <a:latin typeface="Times" pitchFamily="18" charset="0"/>
              </a:rPr>
              <a:t>y</a:t>
            </a:r>
            <a:r>
              <a:rPr lang="en-GB" sz="2400" b="1" noProof="1">
                <a:latin typeface="Times" pitchFamily="18" charset="0"/>
              </a:rPr>
              <a:t>) | </a:t>
            </a:r>
            <a:r>
              <a:rPr lang="en-GB" sz="2400" b="1" i="1" noProof="1">
                <a:latin typeface="Times" pitchFamily="18" charset="0"/>
              </a:rPr>
              <a:t>x </a:t>
            </a:r>
            <a:r>
              <a:rPr lang="en-GB" sz="2400" b="1" i="1" noProof="1">
                <a:latin typeface="Symbol" pitchFamily="18" charset="2"/>
              </a:rPr>
              <a:t>Î</a:t>
            </a:r>
            <a:r>
              <a:rPr lang="en-GB" sz="2400" b="1" i="1" noProof="1">
                <a:latin typeface="Times" pitchFamily="18" charset="0"/>
              </a:rPr>
              <a:t>D</a:t>
            </a:r>
            <a:r>
              <a:rPr lang="en-GB" sz="2400" b="1" baseline="-25000" noProof="1">
                <a:latin typeface="Times" pitchFamily="18" charset="0"/>
              </a:rPr>
              <a:t>1</a:t>
            </a:r>
            <a:r>
              <a:rPr lang="en-GB" sz="2400" b="1" noProof="1">
                <a:latin typeface="Times" pitchFamily="18" charset="0"/>
              </a:rPr>
              <a:t>, </a:t>
            </a:r>
            <a:r>
              <a:rPr lang="en-GB" sz="2400" b="1" i="1" noProof="1">
                <a:latin typeface="Times" pitchFamily="18" charset="0"/>
              </a:rPr>
              <a:t>y </a:t>
            </a:r>
            <a:r>
              <a:rPr lang="en-GB" sz="2400" b="1" i="1" noProof="1">
                <a:latin typeface="Symbol" pitchFamily="18" charset="2"/>
              </a:rPr>
              <a:t>Î</a:t>
            </a:r>
            <a:r>
              <a:rPr lang="en-GB" sz="2400" b="1" i="1" noProof="1">
                <a:latin typeface="Times" pitchFamily="18" charset="0"/>
              </a:rPr>
              <a:t>D</a:t>
            </a:r>
            <a:r>
              <a:rPr lang="en-GB" sz="2400" b="1" baseline="-25000" noProof="1">
                <a:latin typeface="Times" pitchFamily="18" charset="0"/>
              </a:rPr>
              <a:t>2</a:t>
            </a:r>
            <a:r>
              <a:rPr lang="en-GB" sz="2400" b="1" noProof="1">
                <a:latin typeface="Times" pitchFamily="18" charset="0"/>
              </a:rPr>
              <a:t>, and </a:t>
            </a:r>
            <a:r>
              <a:rPr lang="en-GB" sz="2400" b="1" i="1" noProof="1">
                <a:latin typeface="Times" pitchFamily="18" charset="0"/>
              </a:rPr>
              <a:t>y</a:t>
            </a:r>
            <a:r>
              <a:rPr lang="en-GB" sz="2400" b="1" noProof="1">
                <a:latin typeface="Times" pitchFamily="18" charset="0"/>
              </a:rPr>
              <a:t> = 1}</a:t>
            </a:r>
            <a:endParaRPr lang="en-GB" sz="2400" b="1">
              <a:latin typeface="Times" pitchFamily="18" charset="0"/>
            </a:endParaRPr>
          </a:p>
          <a:p>
            <a:pPr lvl="1"/>
            <a:r>
              <a:rPr lang="en-GB" sz="2400" b="1">
                <a:latin typeface="Times" pitchFamily="18" charset="0"/>
              </a:rPr>
              <a:t>first element is always twice the second: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sz="2400" b="1" i="1" noProof="1">
                <a:latin typeface="Times" pitchFamily="18" charset="0"/>
              </a:rPr>
              <a:t>	S</a:t>
            </a:r>
            <a:r>
              <a:rPr lang="en-GB" sz="2400" b="1" noProof="1">
                <a:latin typeface="Times" pitchFamily="18" charset="0"/>
              </a:rPr>
              <a:t> = {(</a:t>
            </a:r>
            <a:r>
              <a:rPr lang="en-GB" sz="2400" b="1" i="1" noProof="1">
                <a:latin typeface="Times" pitchFamily="18" charset="0"/>
              </a:rPr>
              <a:t>x</a:t>
            </a:r>
            <a:r>
              <a:rPr lang="en-GB" sz="2400" b="1" noProof="1">
                <a:latin typeface="Times" pitchFamily="18" charset="0"/>
              </a:rPr>
              <a:t>, </a:t>
            </a:r>
            <a:r>
              <a:rPr lang="en-GB" sz="2400" b="1" i="1" noProof="1">
                <a:latin typeface="Times" pitchFamily="18" charset="0"/>
              </a:rPr>
              <a:t>y</a:t>
            </a:r>
            <a:r>
              <a:rPr lang="en-GB" sz="2400" b="1" noProof="1">
                <a:latin typeface="Times" pitchFamily="18" charset="0"/>
              </a:rPr>
              <a:t>) | </a:t>
            </a:r>
            <a:r>
              <a:rPr lang="en-GB" sz="2400" b="1" i="1" noProof="1">
                <a:latin typeface="Times" pitchFamily="18" charset="0"/>
              </a:rPr>
              <a:t>x </a:t>
            </a:r>
            <a:r>
              <a:rPr lang="en-GB" sz="2400" b="1" i="1" noProof="1">
                <a:latin typeface="Symbol" pitchFamily="18" charset="2"/>
              </a:rPr>
              <a:t>Î</a:t>
            </a:r>
            <a:r>
              <a:rPr lang="en-GB" sz="2400" b="1" i="1" noProof="1">
                <a:latin typeface="Times" pitchFamily="18" charset="0"/>
              </a:rPr>
              <a:t>D</a:t>
            </a:r>
            <a:r>
              <a:rPr lang="en-GB" sz="2400" b="1" baseline="-25000" noProof="1">
                <a:latin typeface="Times" pitchFamily="18" charset="0"/>
              </a:rPr>
              <a:t>1</a:t>
            </a:r>
            <a:r>
              <a:rPr lang="en-GB" sz="2400" b="1" noProof="1">
                <a:latin typeface="Times" pitchFamily="18" charset="0"/>
              </a:rPr>
              <a:t>, </a:t>
            </a:r>
            <a:r>
              <a:rPr lang="en-GB" sz="2400" b="1" i="1" noProof="1">
                <a:latin typeface="Times" pitchFamily="18" charset="0"/>
              </a:rPr>
              <a:t>y </a:t>
            </a:r>
            <a:r>
              <a:rPr lang="en-GB" sz="2400" b="1" i="1" noProof="1">
                <a:latin typeface="Symbol" pitchFamily="18" charset="2"/>
              </a:rPr>
              <a:t>Î</a:t>
            </a:r>
            <a:r>
              <a:rPr lang="en-GB" sz="2400" b="1" i="1" noProof="1">
                <a:latin typeface="Times" pitchFamily="18" charset="0"/>
              </a:rPr>
              <a:t>D</a:t>
            </a:r>
            <a:r>
              <a:rPr lang="en-GB" sz="2400" b="1" baseline="-25000" noProof="1">
                <a:latin typeface="Times" pitchFamily="18" charset="0"/>
              </a:rPr>
              <a:t>2</a:t>
            </a:r>
            <a:r>
              <a:rPr lang="en-GB" sz="2400" b="1" noProof="1">
                <a:latin typeface="Times" pitchFamily="18" charset="0"/>
              </a:rPr>
              <a:t>, and </a:t>
            </a:r>
            <a:r>
              <a:rPr lang="en-GB" sz="2400" b="1" i="1" noProof="1">
                <a:latin typeface="Times" pitchFamily="18" charset="0"/>
              </a:rPr>
              <a:t>x</a:t>
            </a:r>
            <a:r>
              <a:rPr lang="en-GB" sz="2400" b="1" noProof="1">
                <a:latin typeface="Times" pitchFamily="18" charset="0"/>
              </a:rPr>
              <a:t> = 2</a:t>
            </a:r>
            <a:r>
              <a:rPr lang="en-GB" sz="2400" b="1" i="1" noProof="1">
                <a:latin typeface="Times" pitchFamily="18" charset="0"/>
              </a:rPr>
              <a:t>y</a:t>
            </a:r>
            <a:r>
              <a:rPr lang="en-GB" sz="2400" b="1" noProof="1">
                <a:latin typeface="Times" pitchFamily="18" charset="0"/>
              </a:rPr>
              <a:t>}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0C5B-DE42-4059-AFC4-877959BFC5C5}" type="slidenum">
              <a:rPr lang="en-US"/>
              <a:pPr/>
              <a:t>12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b="1">
                <a:latin typeface="Times" pitchFamily="18" charset="0"/>
              </a:rPr>
              <a:t>Mathematical Definition of Relation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>
                <a:latin typeface="Times" pitchFamily="18" charset="0"/>
              </a:rPr>
              <a:t>Consider three sets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1</a:t>
            </a:r>
            <a:r>
              <a:rPr lang="en-GB" sz="2800" b="1">
                <a:latin typeface="Times" pitchFamily="18" charset="0"/>
              </a:rPr>
              <a:t>,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2</a:t>
            </a:r>
            <a:r>
              <a:rPr lang="en-GB" sz="2800" b="1">
                <a:latin typeface="Times" pitchFamily="18" charset="0"/>
              </a:rPr>
              <a:t>,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3</a:t>
            </a:r>
            <a:r>
              <a:rPr lang="en-GB" sz="2800" b="1">
                <a:latin typeface="Times" pitchFamily="18" charset="0"/>
              </a:rPr>
              <a:t> with Cartesian Product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1</a:t>
            </a:r>
            <a:r>
              <a:rPr lang="en-GB" sz="2800" b="1">
                <a:latin typeface="Times" pitchFamily="18" charset="0"/>
              </a:rPr>
              <a:t> </a:t>
            </a:r>
            <a:r>
              <a:rPr lang="en-GB" sz="2800" b="1">
                <a:latin typeface="Symbol" pitchFamily="18" charset="2"/>
              </a:rPr>
              <a:t>´</a:t>
            </a:r>
            <a:r>
              <a:rPr lang="en-GB" sz="2800" b="1">
                <a:latin typeface="Times" pitchFamily="18" charset="0"/>
              </a:rPr>
              <a:t>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2</a:t>
            </a:r>
            <a:r>
              <a:rPr lang="en-GB" sz="2800" b="1">
                <a:latin typeface="Times" pitchFamily="18" charset="0"/>
              </a:rPr>
              <a:t> </a:t>
            </a:r>
            <a:r>
              <a:rPr lang="en-GB" sz="2800" b="1">
                <a:latin typeface="Symbol" pitchFamily="18" charset="2"/>
              </a:rPr>
              <a:t>´</a:t>
            </a:r>
            <a:r>
              <a:rPr lang="en-GB" sz="2800" b="1">
                <a:latin typeface="Times" pitchFamily="18" charset="0"/>
              </a:rPr>
              <a:t>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3</a:t>
            </a:r>
            <a:r>
              <a:rPr lang="en-GB" sz="2800" b="1">
                <a:latin typeface="Times" pitchFamily="18" charset="0"/>
              </a:rPr>
              <a:t>; e.g.</a:t>
            </a:r>
          </a:p>
          <a:p>
            <a:pPr>
              <a:lnSpc>
                <a:spcPct val="90000"/>
              </a:lnSpc>
            </a:pPr>
            <a:endParaRPr lang="en-GB" sz="2800" b="1">
              <a:latin typeface="Times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sz="2400" b="1" i="1" noProof="1">
                <a:latin typeface="Times" pitchFamily="18" charset="0"/>
              </a:rPr>
              <a:t>	D</a:t>
            </a:r>
            <a:r>
              <a:rPr lang="en-GB" sz="2400" b="1" baseline="-25000" noProof="1">
                <a:latin typeface="Times" pitchFamily="18" charset="0"/>
              </a:rPr>
              <a:t>1</a:t>
            </a:r>
            <a:r>
              <a:rPr lang="en-GB" sz="2400" b="1" noProof="1">
                <a:latin typeface="Times" pitchFamily="18" charset="0"/>
              </a:rPr>
              <a:t> = {1, 3}	</a:t>
            </a:r>
            <a:r>
              <a:rPr lang="en-GB" sz="2400" b="1" i="1" noProof="1">
                <a:latin typeface="Times" pitchFamily="18" charset="0"/>
              </a:rPr>
              <a:t>D</a:t>
            </a:r>
            <a:r>
              <a:rPr lang="en-GB" sz="2400" b="1" baseline="-25000" noProof="1">
                <a:latin typeface="Times" pitchFamily="18" charset="0"/>
              </a:rPr>
              <a:t>2</a:t>
            </a:r>
            <a:r>
              <a:rPr lang="en-GB" sz="2400" b="1" noProof="1">
                <a:latin typeface="Times" pitchFamily="18" charset="0"/>
              </a:rPr>
              <a:t> = {2, 4}	</a:t>
            </a:r>
            <a:r>
              <a:rPr lang="en-GB" sz="2400" b="1" i="1" noProof="1">
                <a:latin typeface="Times" pitchFamily="18" charset="0"/>
              </a:rPr>
              <a:t>D</a:t>
            </a:r>
            <a:r>
              <a:rPr lang="en-GB" sz="2400" b="1" baseline="-25000" noProof="1">
                <a:latin typeface="Times" pitchFamily="18" charset="0"/>
              </a:rPr>
              <a:t>3</a:t>
            </a:r>
            <a:r>
              <a:rPr lang="en-GB" sz="2400" b="1" noProof="1">
                <a:latin typeface="Times" pitchFamily="18" charset="0"/>
              </a:rPr>
              <a:t> = {5, 6}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sz="2400" b="1" i="1" noProof="1">
                <a:latin typeface="Times" pitchFamily="18" charset="0"/>
              </a:rPr>
              <a:t>	D</a:t>
            </a:r>
            <a:r>
              <a:rPr lang="en-GB" sz="2400" b="1" baseline="-25000" noProof="1">
                <a:latin typeface="Times" pitchFamily="18" charset="0"/>
              </a:rPr>
              <a:t>1</a:t>
            </a:r>
            <a:r>
              <a:rPr lang="en-GB" sz="2400" b="1" noProof="1">
                <a:latin typeface="Times" pitchFamily="18" charset="0"/>
              </a:rPr>
              <a:t> </a:t>
            </a:r>
            <a:r>
              <a:rPr lang="en-GB" sz="2400" b="1" noProof="1">
                <a:latin typeface="Symbol" pitchFamily="18" charset="2"/>
              </a:rPr>
              <a:t>´</a:t>
            </a:r>
            <a:r>
              <a:rPr lang="en-GB" sz="2400" b="1" noProof="1">
                <a:latin typeface="Times" pitchFamily="18" charset="0"/>
              </a:rPr>
              <a:t> </a:t>
            </a:r>
            <a:r>
              <a:rPr lang="en-GB" sz="2400" b="1" i="1" noProof="1">
                <a:latin typeface="Times" pitchFamily="18" charset="0"/>
              </a:rPr>
              <a:t>D</a:t>
            </a:r>
            <a:r>
              <a:rPr lang="en-GB" sz="2400" b="1" baseline="-25000" noProof="1">
                <a:latin typeface="Times" pitchFamily="18" charset="0"/>
              </a:rPr>
              <a:t>2</a:t>
            </a:r>
            <a:r>
              <a:rPr lang="en-GB" sz="2400" b="1" noProof="1">
                <a:latin typeface="Times" pitchFamily="18" charset="0"/>
              </a:rPr>
              <a:t> </a:t>
            </a:r>
            <a:r>
              <a:rPr lang="en-GB" sz="2400" b="1" noProof="1">
                <a:latin typeface="Symbol" pitchFamily="18" charset="2"/>
              </a:rPr>
              <a:t>´</a:t>
            </a:r>
            <a:r>
              <a:rPr lang="en-GB" sz="2400" b="1" noProof="1">
                <a:latin typeface="Times" pitchFamily="18" charset="0"/>
              </a:rPr>
              <a:t> </a:t>
            </a:r>
            <a:r>
              <a:rPr lang="en-GB" sz="2400" b="1" i="1" noProof="1">
                <a:latin typeface="Times" pitchFamily="18" charset="0"/>
              </a:rPr>
              <a:t>D</a:t>
            </a:r>
            <a:r>
              <a:rPr lang="en-GB" sz="2400" b="1" baseline="-25000" noProof="1">
                <a:latin typeface="Times" pitchFamily="18" charset="0"/>
              </a:rPr>
              <a:t>3</a:t>
            </a:r>
            <a:r>
              <a:rPr lang="en-GB" sz="2400" b="1" noProof="1">
                <a:latin typeface="Times" pitchFamily="18" charset="0"/>
              </a:rPr>
              <a:t> = {(1,2,5), (1,2,6), (1,4,5), (1,4,6), (3,2,5), (3,2,6), (3,4,5), (3,4,6)}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b="1" noProof="1">
              <a:latin typeface="Times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>
                <a:latin typeface="Times" pitchFamily="18" charset="0"/>
              </a:rPr>
              <a:t>Any subset of these ordered triples is a relation.</a:t>
            </a:r>
            <a:r>
              <a:rPr lang="en-GB" sz="2800">
                <a:latin typeface="Times" pitchFamily="18" charset="0"/>
              </a:rPr>
              <a:t> </a:t>
            </a:r>
            <a:endParaRPr lang="en-GB" sz="2800" noProof="1">
              <a:latin typeface="Times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7760-DB72-49F4-8C78-E2AE13F57DDC}" type="slidenum">
              <a:rPr lang="en-US"/>
              <a:pPr/>
              <a:t>13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b="1">
                <a:latin typeface="Times" pitchFamily="18" charset="0"/>
              </a:rPr>
              <a:t>Mathematical Definition of Relation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114800"/>
          </a:xfrm>
        </p:spPr>
        <p:txBody>
          <a:bodyPr/>
          <a:lstStyle/>
          <a:p>
            <a:r>
              <a:rPr lang="en-GB" sz="2800" b="1">
                <a:latin typeface="Times" pitchFamily="18" charset="0"/>
              </a:rPr>
              <a:t>The Cartesian product of </a:t>
            </a:r>
            <a:r>
              <a:rPr lang="en-GB" sz="2800" b="1" i="1">
                <a:latin typeface="Times" pitchFamily="18" charset="0"/>
              </a:rPr>
              <a:t>n</a:t>
            </a:r>
            <a:r>
              <a:rPr lang="en-GB" sz="2800" b="1">
                <a:latin typeface="Times" pitchFamily="18" charset="0"/>
              </a:rPr>
              <a:t> sets (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1</a:t>
            </a:r>
            <a:r>
              <a:rPr lang="en-GB" sz="2800" b="1">
                <a:latin typeface="Times" pitchFamily="18" charset="0"/>
              </a:rPr>
              <a:t>,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baseline="-25000">
                <a:latin typeface="Times" pitchFamily="18" charset="0"/>
              </a:rPr>
              <a:t>2</a:t>
            </a:r>
            <a:r>
              <a:rPr lang="en-GB" sz="2800" b="1">
                <a:latin typeface="Times" pitchFamily="18" charset="0"/>
              </a:rPr>
              <a:t>, . . ., </a:t>
            </a:r>
            <a:r>
              <a:rPr lang="en-GB" sz="2800" b="1" i="1">
                <a:latin typeface="Times" pitchFamily="18" charset="0"/>
              </a:rPr>
              <a:t>D</a:t>
            </a:r>
            <a:r>
              <a:rPr lang="en-GB" sz="2800" b="1" i="1" baseline="-25000">
                <a:latin typeface="Times" pitchFamily="18" charset="0"/>
              </a:rPr>
              <a:t>n</a:t>
            </a:r>
            <a:r>
              <a:rPr lang="en-GB" sz="2800" b="1">
                <a:latin typeface="Times" pitchFamily="18" charset="0"/>
              </a:rPr>
              <a:t>) is: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GB" sz="2400" b="1" i="1">
              <a:latin typeface="Times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sz="2000" b="1" i="1" noProof="1">
                <a:latin typeface="Times" pitchFamily="18" charset="0"/>
              </a:rPr>
              <a:t>D</a:t>
            </a:r>
            <a:r>
              <a:rPr lang="en-GB" sz="2000" b="1" baseline="-25000" noProof="1">
                <a:latin typeface="Times" pitchFamily="18" charset="0"/>
              </a:rPr>
              <a:t>1</a:t>
            </a:r>
            <a:r>
              <a:rPr lang="en-GB" sz="2000" b="1" noProof="1">
                <a:latin typeface="Times" pitchFamily="18" charset="0"/>
              </a:rPr>
              <a:t> </a:t>
            </a:r>
            <a:r>
              <a:rPr lang="en-GB" sz="2000" b="1" noProof="1">
                <a:latin typeface="Symbol" pitchFamily="18" charset="2"/>
              </a:rPr>
              <a:t>´</a:t>
            </a:r>
            <a:r>
              <a:rPr lang="en-GB" sz="2000" b="1" noProof="1">
                <a:latin typeface="Times" pitchFamily="18" charset="0"/>
              </a:rPr>
              <a:t> </a:t>
            </a:r>
            <a:r>
              <a:rPr lang="en-GB" sz="2000" b="1" i="1" noProof="1">
                <a:latin typeface="Times" pitchFamily="18" charset="0"/>
              </a:rPr>
              <a:t>D</a:t>
            </a:r>
            <a:r>
              <a:rPr lang="en-GB" sz="2000" b="1" baseline="-25000" noProof="1">
                <a:latin typeface="Times" pitchFamily="18" charset="0"/>
              </a:rPr>
              <a:t>2</a:t>
            </a:r>
            <a:r>
              <a:rPr lang="en-GB" sz="2000" b="1" noProof="1">
                <a:latin typeface="Times" pitchFamily="18" charset="0"/>
              </a:rPr>
              <a:t> </a:t>
            </a:r>
            <a:r>
              <a:rPr lang="en-GB" sz="2000" b="1" noProof="1">
                <a:latin typeface="Symbol" pitchFamily="18" charset="2"/>
              </a:rPr>
              <a:t>´ </a:t>
            </a:r>
            <a:r>
              <a:rPr lang="en-GB" sz="2000" b="1" noProof="1">
                <a:latin typeface="Times" pitchFamily="18" charset="0"/>
              </a:rPr>
              <a:t>. . .</a:t>
            </a:r>
            <a:r>
              <a:rPr lang="en-GB" sz="2000" b="1" noProof="1">
                <a:latin typeface="Symbol" pitchFamily="18" charset="2"/>
              </a:rPr>
              <a:t> ´ </a:t>
            </a:r>
            <a:r>
              <a:rPr lang="en-GB" sz="2000" b="1" i="1" noProof="1">
                <a:latin typeface="Times" pitchFamily="18" charset="0"/>
              </a:rPr>
              <a:t>D</a:t>
            </a:r>
            <a:r>
              <a:rPr lang="en-GB" sz="2000" b="1" i="1" baseline="-25000" noProof="1">
                <a:latin typeface="Times" pitchFamily="18" charset="0"/>
              </a:rPr>
              <a:t>n</a:t>
            </a:r>
            <a:r>
              <a:rPr lang="en-GB" sz="2000" b="1" noProof="1">
                <a:latin typeface="Times" pitchFamily="18" charset="0"/>
              </a:rPr>
              <a:t> = {(</a:t>
            </a:r>
            <a:r>
              <a:rPr lang="en-GB" sz="2000" b="1" i="1" noProof="1">
                <a:latin typeface="Times" pitchFamily="18" charset="0"/>
              </a:rPr>
              <a:t>d</a:t>
            </a:r>
            <a:r>
              <a:rPr lang="en-GB" sz="2000" b="1" baseline="-25000" noProof="1">
                <a:latin typeface="Times" pitchFamily="18" charset="0"/>
              </a:rPr>
              <a:t>1</a:t>
            </a:r>
            <a:r>
              <a:rPr lang="en-GB" sz="2000" b="1" noProof="1">
                <a:latin typeface="Times" pitchFamily="18" charset="0"/>
              </a:rPr>
              <a:t>, </a:t>
            </a:r>
            <a:r>
              <a:rPr lang="en-GB" sz="2000" b="1" i="1" noProof="1">
                <a:latin typeface="Times" pitchFamily="18" charset="0"/>
              </a:rPr>
              <a:t>d</a:t>
            </a:r>
            <a:r>
              <a:rPr lang="en-GB" sz="2000" b="1" baseline="-25000" noProof="1">
                <a:latin typeface="Times" pitchFamily="18" charset="0"/>
              </a:rPr>
              <a:t>2</a:t>
            </a:r>
            <a:r>
              <a:rPr lang="en-GB" sz="2000" b="1" noProof="1">
                <a:latin typeface="Times" pitchFamily="18" charset="0"/>
              </a:rPr>
              <a:t>, . . . , </a:t>
            </a:r>
            <a:r>
              <a:rPr lang="en-GB" sz="2000" b="1" i="1" noProof="1">
                <a:latin typeface="Times" pitchFamily="18" charset="0"/>
              </a:rPr>
              <a:t>d</a:t>
            </a:r>
            <a:r>
              <a:rPr lang="en-GB" sz="2000" b="1" i="1" baseline="-25000" noProof="1">
                <a:latin typeface="Times" pitchFamily="18" charset="0"/>
              </a:rPr>
              <a:t>n</a:t>
            </a:r>
            <a:r>
              <a:rPr lang="en-GB" sz="2000" b="1" noProof="1">
                <a:latin typeface="Times" pitchFamily="18" charset="0"/>
              </a:rPr>
              <a:t>) | </a:t>
            </a:r>
            <a:r>
              <a:rPr lang="en-GB" sz="2000" b="1" i="1" noProof="1">
                <a:latin typeface="Times" pitchFamily="18" charset="0"/>
              </a:rPr>
              <a:t>d</a:t>
            </a:r>
            <a:r>
              <a:rPr lang="en-GB" sz="2000" b="1" baseline="-25000" noProof="1">
                <a:latin typeface="Times" pitchFamily="18" charset="0"/>
              </a:rPr>
              <a:t>1 </a:t>
            </a:r>
            <a:r>
              <a:rPr lang="en-GB" sz="2000" b="1" i="1" noProof="1">
                <a:latin typeface="Symbol" pitchFamily="18" charset="2"/>
              </a:rPr>
              <a:t>Î</a:t>
            </a:r>
            <a:r>
              <a:rPr lang="en-GB" sz="2000" b="1" i="1" noProof="1">
                <a:latin typeface="Times" pitchFamily="18" charset="0"/>
              </a:rPr>
              <a:t>D</a:t>
            </a:r>
            <a:r>
              <a:rPr lang="en-GB" sz="2000" b="1" baseline="-25000" noProof="1">
                <a:latin typeface="Times" pitchFamily="18" charset="0"/>
              </a:rPr>
              <a:t>1</a:t>
            </a:r>
            <a:r>
              <a:rPr lang="en-GB" sz="2000" b="1" noProof="1">
                <a:latin typeface="Times" pitchFamily="18" charset="0"/>
              </a:rPr>
              <a:t>, </a:t>
            </a:r>
            <a:r>
              <a:rPr lang="en-GB" sz="2000" b="1" i="1" noProof="1">
                <a:latin typeface="Times" pitchFamily="18" charset="0"/>
              </a:rPr>
              <a:t>d</a:t>
            </a:r>
            <a:r>
              <a:rPr lang="en-GB" sz="2000" b="1" baseline="-25000" noProof="1">
                <a:latin typeface="Times" pitchFamily="18" charset="0"/>
              </a:rPr>
              <a:t>2 </a:t>
            </a:r>
            <a:r>
              <a:rPr lang="en-GB" sz="2000" b="1" i="1" noProof="1">
                <a:latin typeface="Symbol" pitchFamily="18" charset="2"/>
              </a:rPr>
              <a:t>Î</a:t>
            </a:r>
            <a:r>
              <a:rPr lang="en-GB" sz="2000" b="1" i="1" noProof="1">
                <a:latin typeface="Times" pitchFamily="18" charset="0"/>
              </a:rPr>
              <a:t>D</a:t>
            </a:r>
            <a:r>
              <a:rPr lang="en-GB" sz="2000" b="1" baseline="-25000" noProof="1">
                <a:latin typeface="Times" pitchFamily="18" charset="0"/>
              </a:rPr>
              <a:t>2</a:t>
            </a:r>
            <a:r>
              <a:rPr lang="en-GB" sz="2000" b="1" noProof="1">
                <a:latin typeface="Times" pitchFamily="18" charset="0"/>
              </a:rPr>
              <a:t>, . . . , </a:t>
            </a:r>
            <a:r>
              <a:rPr lang="en-GB" sz="2000" b="1" i="1" noProof="1">
                <a:latin typeface="Times" pitchFamily="18" charset="0"/>
              </a:rPr>
              <a:t>d</a:t>
            </a:r>
            <a:r>
              <a:rPr lang="en-GB" sz="2000" b="1" i="1" baseline="-25000" noProof="1">
                <a:latin typeface="Times" pitchFamily="18" charset="0"/>
              </a:rPr>
              <a:t>n</a:t>
            </a:r>
            <a:r>
              <a:rPr lang="en-GB" sz="2000" b="1" i="1" noProof="1">
                <a:latin typeface="Symbol" pitchFamily="18" charset="2"/>
              </a:rPr>
              <a:t>Î</a:t>
            </a:r>
            <a:r>
              <a:rPr lang="en-GB" sz="2000" b="1" i="1" noProof="1">
                <a:latin typeface="Times" pitchFamily="18" charset="0"/>
              </a:rPr>
              <a:t>D</a:t>
            </a:r>
            <a:r>
              <a:rPr lang="en-GB" sz="2000" b="1" i="1" baseline="-25000" noProof="1">
                <a:latin typeface="Times" pitchFamily="18" charset="0"/>
              </a:rPr>
              <a:t>n</a:t>
            </a:r>
            <a:r>
              <a:rPr lang="en-GB" sz="2000" b="1" noProof="1">
                <a:latin typeface="Times" pitchFamily="18" charset="0"/>
              </a:rPr>
              <a:t>}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sz="2800" b="1">
                <a:latin typeface="Times" pitchFamily="18" charset="0"/>
              </a:rPr>
              <a:t>     </a:t>
            </a:r>
            <a:r>
              <a:rPr lang="en-GB" sz="2800" b="1" noProof="1">
                <a:latin typeface="Times" pitchFamily="18" charset="0"/>
              </a:rPr>
              <a:t>usually written as</a:t>
            </a:r>
            <a:r>
              <a:rPr lang="en-GB" sz="2800" b="1">
                <a:latin typeface="Times" pitchFamily="18" charset="0"/>
              </a:rPr>
              <a:t>:  </a:t>
            </a:r>
            <a:endParaRPr lang="en-GB" sz="2800" b="1" noProof="1">
              <a:latin typeface="Times" pitchFamily="18" charset="0"/>
            </a:endParaRPr>
          </a:p>
          <a:p>
            <a:pPr lvl="1"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sz="2000" b="1" noProof="1">
                <a:latin typeface="Times" pitchFamily="18" charset="0"/>
              </a:rPr>
              <a:t>	</a:t>
            </a:r>
            <a:r>
              <a:rPr lang="en-GB" sz="2000" b="1">
                <a:latin typeface="Times" pitchFamily="18" charset="0"/>
              </a:rPr>
              <a:t> </a:t>
            </a:r>
            <a:r>
              <a:rPr lang="en-GB" sz="1800" b="1" i="1" noProof="1">
                <a:latin typeface="Times" pitchFamily="18" charset="0"/>
              </a:rPr>
              <a:t>n</a:t>
            </a:r>
            <a:endParaRPr lang="en-GB" sz="1800" b="1" noProof="1">
              <a:latin typeface="Times" pitchFamily="18" charset="0"/>
            </a:endParaRPr>
          </a:p>
          <a:p>
            <a:pPr lvl="1"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sz="1800" b="1" noProof="1">
                <a:latin typeface="Times" pitchFamily="18" charset="0"/>
              </a:rPr>
              <a:t>	</a:t>
            </a:r>
            <a:r>
              <a:rPr lang="en-GB" sz="2400" b="1" noProof="1">
                <a:latin typeface="Times" pitchFamily="18" charset="0"/>
              </a:rPr>
              <a:t>X</a:t>
            </a:r>
            <a:r>
              <a:rPr lang="en-GB" sz="1800" b="1" i="1" noProof="1">
                <a:latin typeface="Times" pitchFamily="18" charset="0"/>
              </a:rPr>
              <a:t>D</a:t>
            </a:r>
            <a:r>
              <a:rPr lang="en-GB" sz="1800" b="1" i="1" baseline="-25000" noProof="1">
                <a:latin typeface="Times" pitchFamily="18" charset="0"/>
              </a:rPr>
              <a:t>i</a:t>
            </a:r>
            <a:endParaRPr lang="en-GB" sz="1800" b="1" noProof="1">
              <a:latin typeface="Times" pitchFamily="18" charset="0"/>
            </a:endParaRPr>
          </a:p>
          <a:p>
            <a:pPr lvl="1">
              <a:lnSpc>
                <a:spcPct val="40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GB" sz="1800" b="1" noProof="1">
                <a:latin typeface="Times" pitchFamily="18" charset="0"/>
              </a:rPr>
              <a:t>	</a:t>
            </a:r>
            <a:r>
              <a:rPr lang="en-GB" sz="1800" b="1" i="1" baseline="30000" noProof="1">
                <a:latin typeface="Times" pitchFamily="18" charset="0"/>
              </a:rPr>
              <a:t>i</a:t>
            </a:r>
            <a:r>
              <a:rPr lang="en-GB" sz="1800" b="1" i="1" baseline="30000">
                <a:latin typeface="Times" pitchFamily="18" charset="0"/>
              </a:rPr>
              <a:t> </a:t>
            </a:r>
            <a:r>
              <a:rPr lang="en-GB" sz="1800" b="1" baseline="30000" noProof="1">
                <a:latin typeface="Times" pitchFamily="18" charset="0"/>
              </a:rPr>
              <a:t>=</a:t>
            </a:r>
            <a:r>
              <a:rPr lang="en-GB" sz="1800" b="1" baseline="30000">
                <a:latin typeface="Times" pitchFamily="18" charset="0"/>
              </a:rPr>
              <a:t> </a:t>
            </a:r>
            <a:r>
              <a:rPr lang="en-GB" sz="1800" b="1" baseline="30000" noProof="1">
                <a:latin typeface="Times" pitchFamily="18" charset="0"/>
              </a:rPr>
              <a:t>1</a:t>
            </a:r>
            <a:endParaRPr lang="en-GB" sz="1800" b="1" noProof="1">
              <a:latin typeface="Times" pitchFamily="18" charset="0"/>
            </a:endParaRPr>
          </a:p>
          <a:p>
            <a:r>
              <a:rPr lang="en-GB" sz="2800" b="1">
                <a:latin typeface="Times" pitchFamily="18" charset="0"/>
              </a:rPr>
              <a:t>Any set of </a:t>
            </a:r>
            <a:r>
              <a:rPr lang="en-GB" sz="2800" b="1" i="1">
                <a:latin typeface="Times" pitchFamily="18" charset="0"/>
              </a:rPr>
              <a:t>n</a:t>
            </a:r>
            <a:r>
              <a:rPr lang="en-GB" sz="2800" b="1">
                <a:latin typeface="Times" pitchFamily="18" charset="0"/>
              </a:rPr>
              <a:t>-tuples from this Cartesian product is a relation on the </a:t>
            </a:r>
            <a:r>
              <a:rPr lang="en-GB" sz="2800" b="1" i="1">
                <a:latin typeface="Times" pitchFamily="18" charset="0"/>
              </a:rPr>
              <a:t>n</a:t>
            </a:r>
            <a:r>
              <a:rPr lang="en-GB" sz="2800" b="1">
                <a:latin typeface="Times" pitchFamily="18" charset="0"/>
              </a:rPr>
              <a:t> sets.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2E4B-D020-4183-84FB-14E2E3E2D996}" type="slidenum">
              <a:rPr lang="en-US"/>
              <a:pPr/>
              <a:t>14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b="1"/>
              <a:t>Database Relations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4114800"/>
          </a:xfrm>
        </p:spPr>
        <p:txBody>
          <a:bodyPr/>
          <a:lstStyle/>
          <a:p>
            <a:r>
              <a:rPr lang="en-GB" sz="3600" b="1"/>
              <a:t>Relation schema</a:t>
            </a:r>
          </a:p>
          <a:p>
            <a:pPr lvl="1"/>
            <a:r>
              <a:rPr lang="en-GB" b="1"/>
              <a:t>Named relation defined by a set of attribute and domain name pairs.</a:t>
            </a:r>
          </a:p>
          <a:p>
            <a:pPr lvl="1">
              <a:buFontTx/>
              <a:buNone/>
            </a:pPr>
            <a:endParaRPr lang="en-GB" b="1"/>
          </a:p>
          <a:p>
            <a:r>
              <a:rPr lang="en-GB" sz="3600" b="1"/>
              <a:t>Relational database schema</a:t>
            </a:r>
          </a:p>
          <a:p>
            <a:pPr lvl="1"/>
            <a:r>
              <a:rPr lang="en-GB" b="1"/>
              <a:t>Set of relation schemas, each with a distinct name.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48B0-A500-49BB-ABCF-FA8983612591}" type="slidenum">
              <a:rPr lang="en-US"/>
              <a:pPr/>
              <a:t>15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b="1"/>
              <a:t>Properties of Relations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/>
              <a:t>Relation name is distinct from all other relation names in relational schema.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</a:pPr>
            <a:r>
              <a:rPr lang="en-GB" sz="2800" b="1"/>
              <a:t>Each cell of relation contains exactly one atomic (single) value.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</a:pPr>
            <a:r>
              <a:rPr lang="en-GB" sz="2800" b="1"/>
              <a:t>Each attribute has a distinct name.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</a:pPr>
            <a:r>
              <a:rPr lang="en-GB" sz="2800" b="1"/>
              <a:t>Values of an attribute are all from the same domain.</a:t>
            </a: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1BCD-A4DB-4C32-84C4-D0F22BD2FF67}" type="slidenum">
              <a:rPr lang="en-US"/>
              <a:pPr/>
              <a:t>16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Properties of Relations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08950" cy="4114800"/>
          </a:xfrm>
          <a:noFill/>
          <a:ln/>
        </p:spPr>
        <p:txBody>
          <a:bodyPr lIns="90488" tIns="44450" rIns="90488" bIns="44450"/>
          <a:lstStyle/>
          <a:p>
            <a:r>
              <a:rPr lang="en-GB" b="1"/>
              <a:t>Each tuple is distinct; there are no duplicate tuples.</a:t>
            </a:r>
          </a:p>
          <a:p>
            <a:endParaRPr lang="en-GB" b="1"/>
          </a:p>
          <a:p>
            <a:r>
              <a:rPr lang="en-GB" b="1"/>
              <a:t>Order of attributes has no significance.</a:t>
            </a:r>
          </a:p>
          <a:p>
            <a:endParaRPr lang="en-GB" b="1"/>
          </a:p>
          <a:p>
            <a:r>
              <a:rPr lang="en-GB" b="1"/>
              <a:t>Order of tuples has no significance, theoretically.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4D9-05A7-47B6-A1A0-B19842B38870}" type="slidenum">
              <a:rPr lang="en-US"/>
              <a:pPr/>
              <a:t>17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b="1"/>
              <a:t>Table Characteristics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pPr marL="609600" indent="-609600"/>
            <a:r>
              <a:rPr lang="en-US" sz="2400"/>
              <a:t>Each RDBMS has its rules for table and column names.</a:t>
            </a:r>
            <a:br>
              <a:rPr lang="en-US" sz="2400"/>
            </a:br>
            <a:r>
              <a:rPr lang="en-US" sz="2400"/>
              <a:t>Example: Access </a:t>
            </a:r>
            <a:br>
              <a:rPr lang="en-US" sz="2400"/>
            </a:br>
            <a:r>
              <a:rPr lang="en-US" sz="2400"/>
              <a:t>                Table names &lt;=  64 (8 is classical)</a:t>
            </a:r>
            <a:br>
              <a:rPr lang="en-US" sz="2400"/>
            </a:br>
            <a:r>
              <a:rPr lang="en-US" sz="2400"/>
              <a:t>                Column names &lt;= 64 (10 is classical)</a:t>
            </a:r>
            <a:br>
              <a:rPr lang="en-US" sz="2400"/>
            </a:br>
            <a:r>
              <a:rPr lang="en-US" sz="2400"/>
              <a:t>                Column  names cannot start with digit,</a:t>
            </a:r>
            <a:br>
              <a:rPr lang="en-US" sz="2400"/>
            </a:br>
            <a:r>
              <a:rPr lang="en-US" sz="2400"/>
              <a:t>                          or contain special characters </a:t>
            </a:r>
            <a:br>
              <a:rPr lang="en-US" sz="2400"/>
            </a:br>
            <a:r>
              <a:rPr lang="en-US" sz="2400"/>
              <a:t>                          except underscore and a few others</a:t>
            </a:r>
          </a:p>
          <a:p>
            <a:pPr marL="609600" indent="-609600"/>
            <a:r>
              <a:rPr lang="en-US" sz="2400"/>
              <a:t>Each RDBMS has its rules for associating a data type to an attribute, but there are classical ones: </a:t>
            </a:r>
            <a:br>
              <a:rPr lang="en-US" sz="2400"/>
            </a:br>
            <a:r>
              <a:rPr lang="en-US" sz="2400"/>
              <a:t>text, character, number, date, boolean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A77-8D72-4E96-8CAF-9E362831BFD2}" type="slidenum">
              <a:rPr lang="en-US"/>
              <a:pPr/>
              <a:t>18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/>
              <a:t>Table Characteristics</a:t>
            </a:r>
          </a:p>
        </p:txBody>
      </p:sp>
      <p:pic>
        <p:nvPicPr>
          <p:cNvPr id="415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1371600"/>
            <a:ext cx="5521325" cy="4738688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A4CA-61A2-4311-B775-84C70787003F}" type="slidenum">
              <a:rPr lang="en-US"/>
              <a:pPr/>
              <a:t>19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Keys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114800"/>
          </a:xfrm>
          <a:noFill/>
          <a:ln/>
        </p:spPr>
        <p:txBody>
          <a:bodyPr lIns="90488" tIns="44450" rIns="90488" bIns="44450"/>
          <a:lstStyle/>
          <a:p>
            <a:r>
              <a:rPr lang="en-GB" sz="3600" b="1"/>
              <a:t>Key</a:t>
            </a:r>
          </a:p>
          <a:p>
            <a:pPr lvl="1"/>
            <a:r>
              <a:rPr lang="en-GB" b="1"/>
              <a:t>One or more attributes that determine other attributes</a:t>
            </a:r>
          </a:p>
          <a:p>
            <a:pPr lvl="2"/>
            <a:r>
              <a:rPr lang="en-GB" b="1"/>
              <a:t>Key attribute</a:t>
            </a:r>
          </a:p>
          <a:p>
            <a:pPr lvl="2"/>
            <a:r>
              <a:rPr lang="en-GB" b="1"/>
              <a:t>Composite key</a:t>
            </a:r>
          </a:p>
          <a:p>
            <a:r>
              <a:rPr lang="en-GB" b="1"/>
              <a:t>There needs to be full functional dependence from key to any other attribute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4B5F-FEEE-4B36-BC95-83C269652C94}" type="slidenum">
              <a:rPr lang="en-US"/>
              <a:pPr/>
              <a:t>2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572000"/>
          </a:xfrm>
        </p:spPr>
        <p:txBody>
          <a:bodyPr/>
          <a:lstStyle/>
          <a:p>
            <a:r>
              <a:rPr lang="en-GB" sz="2800" b="1" dirty="0"/>
              <a:t>Terminology of relational model.</a:t>
            </a:r>
          </a:p>
          <a:p>
            <a:r>
              <a:rPr lang="en-GB" sz="2800" b="1" dirty="0"/>
              <a:t>How tables are used to represent data.</a:t>
            </a:r>
          </a:p>
          <a:p>
            <a:r>
              <a:rPr lang="en-GB" sz="2800" b="1" dirty="0"/>
              <a:t>Connection between mathematical relations and relations in the relational model.</a:t>
            </a:r>
          </a:p>
          <a:p>
            <a:r>
              <a:rPr lang="en-GB" sz="2800" b="1" dirty="0"/>
              <a:t>Properties of database relations.</a:t>
            </a:r>
          </a:p>
          <a:p>
            <a:r>
              <a:rPr lang="en-GB" sz="2800" b="1" dirty="0"/>
              <a:t>How to identify candidate, primary, and foreign keys.</a:t>
            </a:r>
          </a:p>
          <a:p>
            <a:r>
              <a:rPr lang="en-GB" sz="2800" b="1" dirty="0"/>
              <a:t>Meaning of entity integrity and referential integrity.</a:t>
            </a:r>
          </a:p>
          <a:p>
            <a:r>
              <a:rPr lang="en-GB" sz="2800" b="1" dirty="0"/>
              <a:t>Purpose and advantages of views.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AA11-470F-444A-9369-5EFB161BA39A}" type="slidenum">
              <a:rPr lang="en-US"/>
              <a:pPr/>
              <a:t>20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Keys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114800"/>
          </a:xfrm>
          <a:noFill/>
          <a:ln/>
        </p:spPr>
        <p:txBody>
          <a:bodyPr lIns="90488" tIns="44450" rIns="90488" bIns="44450"/>
          <a:lstStyle/>
          <a:p>
            <a:r>
              <a:rPr lang="en-GB" b="1"/>
              <a:t>Keys may be</a:t>
            </a:r>
          </a:p>
          <a:p>
            <a:pPr lvl="1"/>
            <a:r>
              <a:rPr lang="en-GB" sz="2400" b="1"/>
              <a:t>Single</a:t>
            </a:r>
          </a:p>
          <a:p>
            <a:pPr lvl="1"/>
            <a:r>
              <a:rPr lang="en-GB" sz="2400" b="1"/>
              <a:t>Composite (composed of several key attributes)</a:t>
            </a:r>
          </a:p>
          <a:p>
            <a:r>
              <a:rPr lang="en-GB" sz="2800" b="1"/>
              <a:t>Example: staff_fName, staff_lName, staff_init, staff_phone </a:t>
            </a:r>
            <a:r>
              <a:rPr lang="en-GB" sz="2800" b="1">
                <a:sym typeface="Wingdings" pitchFamily="2" charset="2"/>
              </a:rPr>
              <a:t> staff_DOB, staff_position</a:t>
            </a:r>
            <a:endParaRPr lang="en-GB" sz="2800" b="1"/>
          </a:p>
          <a:p>
            <a:r>
              <a:rPr lang="en-GB" sz="2800" b="1"/>
              <a:t>Functional dependence: attribute A2 is functionally dependent on a composite key A1, but not on any subset of it</a:t>
            </a: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9F36-0016-45E6-8369-32FEE2F8F616}" type="slidenum">
              <a:rPr lang="en-US"/>
              <a:pPr/>
              <a:t>21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Keys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5257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 u="sng"/>
              <a:t>Functional dependence</a:t>
            </a:r>
            <a:r>
              <a:rPr lang="en-GB" b="1"/>
              <a:t>: an attribute A is functionally dependent on an attribute K is each value in column K determines one and only one value in column A. K </a:t>
            </a:r>
            <a:r>
              <a:rPr lang="en-GB" b="1">
                <a:sym typeface="Wingdings" pitchFamily="2" charset="2"/>
              </a:rPr>
              <a:t> A (K determines A).</a:t>
            </a:r>
          </a:p>
          <a:p>
            <a:pPr>
              <a:lnSpc>
                <a:spcPct val="90000"/>
              </a:lnSpc>
            </a:pPr>
            <a:r>
              <a:rPr lang="en-GB" b="1">
                <a:sym typeface="Wingdings" pitchFamily="2" charset="2"/>
              </a:rPr>
              <a:t>Attribute K </a:t>
            </a:r>
            <a:r>
              <a:rPr lang="en-GB" b="1" u="sng">
                <a:sym typeface="Wingdings" pitchFamily="2" charset="2"/>
              </a:rPr>
              <a:t>determines </a:t>
            </a:r>
            <a:r>
              <a:rPr lang="en-GB" b="1">
                <a:sym typeface="Wingdings" pitchFamily="2" charset="2"/>
              </a:rPr>
              <a:t>attribute A if all rows in the table that agree in value for attribute K must also agree in value for attribute A.</a:t>
            </a:r>
          </a:p>
          <a:p>
            <a:pPr>
              <a:lnSpc>
                <a:spcPct val="90000"/>
              </a:lnSpc>
            </a:pPr>
            <a:r>
              <a:rPr lang="en-GB" b="1">
                <a:sym typeface="Wingdings" pitchFamily="2" charset="2"/>
              </a:rPr>
              <a:t>Attribute A is functionally dependent on K if K determines A.</a:t>
            </a:r>
            <a:endParaRPr lang="en-GB" sz="2800" b="1"/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F50-969E-4D21-A198-B23A468B3EB7}" type="slidenum">
              <a:rPr lang="en-US"/>
              <a:pPr/>
              <a:t>22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Keys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114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/>
              <a:t>Superkey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An attribute, or a set of attributes, that uniquely identifies a tuple within a relation.</a:t>
            </a:r>
          </a:p>
          <a:p>
            <a:pPr lvl="1">
              <a:lnSpc>
                <a:spcPct val="90000"/>
              </a:lnSpc>
            </a:pPr>
            <a:endParaRPr lang="en-GB" sz="2400" b="1"/>
          </a:p>
          <a:p>
            <a:pPr>
              <a:lnSpc>
                <a:spcPct val="90000"/>
              </a:lnSpc>
            </a:pPr>
            <a:r>
              <a:rPr lang="en-GB" b="1"/>
              <a:t>Candidate Key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Superkey (K) such that no proper subset is a superkey within the relation. 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In each tuple of R, values of K uniquely identify that tuple (uniqueness).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No proper subset of K has the uniqueness property (irreducibility).</a:t>
            </a: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09E-3833-4DA4-BD39-FDF7DBDD7766}" type="slidenum">
              <a:rPr lang="en-US"/>
              <a:pPr/>
              <a:t>23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Keys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27950" cy="4724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/>
              <a:t>Primary Key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Candidate key selected to identify tuples uniquely within  relation.</a:t>
            </a:r>
          </a:p>
          <a:p>
            <a:pPr lvl="1">
              <a:lnSpc>
                <a:spcPct val="90000"/>
              </a:lnSpc>
            </a:pPr>
            <a:endParaRPr lang="en-GB" sz="2400" b="1"/>
          </a:p>
          <a:p>
            <a:pPr>
              <a:lnSpc>
                <a:spcPct val="90000"/>
              </a:lnSpc>
            </a:pPr>
            <a:r>
              <a:rPr lang="en-GB" b="1"/>
              <a:t>Alternate Keys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Candidate keys that are not selected to be primary key. </a:t>
            </a:r>
          </a:p>
          <a:p>
            <a:pPr lvl="1">
              <a:lnSpc>
                <a:spcPct val="90000"/>
              </a:lnSpc>
            </a:pPr>
            <a:endParaRPr lang="en-GB" sz="2400" b="1"/>
          </a:p>
          <a:p>
            <a:pPr>
              <a:lnSpc>
                <a:spcPct val="90000"/>
              </a:lnSpc>
            </a:pPr>
            <a:r>
              <a:rPr lang="en-GB" b="1"/>
              <a:t>Foreign Key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Attribute, or set of attributes, within one relation that matches candidate key of some (possibly same) relation.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BCA3-3D59-44C6-86FA-5004D225617D}" type="slidenum">
              <a:rPr lang="en-US"/>
              <a:pPr/>
              <a:t>24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Integrity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  <a:ln/>
        </p:spPr>
        <p:txBody>
          <a:bodyPr lIns="90488" tIns="44450" rIns="90488" bIns="44450"/>
          <a:lstStyle/>
          <a:p>
            <a:r>
              <a:rPr lang="en-GB" b="1"/>
              <a:t>Null</a:t>
            </a:r>
          </a:p>
          <a:p>
            <a:pPr lvl="1"/>
            <a:r>
              <a:rPr lang="en-GB" sz="2600" b="1"/>
              <a:t>Represents value for an attribute that is currently unknown or not applicable for tuple.</a:t>
            </a:r>
          </a:p>
          <a:p>
            <a:pPr lvl="1"/>
            <a:r>
              <a:rPr lang="en-GB" sz="2600" b="1"/>
              <a:t>Deals with incomplete or exceptional data.</a:t>
            </a:r>
          </a:p>
          <a:p>
            <a:pPr lvl="1"/>
            <a:r>
              <a:rPr lang="en-GB" sz="2600" b="1"/>
              <a:t>Represents the absence of a value and is not the same as zero or spaces, which are values.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7412-8196-47A9-AFE8-71F8005ADB51}" type="slidenum">
              <a:rPr lang="en-US"/>
              <a:pPr/>
              <a:t>25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Integrity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sz="2800" b="1"/>
              <a:t>Entity Integrity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In a base relation, no attribute of a primary key can be null.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Ensures that all entities are unique.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</a:pPr>
            <a:r>
              <a:rPr lang="en-GB" sz="2800" b="1"/>
              <a:t>Referential Integrity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If foreign key exists in a relation, either foreign key value must match a candidate key value of some tuple in its home relation or foreign key value must be wholly null.</a:t>
            </a: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BC0-321C-4E69-A37C-EDE03162F155}" type="slidenum">
              <a:rPr lang="en-US"/>
              <a:pPr/>
              <a:t>26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Integrity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  <a:ln/>
        </p:spPr>
        <p:txBody>
          <a:bodyPr lIns="90488" tIns="44450" rIns="90488" bIns="44450"/>
          <a:lstStyle/>
          <a:p>
            <a:r>
              <a:rPr lang="en-GB" b="1"/>
              <a:t>Enterprise Constraints</a:t>
            </a:r>
          </a:p>
          <a:p>
            <a:pPr lvl="1"/>
            <a:r>
              <a:rPr lang="en-GB" b="1"/>
              <a:t>Additional rules specified by users or database administrators.</a:t>
            </a:r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103-412A-430D-8EF3-27AD8F5E6050}" type="slidenum">
              <a:rPr lang="en-US"/>
              <a:pPr/>
              <a:t>27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4000" b="1"/>
              <a:t>Relational Database Operators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Relational algebra determines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table manipulations</a:t>
            </a:r>
          </a:p>
          <a:p>
            <a:pPr>
              <a:lnSpc>
                <a:spcPct val="90000"/>
              </a:lnSpc>
            </a:pPr>
            <a:r>
              <a:rPr lang="en-US" sz="2800"/>
              <a:t>Key operators (minimally relational RDBMS)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SELECT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PROJECT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JOIN</a:t>
            </a:r>
          </a:p>
          <a:p>
            <a:pPr>
              <a:lnSpc>
                <a:spcPct val="90000"/>
              </a:lnSpc>
            </a:pPr>
            <a:r>
              <a:rPr lang="en-US" sz="2800"/>
              <a:t>Other operators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INTERSECT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UNION (union compatible tables)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DIFFERENCE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PRODUCT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DIVIDE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20A6-59AD-4955-9233-C275C6DF9BB2}" type="slidenum">
              <a:rPr lang="en-US"/>
              <a:pPr/>
              <a:t>28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/>
              <a:t>Union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524000"/>
            <a:ext cx="7686675" cy="731838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Combines all rows </a:t>
            </a:r>
          </a:p>
        </p:txBody>
      </p:sp>
      <p:pic>
        <p:nvPicPr>
          <p:cNvPr id="425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7086600" cy="184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259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429000"/>
            <a:ext cx="2143125" cy="253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2FD0-1327-42FD-86FB-A0624747E9B9}" type="slidenum">
              <a:rPr lang="en-US"/>
              <a:pPr/>
              <a:t>29</a:t>
            </a:fld>
            <a:endParaRPr lang="en-US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8229600" cy="1808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7772400" cy="584200"/>
          </a:xfrm>
          <a:noFill/>
          <a:ln/>
        </p:spPr>
        <p:txBody>
          <a:bodyPr lIns="90488" tIns="44450" rIns="90488" bIns="44450"/>
          <a:lstStyle/>
          <a:p>
            <a:pPr>
              <a:buSzPct val="77000"/>
              <a:buFontTx/>
              <a:buNone/>
            </a:pPr>
            <a:r>
              <a:rPr lang="en-US"/>
              <a:t>Yields rows that appear in both tables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b="1"/>
              <a:t>Intersect</a:t>
            </a:r>
          </a:p>
        </p:txBody>
      </p:sp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7239000" y="3962400"/>
            <a:ext cx="1323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  <a:buClr>
                <a:srgbClr val="FF6600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Figure 2.6</a:t>
            </a:r>
            <a:endParaRPr lang="en-US" sz="2800">
              <a:latin typeface="Arial" charset="0"/>
            </a:endParaRPr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7239000" y="4038600"/>
            <a:ext cx="1295400" cy="304800"/>
          </a:xfrm>
          <a:prstGeom prst="rect">
            <a:avLst/>
          </a:prstGeom>
          <a:solidFill>
            <a:srgbClr val="FFEA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CAB0-43E0-41BD-A3F5-A767F7162A8E}" type="slidenum">
              <a:rPr lang="en-US"/>
              <a:pPr/>
              <a:t>3</a:t>
            </a:fld>
            <a:endParaRPr lang="en-US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Acknowledgments</a:t>
            </a:r>
            <a:endParaRPr lang="en-US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1905000"/>
          </a:xfrm>
        </p:spPr>
        <p:txBody>
          <a:bodyPr/>
          <a:lstStyle/>
          <a:p>
            <a:r>
              <a:rPr lang="en-US" dirty="0" smtClean="0"/>
              <a:t>Some of these </a:t>
            </a:r>
            <a:r>
              <a:rPr lang="en-US" dirty="0"/>
              <a:t>slides have been adapted from Thomas Connolly and Carolyn </a:t>
            </a:r>
            <a:r>
              <a:rPr lang="en-US" dirty="0" err="1"/>
              <a:t>Begg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6D2C-3ECD-4660-BBDC-0C8EB97F5337}" type="slidenum">
              <a:rPr lang="en-US"/>
              <a:pPr/>
              <a:t>30</a:t>
            </a:fld>
            <a:endParaRPr lang="en-US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807720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7772400" cy="584200"/>
          </a:xfrm>
          <a:noFill/>
          <a:ln/>
        </p:spPr>
        <p:txBody>
          <a:bodyPr lIns="90488" tIns="44450" rIns="90488" bIns="44450"/>
          <a:lstStyle/>
          <a:p>
            <a:pPr>
              <a:buSzPct val="77000"/>
              <a:buFontTx/>
              <a:buNone/>
            </a:pPr>
            <a:r>
              <a:rPr lang="en-US"/>
              <a:t>Yields rows not found in other tables</a:t>
            </a:r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b="1"/>
              <a:t>Difference</a:t>
            </a:r>
          </a:p>
        </p:txBody>
      </p:sp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7239000" y="3962400"/>
            <a:ext cx="1323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  <a:buClr>
                <a:srgbClr val="FF6600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Figure 2.7</a:t>
            </a:r>
            <a:endParaRPr lang="en-US" sz="2800">
              <a:latin typeface="Arial" charset="0"/>
            </a:endParaRPr>
          </a:p>
        </p:txBody>
      </p:sp>
      <p:sp>
        <p:nvSpPr>
          <p:cNvPr id="430086" name="Rectangle 6"/>
          <p:cNvSpPr>
            <a:spLocks noChangeArrowheads="1"/>
          </p:cNvSpPr>
          <p:nvPr/>
        </p:nvSpPr>
        <p:spPr bwMode="auto">
          <a:xfrm>
            <a:off x="7239000" y="3962400"/>
            <a:ext cx="1295400" cy="304800"/>
          </a:xfrm>
          <a:prstGeom prst="rect">
            <a:avLst/>
          </a:prstGeom>
          <a:solidFill>
            <a:srgbClr val="FFEA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55FD-9375-4D9C-BFEF-0544AA0127B5}" type="slidenum">
              <a:rPr lang="en-US"/>
              <a:pPr/>
              <a:t>31</a:t>
            </a:fld>
            <a:endParaRPr lang="en-US"/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5981700" cy="424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096000" cy="584200"/>
          </a:xfrm>
          <a:noFill/>
          <a:ln/>
        </p:spPr>
        <p:txBody>
          <a:bodyPr lIns="90488" tIns="44450" rIns="90488" bIns="44450"/>
          <a:lstStyle/>
          <a:p>
            <a:pPr>
              <a:buSzPct val="77000"/>
              <a:buFontTx/>
              <a:buNone/>
            </a:pPr>
            <a:r>
              <a:rPr lang="en-US" sz="2800"/>
              <a:t>Yields all possible pairs from two tables</a:t>
            </a:r>
          </a:p>
        </p:txBody>
      </p:sp>
      <p:sp>
        <p:nvSpPr>
          <p:cNvPr id="43213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b="1"/>
              <a:t>Product</a:t>
            </a:r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1676400" y="5562600"/>
            <a:ext cx="1323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  <a:buClr>
                <a:srgbClr val="FF6600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Figure 2.8</a:t>
            </a:r>
            <a:endParaRPr lang="en-US" sz="2800">
              <a:latin typeface="Arial" charset="0"/>
            </a:endParaRPr>
          </a:p>
        </p:txBody>
      </p:sp>
      <p:sp>
        <p:nvSpPr>
          <p:cNvPr id="432134" name="Rectangle 6"/>
          <p:cNvSpPr>
            <a:spLocks noChangeArrowheads="1"/>
          </p:cNvSpPr>
          <p:nvPr/>
        </p:nvSpPr>
        <p:spPr bwMode="auto">
          <a:xfrm>
            <a:off x="1676400" y="5638800"/>
            <a:ext cx="1295400" cy="304800"/>
          </a:xfrm>
          <a:prstGeom prst="rect">
            <a:avLst/>
          </a:prstGeom>
          <a:solidFill>
            <a:srgbClr val="FFEA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EEA7-89AB-4DA9-B172-9C4B0AE2206B}" type="slidenum">
              <a:rPr lang="en-US"/>
              <a:pPr/>
              <a:t>32</a:t>
            </a:fld>
            <a:endParaRPr lang="en-US"/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7696200" cy="390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5842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SzPct val="77000"/>
              <a:buFontTx/>
              <a:buNone/>
            </a:pPr>
            <a:r>
              <a:rPr lang="en-US" sz="2800"/>
              <a:t>Yields a subset of rows based on specified criterion</a:t>
            </a:r>
            <a:endParaRPr lang="en-US" sz="2400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219200"/>
          </a:xfrm>
        </p:spPr>
        <p:txBody>
          <a:bodyPr/>
          <a:lstStyle/>
          <a:p>
            <a:r>
              <a:rPr lang="en-US" b="1"/>
              <a:t>Select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A8F0-FC27-43F1-A3D7-93C53E78FB76}" type="slidenum">
              <a:rPr lang="en-US"/>
              <a:pPr/>
              <a:t>33</a:t>
            </a:fld>
            <a:endParaRPr lang="en-US"/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05000"/>
            <a:ext cx="55626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7772400" cy="584200"/>
          </a:xfrm>
          <a:noFill/>
          <a:ln/>
        </p:spPr>
        <p:txBody>
          <a:bodyPr lIns="90488" tIns="44450" rIns="90488" bIns="44450"/>
          <a:lstStyle/>
          <a:p>
            <a:pPr>
              <a:buSzPct val="77000"/>
              <a:buFontTx/>
              <a:buNone/>
            </a:pPr>
            <a:r>
              <a:rPr lang="en-US"/>
              <a:t>Yields all values for selected attributes</a:t>
            </a: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/>
              <a:t>Project</a:t>
            </a:r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1752600" y="5791200"/>
            <a:ext cx="1465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  <a:buClr>
                <a:srgbClr val="FF6600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Figure 2.10</a:t>
            </a:r>
            <a:endParaRPr lang="en-US" sz="2800">
              <a:latin typeface="Arial" charset="0"/>
            </a:endParaRP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1828800" y="5867400"/>
            <a:ext cx="1447800" cy="304800"/>
          </a:xfrm>
          <a:prstGeom prst="rect">
            <a:avLst/>
          </a:prstGeom>
          <a:solidFill>
            <a:srgbClr val="FFEA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FB87-6816-4056-AEA7-7164D43D2662}" type="slidenum">
              <a:rPr lang="en-US"/>
              <a:pPr/>
              <a:t>34</a:t>
            </a:fld>
            <a:endParaRPr lang="en-US"/>
          </a:p>
        </p:txBody>
      </p:sp>
      <p:sp>
        <p:nvSpPr>
          <p:cNvPr id="43827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772400" cy="5842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SzPct val="77000"/>
              <a:buFontTx/>
              <a:buNone/>
            </a:pPr>
            <a:r>
              <a:rPr lang="en-US" sz="2800"/>
              <a:t>Information from two or more tables is combined</a:t>
            </a:r>
            <a:endParaRPr lang="en-US" sz="2400"/>
          </a:p>
        </p:txBody>
      </p:sp>
      <p:sp>
        <p:nvSpPr>
          <p:cNvPr id="4382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b="1"/>
              <a:t>Join</a:t>
            </a:r>
          </a:p>
        </p:txBody>
      </p:sp>
      <p:pic>
        <p:nvPicPr>
          <p:cNvPr id="438276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8077200" cy="218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38277" name="Text Box 1029"/>
          <p:cNvSpPr txBox="1">
            <a:spLocks noChangeArrowheads="1"/>
          </p:cNvSpPr>
          <p:nvPr/>
        </p:nvSpPr>
        <p:spPr bwMode="auto">
          <a:xfrm>
            <a:off x="7162800" y="3810000"/>
            <a:ext cx="1336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  <a:buClr>
                <a:srgbClr val="FF6600"/>
              </a:buClr>
              <a:buSzPct val="75000"/>
              <a:buFont typeface="Monotype Sorts" pitchFamily="2" charset="2"/>
              <a:buNone/>
            </a:pPr>
            <a:r>
              <a:rPr lang="en-US" sz="1800">
                <a:latin typeface="Arial" charset="0"/>
              </a:rPr>
              <a:t>Figure 2.11</a:t>
            </a:r>
            <a:endParaRPr lang="en-US">
              <a:latin typeface="Arial" charset="0"/>
            </a:endParaRPr>
          </a:p>
        </p:txBody>
      </p:sp>
      <p:pic>
        <p:nvPicPr>
          <p:cNvPr id="438278" name="Picture 1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572000"/>
            <a:ext cx="5410200" cy="146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38280" name="Rectangle 1032"/>
          <p:cNvSpPr>
            <a:spLocks noChangeArrowheads="1"/>
          </p:cNvSpPr>
          <p:nvPr/>
        </p:nvSpPr>
        <p:spPr bwMode="auto">
          <a:xfrm>
            <a:off x="7162800" y="3810000"/>
            <a:ext cx="1295400" cy="304800"/>
          </a:xfrm>
          <a:prstGeom prst="rect">
            <a:avLst/>
          </a:prstGeom>
          <a:solidFill>
            <a:srgbClr val="FFEA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A47-298F-45B6-9FD6-4741834893BC}" type="slidenum">
              <a:rPr lang="en-US"/>
              <a:pPr/>
              <a:t>35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686675" cy="4621213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/>
              <a:t>Links tables by selecting rows with common values in common attribute(s)</a:t>
            </a:r>
          </a:p>
          <a:p>
            <a:pPr>
              <a:lnSpc>
                <a:spcPct val="90000"/>
              </a:lnSpc>
            </a:pPr>
            <a:r>
              <a:rPr lang="en-US"/>
              <a:t>Three-stage process</a:t>
            </a:r>
          </a:p>
          <a:p>
            <a:pPr lvl="1">
              <a:lnSpc>
                <a:spcPct val="90000"/>
              </a:lnSpc>
            </a:pPr>
            <a:r>
              <a:rPr lang="en-US"/>
              <a:t>Product creates one table</a:t>
            </a:r>
          </a:p>
          <a:p>
            <a:pPr lvl="1">
              <a:lnSpc>
                <a:spcPct val="90000"/>
              </a:lnSpc>
            </a:pPr>
            <a:r>
              <a:rPr lang="en-US"/>
              <a:t>Select yields appropriate rows</a:t>
            </a:r>
          </a:p>
          <a:p>
            <a:pPr lvl="1">
              <a:lnSpc>
                <a:spcPct val="90000"/>
              </a:lnSpc>
            </a:pPr>
            <a:r>
              <a:rPr lang="en-US"/>
              <a:t>Project yields single copy of each attribute to eliminate duplicate columns</a:t>
            </a:r>
          </a:p>
          <a:p>
            <a:pPr>
              <a:lnSpc>
                <a:spcPct val="90000"/>
              </a:lnSpc>
            </a:pPr>
            <a:r>
              <a:rPr lang="en-US"/>
              <a:t>Eliminates duplicates</a:t>
            </a:r>
          </a:p>
          <a:p>
            <a:pPr>
              <a:lnSpc>
                <a:spcPct val="90000"/>
              </a:lnSpc>
            </a:pPr>
            <a:r>
              <a:rPr lang="en-US"/>
              <a:t>Does not include rows that are unmatched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/>
              <a:t>Natural Join Process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F3E1-67E8-4000-A143-14650923A31E}" type="slidenum">
              <a:rPr lang="en-US"/>
              <a:pPr/>
              <a:t>36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/>
              <a:t>Other Joins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686675" cy="4621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EquiJOIN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Links tables based on equality condition that compares specified columns of tables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Does not eliminate duplicate columns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Join criteria must be explicitly defined</a:t>
            </a:r>
            <a:endParaRPr lang="en-US" sz="2200"/>
          </a:p>
          <a:p>
            <a:pPr>
              <a:lnSpc>
                <a:spcPct val="90000"/>
              </a:lnSpc>
            </a:pPr>
            <a:r>
              <a:rPr lang="en-US" sz="2800"/>
              <a:t>Theta JOIN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EquiJOIN that compares specified columns of each table using operator other than equality one</a:t>
            </a:r>
            <a:endParaRPr lang="en-US" sz="2200"/>
          </a:p>
          <a:p>
            <a:pPr>
              <a:lnSpc>
                <a:spcPct val="90000"/>
              </a:lnSpc>
            </a:pPr>
            <a:r>
              <a:rPr lang="en-US" sz="2800"/>
              <a:t>Outer JOIN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Matched pairs are retained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Unmatched values in other tables left null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Right and left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6AA-7C7D-4B8F-BE8B-8648F4A7DDE2}" type="slidenum">
              <a:rPr lang="en-US"/>
              <a:pPr/>
              <a:t>37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Other Joins</a:t>
            </a:r>
          </a:p>
        </p:txBody>
      </p:sp>
      <p:pic>
        <p:nvPicPr>
          <p:cNvPr id="444419" name="Picture 3" descr="FIG02-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095500"/>
            <a:ext cx="4495800" cy="3371850"/>
          </a:xfrm>
          <a:noFill/>
          <a:ln/>
        </p:spPr>
      </p:pic>
      <p:pic>
        <p:nvPicPr>
          <p:cNvPr id="444420" name="Picture 4" descr="FIG02-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095500"/>
            <a:ext cx="4495800" cy="3371850"/>
          </a:xfrm>
          <a:noFill/>
          <a:ln/>
        </p:spPr>
      </p:pic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1219200" y="4343400"/>
            <a:ext cx="914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5791200" y="4343400"/>
            <a:ext cx="914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6C2C-4133-48C0-9697-8070A29FA27E}" type="slidenum">
              <a:rPr lang="en-US"/>
              <a:pPr/>
              <a:t>38</a:t>
            </a:fld>
            <a:endParaRPr lang="en-US"/>
          </a:p>
        </p:txBody>
      </p:sp>
      <p:pic>
        <p:nvPicPr>
          <p:cNvPr id="446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8382000" cy="278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842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SzPct val="77000"/>
              <a:buFontTx/>
              <a:buNone/>
            </a:pPr>
            <a:r>
              <a:rPr lang="en-US" sz="2800"/>
              <a:t>Requires user of single-column table and two-column table</a:t>
            </a:r>
          </a:p>
          <a:p>
            <a:pPr>
              <a:lnSpc>
                <a:spcPct val="90000"/>
              </a:lnSpc>
              <a:buSzPct val="77000"/>
              <a:buFontTx/>
              <a:buNone/>
            </a:pPr>
            <a:r>
              <a:rPr lang="en-US" sz="2800"/>
              <a:t>A value in the unshared column must be associated with each value in the single-column table</a:t>
            </a:r>
            <a:endParaRPr lang="en-US" sz="2400"/>
          </a:p>
        </p:txBody>
      </p:sp>
      <p:sp>
        <p:nvSpPr>
          <p:cNvPr id="4464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/>
              <a:t>Divide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7162800" y="4724400"/>
            <a:ext cx="1465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  <a:buClr>
                <a:srgbClr val="FF6600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Figure 2.17</a:t>
            </a:r>
            <a:endParaRPr lang="en-US" sz="2800">
              <a:latin typeface="Arial" charset="0"/>
            </a:endParaRPr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7239000" y="4800600"/>
            <a:ext cx="1295400" cy="304800"/>
          </a:xfrm>
          <a:prstGeom prst="rect">
            <a:avLst/>
          </a:prstGeom>
          <a:solidFill>
            <a:srgbClr val="FFEA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E2B5-5256-4867-9B20-568124E08479}" type="slidenum">
              <a:rPr lang="en-US"/>
              <a:pPr/>
              <a:t>39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Views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/>
              <a:t>Base Relation</a:t>
            </a:r>
          </a:p>
          <a:p>
            <a:pPr lvl="1">
              <a:lnSpc>
                <a:spcPct val="90000"/>
              </a:lnSpc>
            </a:pPr>
            <a:r>
              <a:rPr lang="en-GB" b="1"/>
              <a:t>Named relation corresponding to an entity in conceptual schema, whose tuples are physically stored in database.</a:t>
            </a:r>
          </a:p>
          <a:p>
            <a:pPr lvl="1"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 b="1"/>
              <a:t>View</a:t>
            </a:r>
          </a:p>
          <a:p>
            <a:pPr lvl="1">
              <a:lnSpc>
                <a:spcPct val="90000"/>
              </a:lnSpc>
            </a:pPr>
            <a:r>
              <a:rPr lang="en-GB" b="1"/>
              <a:t>Dynamic result of one or more relational operations operating on base relations to produce another relation. 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F5CF-CE4C-452A-A550-13FB0BF3E047}" type="slidenum">
              <a:rPr lang="en-US"/>
              <a:pPr/>
              <a:t>4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GB" b="1"/>
              <a:t>History of the Relational Model </a:t>
            </a:r>
            <a:endParaRPr lang="en-US" b="1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Relational Database Model history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Proposed by Codd in 1970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Pioneer projects such as at IBM and UC-Berkeley in mid-1970s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Today, still the dominant database model: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IBM DB2, ORACLE, INFORMIX, SYBASE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MICROSOFT Access, SQL Server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FOXBASE, PARADOX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…</a:t>
            </a:r>
          </a:p>
          <a:p>
            <a:pPr>
              <a:lnSpc>
                <a:spcPct val="90000"/>
              </a:lnSpc>
            </a:pPr>
            <a:r>
              <a:rPr lang="en-US" sz="2800"/>
              <a:t>The relational model provides a logical representation of the data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D2F6-8317-4D2E-BC05-4225552EC463}" type="slidenum">
              <a:rPr lang="en-US"/>
              <a:pPr/>
              <a:t>40</a:t>
            </a:fld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Views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001000" cy="4114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sz="2800" b="1"/>
              <a:t>A virtual relation that does not necessarily actually exist in the database but is produced upon request, at time of request.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</a:pPr>
            <a:r>
              <a:rPr lang="en-GB" sz="2800" b="1"/>
              <a:t>Contents of a view are defined as a query on one or more base relations. 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</a:pPr>
            <a:r>
              <a:rPr lang="en-GB" sz="2800" b="1"/>
              <a:t>Views are dynamic, meaning that changes made to base relations that affect view attributes are immediately reflected in the view. </a:t>
            </a:r>
          </a:p>
        </p:txBody>
      </p:sp>
    </p:spTree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56A-7134-4117-83B3-9A3FF4D525E8}" type="slidenum">
              <a:rPr lang="en-US"/>
              <a:pPr/>
              <a:t>41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Purpose of Views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sz="2800" b="1"/>
              <a:t>Provides powerful and flexible security mechanism by hiding parts of database from certain users. 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</a:pPr>
            <a:r>
              <a:rPr lang="en-GB" sz="2800" b="1"/>
              <a:t>Permits users to access data in a customized way, so that same data can be seen by different users in different ways, at same time.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</a:pPr>
            <a:r>
              <a:rPr lang="en-GB" sz="2800" b="1"/>
              <a:t>Can simplify complex operations on base relations. </a:t>
            </a:r>
          </a:p>
        </p:txBody>
      </p:sp>
    </p:spTree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2D87-15BA-4C36-8265-486BD7D2CA6D}" type="slidenum">
              <a:rPr lang="en-US"/>
              <a:pPr/>
              <a:t>42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Updating Views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27950" cy="4114800"/>
          </a:xfrm>
          <a:noFill/>
          <a:ln/>
        </p:spPr>
        <p:txBody>
          <a:bodyPr lIns="90488" tIns="44450" rIns="90488" bIns="44450"/>
          <a:lstStyle/>
          <a:p>
            <a:r>
              <a:rPr lang="en-GB" b="1"/>
              <a:t>All updates to a base relation should be immediately reflected in all views that reference that base relation. </a:t>
            </a:r>
          </a:p>
          <a:p>
            <a:endParaRPr lang="en-GB" b="1"/>
          </a:p>
          <a:p>
            <a:r>
              <a:rPr lang="en-GB" b="1"/>
              <a:t>If view is updated, underlying base relation should reflect change.</a:t>
            </a:r>
          </a:p>
        </p:txBody>
      </p:sp>
    </p:spTree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323F-1F50-4C42-80EB-8EB88D7ADC4D}" type="slidenum">
              <a:rPr lang="en-US"/>
              <a:pPr/>
              <a:t>43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Updating Views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/>
              <a:t>There are restrictions on types of modifications that can be made through views: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b="1"/>
              <a:t>   - </a:t>
            </a:r>
            <a:r>
              <a:rPr lang="en-GB" sz="3000" b="1"/>
              <a:t>Updates are allowed if query involves a single base relation and contains a candidate key of base relation.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3000" b="1"/>
              <a:t>   - Updates are not allowed involving multiple base relations.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3000" b="1"/>
              <a:t>   - Updates are not allowed involving aggregation or grouping operations.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–"/>
            </a:pPr>
            <a:endParaRPr lang="en-GB" sz="3000" b="1"/>
          </a:p>
        </p:txBody>
      </p:sp>
    </p:spTree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7584-BB5D-4B8F-A2B1-0BF6D9BEEA0F}" type="slidenum">
              <a:rPr lang="en-US"/>
              <a:pPr/>
              <a:t>44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Updating Views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27950" cy="4114800"/>
          </a:xfrm>
          <a:noFill/>
          <a:ln/>
        </p:spPr>
        <p:txBody>
          <a:bodyPr lIns="90488" tIns="44450" rIns="90488" bIns="44450"/>
          <a:lstStyle/>
          <a:p>
            <a:r>
              <a:rPr lang="en-GB" b="1"/>
              <a:t>Classes of views are defined as:</a:t>
            </a:r>
          </a:p>
          <a:p>
            <a:pPr lvl="1"/>
            <a:r>
              <a:rPr lang="en-GB" b="1"/>
              <a:t>theoretically not updateable;</a:t>
            </a:r>
          </a:p>
          <a:p>
            <a:pPr lvl="1"/>
            <a:r>
              <a:rPr lang="en-GB" b="1"/>
              <a:t>theoretically updateable;</a:t>
            </a:r>
          </a:p>
          <a:p>
            <a:pPr lvl="1"/>
            <a:r>
              <a:rPr lang="en-GB" b="1"/>
              <a:t>partially updateable. 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FF0F-3DDC-47A3-9EF1-B81A7B6A55EF}" type="slidenum">
              <a:rPr lang="en-US"/>
              <a:pPr/>
              <a:t>5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Model Terminology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267200"/>
          </a:xfrm>
          <a:noFill/>
          <a:ln/>
        </p:spPr>
        <p:txBody>
          <a:bodyPr lIns="90488" tIns="44450" rIns="90488" bIns="44450"/>
          <a:lstStyle/>
          <a:p>
            <a:r>
              <a:rPr lang="en-GB" sz="2400" b="1"/>
              <a:t>A relation is a table with columns and rows.</a:t>
            </a:r>
          </a:p>
          <a:p>
            <a:pPr lvl="1"/>
            <a:r>
              <a:rPr lang="en-GB" sz="2000" b="1"/>
              <a:t>Only applies to logical structure of the database, not the physical structure.</a:t>
            </a:r>
          </a:p>
          <a:p>
            <a:pPr lvl="1"/>
            <a:r>
              <a:rPr lang="en-GB" sz="2000" b="1"/>
              <a:t>A relation corresponds to an entity set, or collection of entities. An entity is a person, place, event, or thing about which data is collected</a:t>
            </a:r>
          </a:p>
          <a:p>
            <a:pPr lvl="1">
              <a:buFontTx/>
              <a:buNone/>
            </a:pPr>
            <a:endParaRPr lang="en-GB" sz="2000" b="1"/>
          </a:p>
          <a:p>
            <a:r>
              <a:rPr lang="en-GB" sz="2400" b="1"/>
              <a:t>Attribute is a named column of a relation. It corresponds to a characteristic of an entity. They are also called fields.</a:t>
            </a:r>
          </a:p>
          <a:p>
            <a:endParaRPr lang="en-GB" sz="2400" b="1"/>
          </a:p>
          <a:p>
            <a:r>
              <a:rPr lang="en-GB" sz="2400" b="1"/>
              <a:t>Domain is the set of allowable values for one or more attributes.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742-7FA3-45B4-B1D6-53268A4124E3}" type="slidenum">
              <a:rPr lang="en-US"/>
              <a:pPr/>
              <a:t>6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Model Terminology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029200"/>
          </a:xfrm>
          <a:noFill/>
          <a:ln/>
        </p:spPr>
        <p:txBody>
          <a:bodyPr lIns="90488" tIns="44450" rIns="90488" bIns="44450"/>
          <a:lstStyle/>
          <a:p>
            <a:pPr algn="just">
              <a:lnSpc>
                <a:spcPct val="90000"/>
              </a:lnSpc>
            </a:pPr>
            <a:r>
              <a:rPr lang="en-GB" sz="2800" b="1" dirty="0" err="1"/>
              <a:t>Tuple</a:t>
            </a:r>
            <a:r>
              <a:rPr lang="en-GB" sz="2800" b="1" dirty="0"/>
              <a:t> is a row of a relation.</a:t>
            </a:r>
          </a:p>
          <a:p>
            <a:pPr algn="just">
              <a:lnSpc>
                <a:spcPct val="90000"/>
              </a:lnSpc>
            </a:pPr>
            <a:endParaRPr lang="en-GB" sz="2800" b="1" dirty="0"/>
          </a:p>
          <a:p>
            <a:pPr algn="just">
              <a:lnSpc>
                <a:spcPct val="90000"/>
              </a:lnSpc>
            </a:pPr>
            <a:r>
              <a:rPr lang="en-GB" sz="2800" b="1" dirty="0"/>
              <a:t>Degree is the number of attributes in a relation.</a:t>
            </a:r>
          </a:p>
          <a:p>
            <a:pPr algn="just">
              <a:lnSpc>
                <a:spcPct val="90000"/>
              </a:lnSpc>
            </a:pPr>
            <a:endParaRPr lang="en-GB" sz="2800" b="1" dirty="0"/>
          </a:p>
          <a:p>
            <a:pPr algn="just">
              <a:lnSpc>
                <a:spcPct val="90000"/>
              </a:lnSpc>
            </a:pPr>
            <a:r>
              <a:rPr lang="en-GB" sz="2800" b="1" dirty="0"/>
              <a:t>Cardinality is the number of </a:t>
            </a:r>
            <a:r>
              <a:rPr lang="en-GB" sz="2800" b="1" dirty="0" err="1"/>
              <a:t>tuples</a:t>
            </a:r>
            <a:r>
              <a:rPr lang="en-GB" sz="2800" b="1" dirty="0"/>
              <a:t> in a relation.</a:t>
            </a:r>
          </a:p>
          <a:p>
            <a:pPr algn="just">
              <a:lnSpc>
                <a:spcPct val="90000"/>
              </a:lnSpc>
            </a:pPr>
            <a:endParaRPr lang="en-GB" sz="2800" b="1" dirty="0"/>
          </a:p>
          <a:p>
            <a:pPr>
              <a:lnSpc>
                <a:spcPct val="90000"/>
              </a:lnSpc>
            </a:pPr>
            <a:r>
              <a:rPr lang="en-GB" sz="2800" b="1" dirty="0"/>
              <a:t>Relational Database is a collection of normalized relations with distinct relation names.</a:t>
            </a:r>
          </a:p>
          <a:p>
            <a:pPr>
              <a:lnSpc>
                <a:spcPct val="90000"/>
              </a:lnSpc>
            </a:pPr>
            <a:endParaRPr lang="en-GB" sz="2800" b="1" dirty="0"/>
          </a:p>
          <a:p>
            <a:pPr>
              <a:lnSpc>
                <a:spcPct val="90000"/>
              </a:lnSpc>
            </a:pPr>
            <a:r>
              <a:rPr lang="en-GB" sz="2800" b="1"/>
              <a:t>NB a relation is not </a:t>
            </a:r>
            <a:r>
              <a:rPr lang="en-GB" sz="2800" b="1" smtClean="0"/>
              <a:t>a </a:t>
            </a:r>
            <a:r>
              <a:rPr lang="en-GB" sz="2800" b="1"/>
              <a:t>relationship, but an entity set. 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BC27-2693-4F67-A531-DD605E842294}" type="slidenum">
              <a:rPr lang="en-US"/>
              <a:pPr/>
              <a:t>7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</p:spPr>
        <p:txBody>
          <a:bodyPr/>
          <a:lstStyle/>
          <a:p>
            <a:r>
              <a:rPr lang="en-GB" b="1"/>
              <a:t>Instances of  Branch and Staff (part) Relations</a:t>
            </a:r>
            <a:endParaRPr lang="en-GB"/>
          </a:p>
        </p:txBody>
      </p:sp>
      <p:pic>
        <p:nvPicPr>
          <p:cNvPr id="377859" name="Picture 3" descr="E:\Ch03-tif\DS3-Figure 03-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553200" cy="4556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1D53-FED5-4702-834B-FFFC45F05621}" type="slidenum">
              <a:rPr lang="en-US"/>
              <a:pPr/>
              <a:t>8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Examples of Attribute Domains</a:t>
            </a:r>
            <a:endParaRPr lang="en-GB"/>
          </a:p>
        </p:txBody>
      </p:sp>
      <p:pic>
        <p:nvPicPr>
          <p:cNvPr id="378883" name="Picture 3" descr="E:\Ch03-tif\DS3-Figure 03-0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962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C0F-0094-4ACD-8536-D56FE91815DA}" type="slidenum">
              <a:rPr lang="en-US"/>
              <a:pPr/>
              <a:t>9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Alternative Terminology for Relational Model</a:t>
            </a: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endParaRPr lang="en-US"/>
          </a:p>
        </p:txBody>
      </p:sp>
      <p:pic>
        <p:nvPicPr>
          <p:cNvPr id="379908" name="Picture 4" descr="E:\DS3-Table folder\DS3-Table 03-0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75438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2840</TotalTime>
  <Words>1774</Words>
  <Application>Microsoft Office PowerPoint</Application>
  <PresentationFormat>On-screen Show (4:3)</PresentationFormat>
  <Paragraphs>397</Paragraphs>
  <Slides>44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Blank Presentation</vt:lpstr>
      <vt:lpstr>The Relational Database Model</vt:lpstr>
      <vt:lpstr>Learning Objectives</vt:lpstr>
      <vt:lpstr>Acknowledgments</vt:lpstr>
      <vt:lpstr>History of the Relational Model </vt:lpstr>
      <vt:lpstr>Relational Model Terminology</vt:lpstr>
      <vt:lpstr>Relational Model Terminology</vt:lpstr>
      <vt:lpstr>Instances of  Branch and Staff (part) Relations</vt:lpstr>
      <vt:lpstr>Examples of Attribute Domains</vt:lpstr>
      <vt:lpstr>Alternative Terminology for Relational Model</vt:lpstr>
      <vt:lpstr>Mathematical Definition of Relation</vt:lpstr>
      <vt:lpstr>Mathematical Definition of Relation</vt:lpstr>
      <vt:lpstr>Mathematical Definition of Relation</vt:lpstr>
      <vt:lpstr>Mathematical Definition of Relation</vt:lpstr>
      <vt:lpstr>Database Relations</vt:lpstr>
      <vt:lpstr>Properties of Relations</vt:lpstr>
      <vt:lpstr>Properties of Relations</vt:lpstr>
      <vt:lpstr>Table Characteristics</vt:lpstr>
      <vt:lpstr>Table Characteristics</vt:lpstr>
      <vt:lpstr>Relational Keys</vt:lpstr>
      <vt:lpstr>Relational Keys</vt:lpstr>
      <vt:lpstr>Relational Keys</vt:lpstr>
      <vt:lpstr>Relational Keys</vt:lpstr>
      <vt:lpstr>Relational Keys</vt:lpstr>
      <vt:lpstr>Relational Integrity</vt:lpstr>
      <vt:lpstr>Relational Integrity</vt:lpstr>
      <vt:lpstr>Relational Integrity</vt:lpstr>
      <vt:lpstr>Relational Database Operators</vt:lpstr>
      <vt:lpstr>Union</vt:lpstr>
      <vt:lpstr>Intersect</vt:lpstr>
      <vt:lpstr>Difference</vt:lpstr>
      <vt:lpstr>Product</vt:lpstr>
      <vt:lpstr>Select</vt:lpstr>
      <vt:lpstr>Project</vt:lpstr>
      <vt:lpstr>Join</vt:lpstr>
      <vt:lpstr>Natural Join Process</vt:lpstr>
      <vt:lpstr>Other Joins</vt:lpstr>
      <vt:lpstr>Other Joins</vt:lpstr>
      <vt:lpstr>Divide</vt:lpstr>
      <vt:lpstr>Views</vt:lpstr>
      <vt:lpstr>Views</vt:lpstr>
      <vt:lpstr>Purpose of Views</vt:lpstr>
      <vt:lpstr>Updating Views</vt:lpstr>
      <vt:lpstr>Updating Views</vt:lpstr>
      <vt:lpstr>Updating Views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 design</dc:title>
  <dc:creator>Isabelle Bichindaritz</dc:creator>
  <cp:lastModifiedBy>Isa</cp:lastModifiedBy>
  <cp:revision>236</cp:revision>
  <cp:lastPrinted>2000-10-02T16:10:22Z</cp:lastPrinted>
  <dcterms:created xsi:type="dcterms:W3CDTF">2000-09-29T00:33:17Z</dcterms:created>
  <dcterms:modified xsi:type="dcterms:W3CDTF">2012-09-07T14:16:39Z</dcterms:modified>
</cp:coreProperties>
</file>