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0" r:id="rId3"/>
    <p:sldId id="392" r:id="rId4"/>
    <p:sldId id="364" r:id="rId5"/>
    <p:sldId id="368" r:id="rId6"/>
    <p:sldId id="353" r:id="rId7"/>
    <p:sldId id="369" r:id="rId8"/>
    <p:sldId id="355" r:id="rId9"/>
    <p:sldId id="370" r:id="rId10"/>
    <p:sldId id="357" r:id="rId11"/>
    <p:sldId id="358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80" r:id="rId22"/>
    <p:sldId id="381" r:id="rId23"/>
    <p:sldId id="382" r:id="rId24"/>
    <p:sldId id="383" r:id="rId25"/>
  </p:sldIdLst>
  <p:sldSz cx="9144000" cy="6858000" type="screen4x3"/>
  <p:notesSz cx="7102475" cy="93884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0"/>
    <a:srgbClr val="030119"/>
    <a:srgbClr val="0000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0"/>
      </p:cViewPr>
      <p:guideLst>
        <p:guide orient="horz" pos="2956"/>
        <p:guide pos="223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8.xml"/><Relationship Id="rId1" Type="http://schemas.openxmlformats.org/officeDocument/2006/relationships/slide" Target="slides/slide6.xml"/><Relationship Id="rId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fld id="{C3ABAF87-F09D-48AC-9230-05E305597F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4237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27" y="4459847"/>
            <a:ext cx="5207622" cy="422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fld id="{2B978B58-DD12-4C23-B819-1ABB5EA754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2CB48-0DD7-4BEE-98E8-9FBEAB758B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63CD1-F2FA-4DED-AFE9-0A3FF6A558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CD379-FEC2-4874-8BFF-D855F9A6BA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D3D96-D10C-4B00-9481-1EE30D4A92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27794-6D25-496C-9311-BF8A49881D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452D2-3626-41EE-A42B-D0F065AC91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D7753-EDD1-49A0-943D-F6330062FE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74F8F-5C2F-4047-A6ED-E90900F01A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55A6-A0B0-4BC8-8EB5-0959E57FE5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A7873-F2E8-4088-AB1D-C3004A476C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F01BC-6951-473F-B8FF-997456B00F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1FC2F7-847F-4F7B-8488-2D9AD76DC94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8538-4CDC-4515-9CD5-E36ED8011302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 dirty="0" smtClean="0"/>
              <a:t>Web Database </a:t>
            </a:r>
            <a:r>
              <a:rPr lang="en-US" b="1" dirty="0"/>
              <a:t>Environment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B704-96FB-4196-9523-7A14E4803D95}" type="slidenum">
              <a:rPr lang="en-US"/>
              <a:pPr/>
              <a:t>10</a:t>
            </a:fld>
            <a:endParaRPr lang="en-US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GB" b="1">
                <a:latin typeface="Times" pitchFamily="18" charset="0"/>
              </a:rPr>
              <a:t>Client-Server Architecture</a:t>
            </a:r>
          </a:p>
        </p:txBody>
      </p:sp>
      <p:pic>
        <p:nvPicPr>
          <p:cNvPr id="305155" name="Picture 3" descr="D:\Database System 3e_tiff\Ch02-tif\DS3-Figure 02-1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295400"/>
            <a:ext cx="4044950" cy="4648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07F07-1E55-44F9-A9F9-76331E0CC7A4}" type="slidenum">
              <a:rPr lang="en-US"/>
              <a:pPr/>
              <a:t>11</a:t>
            </a:fld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838200"/>
          </a:xfrm>
        </p:spPr>
        <p:txBody>
          <a:bodyPr/>
          <a:lstStyle/>
          <a:p>
            <a:pPr algn="just"/>
            <a:r>
              <a:rPr lang="en-GB" b="1">
                <a:latin typeface="Times" pitchFamily="18" charset="0"/>
              </a:rPr>
              <a:t>Alternative Client-Server Topologies</a:t>
            </a:r>
          </a:p>
        </p:txBody>
      </p:sp>
      <p:pic>
        <p:nvPicPr>
          <p:cNvPr id="306179" name="Picture 3" descr="D:\Database System 3e_tiff\Ch02-tif\DS3-Figure 02-13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143000"/>
            <a:ext cx="2455863" cy="5105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client–server functions</a:t>
            </a:r>
            <a:endParaRPr lang="en-US" dirty="0"/>
          </a:p>
        </p:txBody>
      </p:sp>
      <p:pic>
        <p:nvPicPr>
          <p:cNvPr id="942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5775" y="2471737"/>
            <a:ext cx="6286500" cy="252412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Multi-user DBMS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Three-tier client–server architecture</a:t>
            </a:r>
          </a:p>
          <a:p>
            <a:pPr lvl="1"/>
            <a:r>
              <a:rPr lang="en-US" dirty="0" smtClean="0"/>
              <a:t>User interface layer</a:t>
            </a:r>
          </a:p>
          <a:p>
            <a:pPr lvl="1"/>
            <a:r>
              <a:rPr lang="en-US" dirty="0" smtClean="0"/>
              <a:t>Business logic and data processing layer</a:t>
            </a:r>
          </a:p>
          <a:p>
            <a:pPr lvl="1"/>
            <a:r>
              <a:rPr lang="en-US" dirty="0" smtClean="0"/>
              <a:t>DBMS</a:t>
            </a:r>
          </a:p>
          <a:p>
            <a:pPr lvl="1"/>
            <a:r>
              <a:rPr lang="en-US" dirty="0" smtClean="0"/>
              <a:t>Many advantages over traditional two-tier or single-tier designs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Multi-user DBMS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N-tier architectures</a:t>
            </a:r>
          </a:p>
          <a:p>
            <a:pPr lvl="1"/>
            <a:r>
              <a:rPr lang="en-US" dirty="0" smtClean="0"/>
              <a:t>Three-tier architecture can be expanded to n tiers</a:t>
            </a:r>
          </a:p>
          <a:p>
            <a:r>
              <a:rPr lang="en-US" dirty="0" smtClean="0"/>
              <a:t>Application servers	</a:t>
            </a:r>
          </a:p>
          <a:p>
            <a:pPr lvl="1"/>
            <a:r>
              <a:rPr lang="en-US" dirty="0" smtClean="0"/>
              <a:t>Hosts an application programming interface (API) to expose business logic and business processes for use by other applications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Multi-user DBMS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050" y="1676400"/>
            <a:ext cx="7751792" cy="4752996"/>
          </a:xfrm>
        </p:spPr>
        <p:txBody>
          <a:bodyPr/>
          <a:lstStyle/>
          <a:p>
            <a:r>
              <a:rPr lang="en-US" dirty="0" smtClean="0"/>
              <a:t>Middleware</a:t>
            </a:r>
          </a:p>
          <a:p>
            <a:pPr lvl="1"/>
            <a:r>
              <a:rPr lang="en-US" dirty="0" smtClean="0"/>
              <a:t>Software that mediates with other software </a:t>
            </a:r>
          </a:p>
          <a:p>
            <a:pPr lvl="1"/>
            <a:r>
              <a:rPr lang="en-US" dirty="0" smtClean="0"/>
              <a:t>Communication among disparate applications</a:t>
            </a:r>
          </a:p>
          <a:p>
            <a:pPr lvl="1"/>
            <a:r>
              <a:rPr lang="en-US" dirty="0" smtClean="0"/>
              <a:t>Six main types</a:t>
            </a:r>
          </a:p>
          <a:p>
            <a:pPr lvl="2"/>
            <a:r>
              <a:rPr lang="en-US" dirty="0" smtClean="0"/>
              <a:t>Asynchronous Remote Procedure Call (RPC)</a:t>
            </a:r>
          </a:p>
          <a:p>
            <a:pPr lvl="2"/>
            <a:r>
              <a:rPr lang="en-US" dirty="0" smtClean="0"/>
              <a:t>Synchronous RPC</a:t>
            </a:r>
          </a:p>
          <a:p>
            <a:pPr lvl="2"/>
            <a:r>
              <a:rPr lang="en-US" dirty="0" smtClean="0"/>
              <a:t>Publish/Subscribe</a:t>
            </a:r>
          </a:p>
          <a:p>
            <a:pPr lvl="2"/>
            <a:r>
              <a:rPr lang="en-US" dirty="0" smtClean="0"/>
              <a:t>Message-Oriented middleware (MOM)</a:t>
            </a:r>
          </a:p>
          <a:p>
            <a:pPr lvl="2"/>
            <a:r>
              <a:rPr lang="en-US" dirty="0" smtClean="0"/>
              <a:t>Object-request broker (ORB)</a:t>
            </a:r>
          </a:p>
          <a:p>
            <a:pPr lvl="2"/>
            <a:r>
              <a:rPr lang="en-US" dirty="0" smtClean="0"/>
              <a:t>SQL-oriented data access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Multi-user DBMS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Transaction processing monitor</a:t>
            </a:r>
          </a:p>
          <a:p>
            <a:pPr lvl="1"/>
            <a:r>
              <a:rPr lang="en-US" dirty="0" smtClean="0"/>
              <a:t>Controls data transfer between clients/servers</a:t>
            </a:r>
          </a:p>
          <a:p>
            <a:pPr lvl="1"/>
            <a:r>
              <a:rPr lang="en-US" dirty="0" smtClean="0"/>
              <a:t>Provides a consistent environment, particularly for online transaction processing (OLTP)</a:t>
            </a:r>
          </a:p>
          <a:p>
            <a:pPr lvl="1"/>
            <a:r>
              <a:rPr lang="en-US" dirty="0" smtClean="0"/>
              <a:t>Significant advantages</a:t>
            </a:r>
          </a:p>
          <a:p>
            <a:pPr lvl="2"/>
            <a:r>
              <a:rPr lang="en-US" dirty="0" smtClean="0"/>
              <a:t>Transaction routing</a:t>
            </a:r>
          </a:p>
          <a:p>
            <a:pPr lvl="2"/>
            <a:r>
              <a:rPr lang="en-US" dirty="0" smtClean="0"/>
              <a:t>Managing distributed transactions</a:t>
            </a:r>
          </a:p>
          <a:p>
            <a:pPr lvl="2"/>
            <a:r>
              <a:rPr lang="en-US" dirty="0" smtClean="0"/>
              <a:t>Load balancing</a:t>
            </a:r>
          </a:p>
          <a:p>
            <a:pPr lvl="2"/>
            <a:r>
              <a:rPr lang="en-US" dirty="0" smtClean="0"/>
              <a:t>Funneling</a:t>
            </a:r>
          </a:p>
          <a:p>
            <a:pPr lvl="2"/>
            <a:r>
              <a:rPr lang="en-US" dirty="0" smtClean="0"/>
              <a:t>Increased reliability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Multi-user DBMS Architectures</a:t>
            </a:r>
            <a:endParaRPr lang="en-US" dirty="0"/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285992"/>
            <a:ext cx="6296016" cy="339320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164305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Transaction processing </a:t>
            </a:r>
            <a:r>
              <a:rPr lang="en-US" dirty="0" smtClean="0"/>
              <a:t>monitor of a three-tier client-server architecture 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Services and Service-Oriented Architectures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service</a:t>
            </a:r>
          </a:p>
          <a:p>
            <a:pPr lvl="1"/>
            <a:r>
              <a:rPr lang="en-US" dirty="0" smtClean="0"/>
              <a:t>Software system that supports interoperable machine-to-machine interaction over a network</a:t>
            </a:r>
          </a:p>
          <a:p>
            <a:pPr lvl="1"/>
            <a:r>
              <a:rPr lang="en-US" dirty="0" smtClean="0"/>
              <a:t>No user interface</a:t>
            </a:r>
          </a:p>
          <a:p>
            <a:pPr lvl="1"/>
            <a:r>
              <a:rPr lang="en-US" dirty="0" smtClean="0"/>
              <a:t>Examples of Web services</a:t>
            </a:r>
          </a:p>
          <a:p>
            <a:pPr lvl="1"/>
            <a:r>
              <a:rPr lang="en-US" dirty="0" smtClean="0"/>
              <a:t>Uses widely accepted technologies and standards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between WSDL, UDDI, and SOAP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000240"/>
            <a:ext cx="5126569" cy="3476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B6E6B-FBD3-483A-B071-3494764DAC5E}" type="slidenum">
              <a:rPr lang="en-US"/>
              <a:pPr/>
              <a:t>2</a:t>
            </a:fld>
            <a:endParaRPr lang="en-US"/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" pitchFamily="18" charset="0"/>
              </a:rPr>
              <a:t>Learning Objectives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sz="27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700" dirty="0" smtClean="0"/>
              <a:t>Meaning of client–server architecture and advantages of this type of architecture for a DBMS.</a:t>
            </a:r>
          </a:p>
          <a:p>
            <a:r>
              <a:rPr lang="en-US" sz="2800" dirty="0" smtClean="0"/>
              <a:t>The difference between two-tier, three-tier and n-tier client–server architectures</a:t>
            </a:r>
          </a:p>
          <a:p>
            <a:r>
              <a:rPr lang="en-US" sz="2800" dirty="0" smtClean="0"/>
              <a:t>The function of an application server</a:t>
            </a:r>
          </a:p>
          <a:p>
            <a:r>
              <a:rPr lang="en-US" sz="2800" dirty="0" smtClean="0"/>
              <a:t>The meaning of middleware and the different types of middleware that exist</a:t>
            </a:r>
            <a:endParaRPr lang="en-US" sz="2700" dirty="0" smtClean="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700" dirty="0" smtClean="0">
                <a:cs typeface="Times New Roman" charset="0"/>
              </a:rPr>
              <a:t>Function and uses of Transaction Processing Monitors.</a:t>
            </a:r>
            <a:r>
              <a:rPr lang="en-GB" sz="2700" dirty="0" smtClean="0"/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Services and Service-Oriented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Service-Oriented Architectures (SOA)</a:t>
            </a:r>
          </a:p>
          <a:p>
            <a:pPr lvl="1"/>
            <a:r>
              <a:rPr lang="en-US" dirty="0" smtClean="0"/>
              <a:t>Architecture for building applications that implement business processes as sets of services </a:t>
            </a:r>
          </a:p>
          <a:p>
            <a:pPr lvl="1"/>
            <a:r>
              <a:rPr lang="en-US" dirty="0" smtClean="0"/>
              <a:t>Published at a granularity relevant to the service consumer</a:t>
            </a:r>
          </a:p>
          <a:p>
            <a:pPr lvl="1"/>
            <a:r>
              <a:rPr lang="en-US" dirty="0" smtClean="0"/>
              <a:t>Loosely coupled and autonomous services</a:t>
            </a:r>
          </a:p>
          <a:p>
            <a:pPr lvl="1"/>
            <a:r>
              <a:rPr lang="en-US" dirty="0" smtClean="0"/>
              <a:t>Web services designed for SOA different from other Web services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vs. SOA Architecture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5425" y="1624013"/>
            <a:ext cx="615315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4F8F-5C2F-4047-A6ED-E90900F01A2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DBMSs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database</a:t>
            </a:r>
          </a:p>
          <a:p>
            <a:pPr lvl="1"/>
            <a:r>
              <a:rPr lang="en-US" dirty="0" smtClean="0"/>
              <a:t>Logically interrelated collection of shared data physically distributed over a computer network</a:t>
            </a:r>
          </a:p>
          <a:p>
            <a:r>
              <a:rPr lang="en-US" dirty="0" smtClean="0"/>
              <a:t>Distributed DBMS</a:t>
            </a:r>
          </a:p>
          <a:p>
            <a:pPr lvl="1"/>
            <a:r>
              <a:rPr lang="en-US" dirty="0" smtClean="0"/>
              <a:t>Software system that permits the management of the distributed database </a:t>
            </a:r>
          </a:p>
          <a:p>
            <a:pPr lvl="1"/>
            <a:r>
              <a:rPr lang="en-US" dirty="0" smtClean="0"/>
              <a:t>Makes the distribution transparent to users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DBMSs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35050" y="1676400"/>
            <a:ext cx="7751792" cy="4681558"/>
          </a:xfrm>
        </p:spPr>
        <p:txBody>
          <a:bodyPr/>
          <a:lstStyle/>
          <a:p>
            <a:r>
              <a:rPr lang="en-US" dirty="0" smtClean="0"/>
              <a:t>Characteristics of DDBMS</a:t>
            </a:r>
          </a:p>
          <a:p>
            <a:pPr lvl="1"/>
            <a:r>
              <a:rPr lang="en-US" dirty="0" smtClean="0"/>
              <a:t>Collection of logically related shared data</a:t>
            </a:r>
          </a:p>
          <a:p>
            <a:pPr lvl="1"/>
            <a:r>
              <a:rPr lang="en-US" dirty="0" smtClean="0"/>
              <a:t>Data split into fragments</a:t>
            </a:r>
          </a:p>
          <a:p>
            <a:pPr lvl="1"/>
            <a:r>
              <a:rPr lang="en-US" dirty="0" smtClean="0"/>
              <a:t>Fragments may be replicated</a:t>
            </a:r>
          </a:p>
          <a:p>
            <a:pPr lvl="1"/>
            <a:r>
              <a:rPr lang="en-US" dirty="0" smtClean="0"/>
              <a:t>Fragments/replicas are allocated to sites</a:t>
            </a:r>
          </a:p>
          <a:p>
            <a:pPr lvl="1"/>
            <a:r>
              <a:rPr lang="en-US" dirty="0" smtClean="0"/>
              <a:t>Sites are linked by a communications network</a:t>
            </a:r>
          </a:p>
          <a:p>
            <a:pPr lvl="1"/>
            <a:r>
              <a:rPr lang="en-US" dirty="0" smtClean="0"/>
              <a:t>Data at each site is controlled by DBMS</a:t>
            </a:r>
          </a:p>
          <a:p>
            <a:pPr lvl="1"/>
            <a:r>
              <a:rPr lang="en-US" dirty="0" smtClean="0"/>
              <a:t>DMBS handles local apps autonomously</a:t>
            </a:r>
          </a:p>
          <a:p>
            <a:pPr lvl="1"/>
            <a:r>
              <a:rPr lang="en-US" dirty="0" smtClean="0"/>
              <a:t>Each DBMS in one or more global app</a:t>
            </a:r>
          </a:p>
          <a:p>
            <a:pPr lvl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DBMSs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processing</a:t>
            </a:r>
          </a:p>
          <a:p>
            <a:pPr lvl="1"/>
            <a:r>
              <a:rPr lang="en-US" dirty="0" smtClean="0"/>
              <a:t>Centralized database that can be accessed over a computer network</a:t>
            </a:r>
          </a:p>
          <a:p>
            <a:r>
              <a:rPr lang="en-US" dirty="0" smtClean="0"/>
              <a:t>System consists of data that is physically distributed across a number of sites in the network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" pitchFamily="18" charset="0"/>
              </a:rPr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050" y="1676400"/>
            <a:ext cx="7727950" cy="439580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purpose of a Web service and the technological standards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used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meaning of service-oriented architecture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(SOA)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difference between distributed DBMSs, and distributed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processing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5B1E-FA48-4BBE-8F63-61252D0B7B11}" type="slidenum">
              <a:rPr lang="en-US"/>
              <a:pPr/>
              <a:t>4</a:t>
            </a:fld>
            <a:endParaRPr lang="en-US"/>
          </a:p>
        </p:txBody>
      </p:sp>
      <p:sp>
        <p:nvSpPr>
          <p:cNvPr id="3123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/>
              <a:t>Acknowledgments</a:t>
            </a:r>
            <a:endParaRPr lang="en-US"/>
          </a:p>
        </p:txBody>
      </p:sp>
      <p:sp>
        <p:nvSpPr>
          <p:cNvPr id="3123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1905000"/>
          </a:xfrm>
        </p:spPr>
        <p:txBody>
          <a:bodyPr/>
          <a:lstStyle/>
          <a:p>
            <a:r>
              <a:rPr lang="en-US" dirty="0" smtClean="0"/>
              <a:t>Some of these </a:t>
            </a:r>
            <a:r>
              <a:rPr lang="en-US" dirty="0"/>
              <a:t>slides have been adapted from Thomas Connolly and Carolyn </a:t>
            </a:r>
            <a:r>
              <a:rPr lang="en-US" dirty="0" err="1"/>
              <a:t>Begg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Multi-user DBMS Architectures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Teleprocessing</a:t>
            </a:r>
          </a:p>
          <a:p>
            <a:pPr lvl="1"/>
            <a:r>
              <a:rPr lang="en-US" dirty="0" smtClean="0"/>
              <a:t>Traditional architecture for multi-user systems</a:t>
            </a:r>
          </a:p>
          <a:p>
            <a:pPr lvl="1"/>
            <a:r>
              <a:rPr lang="en-US" dirty="0" smtClean="0"/>
              <a:t>One computer with a single central processing unit (CPU) and a number of terminals</a:t>
            </a:r>
          </a:p>
          <a:p>
            <a:pPr lvl="1"/>
            <a:r>
              <a:rPr lang="en-US" dirty="0" smtClean="0"/>
              <a:t>Put a huge burden on the central computer</a:t>
            </a:r>
          </a:p>
          <a:p>
            <a:r>
              <a:rPr lang="en-US" dirty="0" smtClean="0"/>
              <a:t>Downsizing</a:t>
            </a:r>
          </a:p>
          <a:p>
            <a:pPr lvl="1"/>
            <a:r>
              <a:rPr lang="en-US" dirty="0" smtClean="0"/>
              <a:t>Replacing expensive mainframe computers with more cost-effective networks of personal computers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8D13-1B9F-4491-B191-7FA9C920075D}" type="slidenum">
              <a:rPr lang="en-US"/>
              <a:pPr/>
              <a:t>6</a:t>
            </a:fld>
            <a:endParaRPr lang="en-US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Teleprocessing Topology</a:t>
            </a:r>
          </a:p>
        </p:txBody>
      </p:sp>
      <p:pic>
        <p:nvPicPr>
          <p:cNvPr id="301059" name="Picture 3" descr="D:\Database System 3e_tiff\Ch02-tif\DS3-Figure 02-10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752600"/>
            <a:ext cx="5105400" cy="405606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Multi-user DBMS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File-server architecture</a:t>
            </a:r>
          </a:p>
          <a:p>
            <a:pPr lvl="1"/>
            <a:r>
              <a:rPr lang="en-US" dirty="0" smtClean="0"/>
              <a:t>Processing is distributed about the network</a:t>
            </a:r>
          </a:p>
          <a:p>
            <a:pPr lvl="1"/>
            <a:r>
              <a:rPr lang="en-US" dirty="0" smtClean="0"/>
              <a:t>Three main disadvantages</a:t>
            </a:r>
          </a:p>
          <a:p>
            <a:pPr lvl="2"/>
            <a:r>
              <a:rPr lang="en-US" dirty="0" smtClean="0"/>
              <a:t>Large amount of network traffic</a:t>
            </a:r>
          </a:p>
          <a:p>
            <a:pPr lvl="2"/>
            <a:r>
              <a:rPr lang="en-US" dirty="0" smtClean="0"/>
              <a:t>Full copy of DBMS required on each workstation</a:t>
            </a:r>
          </a:p>
          <a:p>
            <a:pPr lvl="2"/>
            <a:r>
              <a:rPr lang="en-US" dirty="0" smtClean="0"/>
              <a:t>Concurrency, recovery, and integrity control are complex</a:t>
            </a:r>
          </a:p>
          <a:p>
            <a:pPr lvl="3"/>
            <a:r>
              <a:rPr lang="en-US" dirty="0" smtClean="0"/>
              <a:t>Multiple DBMSs can access the same files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FF33-835D-4898-B855-D5AC57B49CFC}" type="slidenum">
              <a:rPr lang="en-US"/>
              <a:pPr/>
              <a:t>8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File-Server Architecture</a:t>
            </a:r>
          </a:p>
        </p:txBody>
      </p:sp>
      <p:pic>
        <p:nvPicPr>
          <p:cNvPr id="303107" name="Picture 3" descr="D:\Database System 3e_tiff\Ch02-tif\DS3-Figure 02-1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447800"/>
            <a:ext cx="4533900" cy="4876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Multi-user DBMS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two-tier client–server architecture</a:t>
            </a:r>
          </a:p>
          <a:p>
            <a:pPr lvl="1"/>
            <a:r>
              <a:rPr lang="en-US" dirty="0" smtClean="0"/>
              <a:t>Client process requires some resource</a:t>
            </a:r>
          </a:p>
          <a:p>
            <a:pPr lvl="1"/>
            <a:r>
              <a:rPr lang="en-US" dirty="0" smtClean="0"/>
              <a:t>Server provides the resource</a:t>
            </a:r>
          </a:p>
          <a:p>
            <a:pPr lvl="1"/>
            <a:r>
              <a:rPr lang="en-US" dirty="0"/>
              <a:t>B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asic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separation of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four main components of business application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</a:rPr>
              <a:t>Typical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interaction between client and server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3D96-D10C-4B00-9481-1EE30D4A92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2813</TotalTime>
  <Words>683</Words>
  <Application>Microsoft Office PowerPoint</Application>
  <PresentationFormat>On-screen Show (4:3)</PresentationFormat>
  <Paragraphs>180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Times New Roman</vt:lpstr>
      <vt:lpstr>Times</vt:lpstr>
      <vt:lpstr>Symbol</vt:lpstr>
      <vt:lpstr>Blank Presentation</vt:lpstr>
      <vt:lpstr>Web Database Environment</vt:lpstr>
      <vt:lpstr>Learning Objectives</vt:lpstr>
      <vt:lpstr>Learning Objectives</vt:lpstr>
      <vt:lpstr>Acknowledgments</vt:lpstr>
      <vt:lpstr>Multi-user DBMS Architectures</vt:lpstr>
      <vt:lpstr>Teleprocessing Topology</vt:lpstr>
      <vt:lpstr>Multi-user DBMS Architectures</vt:lpstr>
      <vt:lpstr>File-Server Architecture</vt:lpstr>
      <vt:lpstr>Multi-user DBMS Architectures</vt:lpstr>
      <vt:lpstr>Client-Server Architecture</vt:lpstr>
      <vt:lpstr>Alternative Client-Server Topologies</vt:lpstr>
      <vt:lpstr>Summary of client–server functions</vt:lpstr>
      <vt:lpstr>Multi-user DBMS Architectures</vt:lpstr>
      <vt:lpstr>Multi-user DBMS Architectures</vt:lpstr>
      <vt:lpstr>Multi-user DBMS Architectures</vt:lpstr>
      <vt:lpstr>Multi-user DBMS Architectures</vt:lpstr>
      <vt:lpstr>Multi-user DBMS Architectures</vt:lpstr>
      <vt:lpstr>Web Services and Service-Oriented Architectures</vt:lpstr>
      <vt:lpstr>Relationship between WSDL, UDDI, and SOAP</vt:lpstr>
      <vt:lpstr>Web Services and Service-Oriented Architectures</vt:lpstr>
      <vt:lpstr>Traditional vs. SOA Architecture</vt:lpstr>
      <vt:lpstr>Distributed DBMSs</vt:lpstr>
      <vt:lpstr>Distributed DBMSs</vt:lpstr>
      <vt:lpstr>Distributed DBMSs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 design</dc:title>
  <dc:creator>Isabelle Bichindaritz</dc:creator>
  <cp:lastModifiedBy>Isa</cp:lastModifiedBy>
  <cp:revision>209</cp:revision>
  <cp:lastPrinted>2000-10-02T16:10:22Z</cp:lastPrinted>
  <dcterms:created xsi:type="dcterms:W3CDTF">2000-09-29T00:33:17Z</dcterms:created>
  <dcterms:modified xsi:type="dcterms:W3CDTF">2012-08-31T01:22:42Z</dcterms:modified>
</cp:coreProperties>
</file>