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27" r:id="rId3"/>
    <p:sldId id="330" r:id="rId4"/>
    <p:sldId id="364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361" r:id="rId26"/>
  </p:sldIdLst>
  <p:sldSz cx="9144000" cy="6858000" type="screen4x3"/>
  <p:notesSz cx="7102475" cy="9388475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0"/>
    <a:srgbClr val="030119"/>
    <a:srgbClr val="00001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0"/>
      </p:cViewPr>
      <p:guideLst>
        <p:guide orient="horz" pos="2956"/>
        <p:guide pos="2237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3.xml"/><Relationship Id="rId2" Type="http://schemas.openxmlformats.org/officeDocument/2006/relationships/slide" Target="slides/slide10.xml"/><Relationship Id="rId1" Type="http://schemas.openxmlformats.org/officeDocument/2006/relationships/slide" Target="slides/slide7.xml"/><Relationship Id="rId5" Type="http://schemas.openxmlformats.org/officeDocument/2006/relationships/slide" Target="slides/slide24.xml"/><Relationship Id="rId4" Type="http://schemas.openxmlformats.org/officeDocument/2006/relationships/slide" Target="slides/slide2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l" defTabSz="940575">
              <a:defRPr sz="1200"/>
            </a:lvl1pPr>
          </a:lstStyle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95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r" defTabSz="940575">
              <a:defRPr sz="1200"/>
            </a:lvl1pPr>
          </a:lstStyle>
          <a:p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l" defTabSz="940575">
              <a:defRPr sz="1200"/>
            </a:lvl1pPr>
          </a:lstStyle>
          <a:p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95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r" defTabSz="940575">
              <a:defRPr sz="1200"/>
            </a:lvl1pPr>
          </a:lstStyle>
          <a:p>
            <a:fld id="{C3ABAF87-F09D-48AC-9230-05E305597F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l" defTabSz="940575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95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r" defTabSz="940575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4237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427" y="4459847"/>
            <a:ext cx="5207622" cy="4223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l" defTabSz="940575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95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r" defTabSz="940575">
              <a:defRPr sz="1200"/>
            </a:lvl1pPr>
          </a:lstStyle>
          <a:p>
            <a:fld id="{2B978B58-DD12-4C23-B819-1ABB5EA7549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91564F-C8D7-4438-91A3-0907AE05C998}" type="slidenum">
              <a:rPr lang="en-US"/>
              <a:pPr/>
              <a:t>2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2850" y="711200"/>
            <a:ext cx="4676775" cy="3506788"/>
          </a:xfrm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427" y="4458242"/>
            <a:ext cx="5206012" cy="422385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2CB48-0DD7-4BEE-98E8-9FBEAB758B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63CD1-F2FA-4DED-AFE9-0A3FF6A558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CD379-FEC2-4874-8BFF-D855F9A6BA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D3D96-D10C-4B00-9481-1EE30D4A92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27794-6D25-496C-9311-BF8A49881D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452D2-3626-41EE-A42B-D0F065AC91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D7753-EDD1-49A0-943D-F6330062FE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74F8F-5C2F-4047-A6ED-E90900F01A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855A6-A0B0-4BC8-8EB5-0959E57FE5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A7873-F2E8-4088-AB1D-C3004A476C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F01BC-6951-473F-B8FF-997456B00F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1FC2F7-847F-4F7B-8488-2D9AD76DC94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8538-4CDC-4515-9CD5-E36ED8011302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b="1"/>
              <a:t>Database Environment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F3CF-C2F6-4CAB-B340-5551B5D186D1}" type="slidenum">
              <a:rPr lang="en-US"/>
              <a:pPr/>
              <a:t>10</a:t>
            </a:fld>
            <a:endParaRPr lang="en-US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86800" cy="1143000"/>
          </a:xfrm>
        </p:spPr>
        <p:txBody>
          <a:bodyPr/>
          <a:lstStyle/>
          <a:p>
            <a:r>
              <a:rPr lang="en-GB" b="1">
                <a:latin typeface="Times" pitchFamily="18" charset="0"/>
              </a:rPr>
              <a:t>Differences between Three Levels of ANSI-SPARC Architecture</a:t>
            </a:r>
          </a:p>
        </p:txBody>
      </p:sp>
      <p:pic>
        <p:nvPicPr>
          <p:cNvPr id="283651" name="Picture 3" descr="D:\Database System 3e_tiff\Ch02-tif\DS3-Figure 02-02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981200"/>
            <a:ext cx="7239000" cy="417988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B2D3-ABDF-4D6B-B878-1951030AA219}" type="slidenum">
              <a:rPr lang="en-US"/>
              <a:pPr/>
              <a:t>11</a:t>
            </a:fld>
            <a:endParaRPr lang="en-US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Data Independence</a:t>
            </a:r>
            <a:endParaRPr lang="en-GB" b="1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27950" cy="4114800"/>
          </a:xfrm>
        </p:spPr>
        <p:txBody>
          <a:bodyPr/>
          <a:lstStyle/>
          <a:p>
            <a:r>
              <a:rPr lang="en-GB" b="1" dirty="0">
                <a:latin typeface="Times" pitchFamily="18" charset="0"/>
              </a:rPr>
              <a:t>Logical Data Independence</a:t>
            </a:r>
          </a:p>
          <a:p>
            <a:pPr lvl="1"/>
            <a:r>
              <a:rPr lang="en-GB" b="1" dirty="0">
                <a:latin typeface="Times" pitchFamily="18" charset="0"/>
              </a:rPr>
              <a:t>Refers to immunity of external schemas to changes in conceptual schema.</a:t>
            </a:r>
          </a:p>
          <a:p>
            <a:pPr lvl="1"/>
            <a:r>
              <a:rPr lang="en-GB" b="1" dirty="0">
                <a:latin typeface="Times" pitchFamily="18" charset="0"/>
              </a:rPr>
              <a:t>Conceptual schema changes (e.g. addition/removal of </a:t>
            </a:r>
            <a:r>
              <a:rPr lang="en-GB" b="1" dirty="0" smtClean="0">
                <a:latin typeface="Times" pitchFamily="18" charset="0"/>
              </a:rPr>
              <a:t>entities)</a:t>
            </a:r>
            <a:br>
              <a:rPr lang="en-GB" b="1" dirty="0" smtClean="0">
                <a:latin typeface="Times" pitchFamily="18" charset="0"/>
              </a:rPr>
            </a:br>
            <a:r>
              <a:rPr lang="en-GB" b="1" dirty="0" smtClean="0">
                <a:latin typeface="Times" pitchFamily="18" charset="0"/>
              </a:rPr>
              <a:t>should </a:t>
            </a:r>
            <a:r>
              <a:rPr lang="en-GB" b="1" dirty="0">
                <a:latin typeface="Times" pitchFamily="18" charset="0"/>
              </a:rPr>
              <a:t>not require changes to external schema or rewrites of application programs.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11AF-0F63-4A1B-8F33-B53786AF6430}" type="slidenum">
              <a:rPr lang="en-US"/>
              <a:pPr/>
              <a:t>12</a:t>
            </a:fld>
            <a:endParaRPr lang="en-US"/>
          </a:p>
        </p:txBody>
      </p:sp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Data Independence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924800" cy="4114800"/>
          </a:xfrm>
        </p:spPr>
        <p:txBody>
          <a:bodyPr/>
          <a:lstStyle/>
          <a:p>
            <a:r>
              <a:rPr lang="en-GB" b="1" dirty="0">
                <a:latin typeface="Times" pitchFamily="18" charset="0"/>
              </a:rPr>
              <a:t>Physical Data Independence</a:t>
            </a:r>
          </a:p>
          <a:p>
            <a:pPr lvl="1"/>
            <a:r>
              <a:rPr lang="en-GB" b="1" dirty="0">
                <a:latin typeface="Times" pitchFamily="18" charset="0"/>
              </a:rPr>
              <a:t>Refers to immunity of conceptual schema to changes in the internal schema.</a:t>
            </a:r>
          </a:p>
          <a:p>
            <a:pPr lvl="1"/>
            <a:r>
              <a:rPr lang="en-GB" b="1" dirty="0">
                <a:latin typeface="Times" pitchFamily="18" charset="0"/>
              </a:rPr>
              <a:t>Internal schema changes (e.g. using different file organizations, storage </a:t>
            </a:r>
            <a:r>
              <a:rPr lang="en-GB" b="1" dirty="0" smtClean="0">
                <a:latin typeface="Times" pitchFamily="18" charset="0"/>
              </a:rPr>
              <a:t>structures/devices) should </a:t>
            </a:r>
            <a:r>
              <a:rPr lang="en-GB" b="1" dirty="0">
                <a:latin typeface="Times" pitchFamily="18" charset="0"/>
              </a:rPr>
              <a:t>not require change to conceptual or external schemas.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880C1-B5D6-4AA7-BB47-FBCBFF6DA5F7}" type="slidenum">
              <a:rPr lang="en-US"/>
              <a:pPr/>
              <a:t>13</a:t>
            </a:fld>
            <a:endParaRPr lang="en-US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Data Independence and the ANSI-SPARC Three-Level Architecture</a:t>
            </a:r>
          </a:p>
        </p:txBody>
      </p:sp>
      <p:pic>
        <p:nvPicPr>
          <p:cNvPr id="286723" name="Picture 3" descr="D:\Database System 3e_tiff\Ch02-tif\DS3-Figure 02-03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76400"/>
            <a:ext cx="7848600" cy="38544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3A219-8774-4510-A886-0F0393887523}" type="slidenum">
              <a:rPr lang="en-US"/>
              <a:pPr/>
              <a:t>14</a:t>
            </a:fld>
            <a:endParaRPr lang="en-US"/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Database Languages</a:t>
            </a:r>
            <a:endParaRPr lang="en-GB" b="1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27950" cy="4114800"/>
          </a:xfrm>
        </p:spPr>
        <p:txBody>
          <a:bodyPr/>
          <a:lstStyle/>
          <a:p>
            <a:r>
              <a:rPr lang="en-GB" b="1">
                <a:latin typeface="Times" pitchFamily="18" charset="0"/>
              </a:rPr>
              <a:t>Data Definition Language (DDL)</a:t>
            </a:r>
          </a:p>
          <a:p>
            <a:pPr lvl="1"/>
            <a:r>
              <a:rPr lang="en-US" b="1">
                <a:latin typeface="Times" pitchFamily="18" charset="0"/>
                <a:cs typeface="Times New Roman" charset="0"/>
              </a:rPr>
              <a:t>Allows the DBA or user to describe and name entities, attributes, and relationships required for the application</a:t>
            </a:r>
          </a:p>
          <a:p>
            <a:pPr lvl="1"/>
            <a:r>
              <a:rPr lang="en-US" b="1">
                <a:latin typeface="Times" pitchFamily="18" charset="0"/>
                <a:cs typeface="Times New Roman" charset="0"/>
              </a:rPr>
              <a:t>plus any associated integrity and security constraints.</a:t>
            </a:r>
            <a:r>
              <a:rPr lang="en-GB" b="1">
                <a:latin typeface="Times" pitchFamily="18" charset="0"/>
              </a:rPr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FDE2-CE5C-439F-A92B-2C82A669206A}" type="slidenum">
              <a:rPr lang="en-US"/>
              <a:pPr/>
              <a:t>15</a:t>
            </a:fld>
            <a:endParaRPr lang="en-US"/>
          </a:p>
        </p:txBody>
      </p:sp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Database Languages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27950" cy="4114800"/>
          </a:xfrm>
        </p:spPr>
        <p:txBody>
          <a:bodyPr/>
          <a:lstStyle/>
          <a:p>
            <a:r>
              <a:rPr lang="en-GB" sz="2800" b="1">
                <a:latin typeface="Times" pitchFamily="18" charset="0"/>
              </a:rPr>
              <a:t>Data Manipulation Language (DML)</a:t>
            </a:r>
          </a:p>
          <a:p>
            <a:pPr lvl="1"/>
            <a:r>
              <a:rPr lang="en-GB" sz="2400" b="1">
                <a:latin typeface="Times" pitchFamily="18" charset="0"/>
              </a:rPr>
              <a:t>Provides basic data manipulation operations on data held in the database.</a:t>
            </a:r>
          </a:p>
          <a:p>
            <a:r>
              <a:rPr lang="en-GB" sz="2800" b="1">
                <a:latin typeface="Times" pitchFamily="18" charset="0"/>
              </a:rPr>
              <a:t>Procedural DML </a:t>
            </a:r>
          </a:p>
          <a:p>
            <a:pPr lvl="1"/>
            <a:r>
              <a:rPr lang="en-GB" sz="2400" b="1">
                <a:latin typeface="Times" pitchFamily="18" charset="0"/>
              </a:rPr>
              <a:t>allows user to tell system exactly how to manipulate data.</a:t>
            </a:r>
          </a:p>
          <a:p>
            <a:r>
              <a:rPr lang="en-GB" sz="2800" b="1">
                <a:latin typeface="Times" pitchFamily="18" charset="0"/>
              </a:rPr>
              <a:t>Non-Procedural DML </a:t>
            </a:r>
          </a:p>
          <a:p>
            <a:pPr lvl="1"/>
            <a:r>
              <a:rPr lang="en-GB" sz="2400" b="1">
                <a:latin typeface="Times" pitchFamily="18" charset="0"/>
              </a:rPr>
              <a:t>allows user to state what data is needed rather than how it is to be retrieved.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B7D9-F4F1-4F3B-A153-74DE44B5C664}" type="slidenum">
              <a:rPr lang="en-US"/>
              <a:pPr/>
              <a:t>16</a:t>
            </a:fld>
            <a:endParaRPr lang="en-US"/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Database Languages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27950" cy="4114800"/>
          </a:xfrm>
        </p:spPr>
        <p:txBody>
          <a:bodyPr/>
          <a:lstStyle/>
          <a:p>
            <a:pPr algn="just"/>
            <a:r>
              <a:rPr lang="en-GB" b="1" dirty="0">
                <a:latin typeface="Times" pitchFamily="18" charset="0"/>
              </a:rPr>
              <a:t>Fourth Generation Language (4GL</a:t>
            </a:r>
            <a:r>
              <a:rPr lang="en-GB" b="1" dirty="0" smtClean="0">
                <a:latin typeface="Times" pitchFamily="18" charset="0"/>
              </a:rPr>
              <a:t>) </a:t>
            </a:r>
            <a:br>
              <a:rPr lang="en-GB" b="1" dirty="0" smtClean="0">
                <a:latin typeface="Times" pitchFamily="18" charset="0"/>
              </a:rPr>
            </a:br>
            <a:r>
              <a:rPr lang="en-GB" b="1" dirty="0" smtClean="0">
                <a:latin typeface="Times" pitchFamily="18" charset="0"/>
              </a:rPr>
              <a:t>Ex: Microsoft (MS) Access 2010</a:t>
            </a:r>
            <a:endParaRPr lang="en-GB" b="1" dirty="0">
              <a:latin typeface="Times" pitchFamily="18" charset="0"/>
            </a:endParaRPr>
          </a:p>
          <a:p>
            <a:pPr lvl="1" algn="just"/>
            <a:r>
              <a:rPr lang="en-GB" b="1" dirty="0">
                <a:latin typeface="Times" pitchFamily="18" charset="0"/>
              </a:rPr>
              <a:t>Query Languages</a:t>
            </a:r>
          </a:p>
          <a:p>
            <a:pPr lvl="1" algn="just"/>
            <a:r>
              <a:rPr lang="en-GB" b="1" dirty="0">
                <a:latin typeface="Times" pitchFamily="18" charset="0"/>
              </a:rPr>
              <a:t>Forms Generators</a:t>
            </a:r>
          </a:p>
          <a:p>
            <a:pPr lvl="1" algn="just"/>
            <a:r>
              <a:rPr lang="en-GB" b="1" dirty="0">
                <a:latin typeface="Times" pitchFamily="18" charset="0"/>
              </a:rPr>
              <a:t>Report Generators</a:t>
            </a:r>
          </a:p>
          <a:p>
            <a:pPr lvl="1" algn="just"/>
            <a:r>
              <a:rPr lang="en-GB" b="1" dirty="0">
                <a:latin typeface="Times" pitchFamily="18" charset="0"/>
              </a:rPr>
              <a:t>Graphics Generators</a:t>
            </a:r>
          </a:p>
          <a:p>
            <a:pPr lvl="1" algn="just"/>
            <a:r>
              <a:rPr lang="en-GB" b="1" dirty="0">
                <a:latin typeface="Times" pitchFamily="18" charset="0"/>
              </a:rPr>
              <a:t>Application Generators.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E81BA-F74D-4B98-AD41-C7C0A8579DF5}" type="slidenum">
              <a:rPr lang="en-US"/>
              <a:pPr/>
              <a:t>17</a:t>
            </a:fld>
            <a:endParaRPr lang="en-US"/>
          </a:p>
        </p:txBody>
      </p:sp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Data Model</a:t>
            </a:r>
            <a:endParaRPr lang="en-GB" b="1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2795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GB" sz="2800" b="1">
                <a:latin typeface="Times" pitchFamily="18" charset="0"/>
              </a:rPr>
              <a:t>	Integrated collection of concepts for describing data, relationships between data, and constraints on the data in an organization.</a:t>
            </a:r>
          </a:p>
          <a:p>
            <a:endParaRPr lang="en-GB" sz="2800" b="1">
              <a:latin typeface="Times" pitchFamily="18" charset="0"/>
            </a:endParaRPr>
          </a:p>
          <a:p>
            <a:r>
              <a:rPr lang="en-GB" sz="2800" b="1">
                <a:latin typeface="Times" pitchFamily="18" charset="0"/>
              </a:rPr>
              <a:t>Data Model comprises:</a:t>
            </a:r>
          </a:p>
          <a:p>
            <a:pPr lvl="1"/>
            <a:r>
              <a:rPr lang="en-GB" sz="2400" b="1">
                <a:latin typeface="Times" pitchFamily="18" charset="0"/>
              </a:rPr>
              <a:t>a structural part;</a:t>
            </a:r>
          </a:p>
          <a:p>
            <a:pPr lvl="1"/>
            <a:r>
              <a:rPr lang="en-GB" sz="2400" b="1">
                <a:latin typeface="Times" pitchFamily="18" charset="0"/>
              </a:rPr>
              <a:t>a manipulative part;</a:t>
            </a:r>
          </a:p>
          <a:p>
            <a:pPr lvl="1"/>
            <a:r>
              <a:rPr lang="en-GB" sz="2400" b="1">
                <a:latin typeface="Times" pitchFamily="18" charset="0"/>
              </a:rPr>
              <a:t>possibly a set of integrity rules.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1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6EDA-AD2C-4C6D-990F-9DED93E56167}" type="slidenum">
              <a:rPr lang="en-US"/>
              <a:pPr/>
              <a:t>18</a:t>
            </a:fld>
            <a:endParaRPr lang="en-US"/>
          </a:p>
        </p:txBody>
      </p:sp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Data Model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848600" cy="4114800"/>
          </a:xfrm>
        </p:spPr>
        <p:txBody>
          <a:bodyPr/>
          <a:lstStyle/>
          <a:p>
            <a:r>
              <a:rPr lang="en-GB" b="1">
                <a:latin typeface="Times" pitchFamily="18" charset="0"/>
              </a:rPr>
              <a:t>Purpose</a:t>
            </a:r>
          </a:p>
          <a:p>
            <a:pPr lvl="1"/>
            <a:r>
              <a:rPr lang="en-GB" b="1">
                <a:latin typeface="Times" pitchFamily="18" charset="0"/>
              </a:rPr>
              <a:t>To represent data in an understandable way.</a:t>
            </a:r>
          </a:p>
          <a:p>
            <a:pPr lvl="1"/>
            <a:endParaRPr lang="en-GB" b="1">
              <a:latin typeface="Times" pitchFamily="18" charset="0"/>
            </a:endParaRPr>
          </a:p>
          <a:p>
            <a:r>
              <a:rPr lang="en-GB" b="1">
                <a:latin typeface="Times" pitchFamily="18" charset="0"/>
              </a:rPr>
              <a:t>Categories of data models include:</a:t>
            </a:r>
          </a:p>
          <a:p>
            <a:pPr lvl="1"/>
            <a:r>
              <a:rPr lang="en-GB" b="1">
                <a:latin typeface="Times" pitchFamily="18" charset="0"/>
              </a:rPr>
              <a:t>Object-based</a:t>
            </a:r>
          </a:p>
          <a:p>
            <a:pPr lvl="1"/>
            <a:r>
              <a:rPr lang="en-GB" b="1">
                <a:latin typeface="Times" pitchFamily="18" charset="0"/>
              </a:rPr>
              <a:t>Record-based</a:t>
            </a:r>
          </a:p>
          <a:p>
            <a:pPr lvl="1"/>
            <a:r>
              <a:rPr lang="en-GB" b="1">
                <a:latin typeface="Times" pitchFamily="18" charset="0"/>
              </a:rPr>
              <a:t>Physical.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C65A-9AA2-4022-928A-05FA12FD225C}" type="slidenum">
              <a:rPr lang="en-US"/>
              <a:pPr/>
              <a:t>19</a:t>
            </a:fld>
            <a:endParaRPr lang="en-US"/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Data Models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27950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Object-Based Data Models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Entity-Relationship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Semantic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Functional</a:t>
            </a:r>
          </a:p>
          <a:p>
            <a:pPr lvl="1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Object-Oriented.</a:t>
            </a:r>
          </a:p>
          <a:p>
            <a:pPr algn="just"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Record-Based Data Models</a:t>
            </a:r>
          </a:p>
          <a:p>
            <a:pPr lvl="1" algn="just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Relational Data Model</a:t>
            </a:r>
          </a:p>
          <a:p>
            <a:pPr lvl="1" algn="just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Network Data Model</a:t>
            </a:r>
          </a:p>
          <a:p>
            <a:pPr lvl="1" algn="just">
              <a:lnSpc>
                <a:spcPct val="90000"/>
              </a:lnSpc>
            </a:pPr>
            <a:r>
              <a:rPr lang="en-GB" sz="2400" b="1">
                <a:latin typeface="Times" pitchFamily="18" charset="0"/>
              </a:rPr>
              <a:t>Hierarchical Data Model.</a:t>
            </a:r>
          </a:p>
          <a:p>
            <a:pPr algn="just"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Physical Data Models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6F4F-CA67-4D7A-926E-8EBFC5A0CA5C}" type="slidenum">
              <a:rPr lang="en-US"/>
              <a:pPr/>
              <a:t>2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914400"/>
          </a:xfrm>
        </p:spPr>
        <p:txBody>
          <a:bodyPr/>
          <a:lstStyle/>
          <a:p>
            <a:r>
              <a:rPr lang="en-US" b="1"/>
              <a:t>Learning Objectives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39624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sz="2700" b="1">
                <a:latin typeface="Times" pitchFamily="18" charset="0"/>
              </a:rPr>
              <a:t>Purpose of three-level database architecture.</a:t>
            </a:r>
          </a:p>
          <a:p>
            <a:pPr>
              <a:lnSpc>
                <a:spcPct val="120000"/>
              </a:lnSpc>
            </a:pPr>
            <a:r>
              <a:rPr lang="en-GB" sz="2700" b="1">
                <a:latin typeface="Times" pitchFamily="18" charset="0"/>
              </a:rPr>
              <a:t>Contents of external, conceptual, and internal levels.</a:t>
            </a:r>
          </a:p>
          <a:p>
            <a:pPr>
              <a:lnSpc>
                <a:spcPct val="120000"/>
              </a:lnSpc>
            </a:pPr>
            <a:r>
              <a:rPr lang="en-GB" sz="2700" b="1">
                <a:latin typeface="Times" pitchFamily="18" charset="0"/>
              </a:rPr>
              <a:t>Purpose of external/conceptual and  conceptual/internal mappings.</a:t>
            </a:r>
          </a:p>
          <a:p>
            <a:pPr>
              <a:lnSpc>
                <a:spcPct val="120000"/>
              </a:lnSpc>
            </a:pPr>
            <a:r>
              <a:rPr lang="en-GB" sz="2700" b="1">
                <a:latin typeface="Times" pitchFamily="18" charset="0"/>
              </a:rPr>
              <a:t>Meaning of logical and physical data independence.</a:t>
            </a:r>
          </a:p>
          <a:p>
            <a:pPr>
              <a:lnSpc>
                <a:spcPct val="120000"/>
              </a:lnSpc>
            </a:pPr>
            <a:r>
              <a:rPr lang="en-GB" sz="2700" b="1">
                <a:latin typeface="Times" pitchFamily="18" charset="0"/>
              </a:rPr>
              <a:t>Distinction between DDL and DML.</a:t>
            </a:r>
          </a:p>
          <a:p>
            <a:pPr>
              <a:lnSpc>
                <a:spcPct val="120000"/>
              </a:lnSpc>
            </a:pPr>
            <a:r>
              <a:rPr lang="en-GB" sz="2700" b="1">
                <a:latin typeface="Times" pitchFamily="18" charset="0"/>
              </a:rPr>
              <a:t>A classification of data models.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3F-9895-4F08-BE8C-81CC480BE301}" type="slidenum">
              <a:rPr lang="en-US"/>
              <a:pPr/>
              <a:t>20</a:t>
            </a:fld>
            <a:endParaRPr lang="en-US"/>
          </a:p>
        </p:txBody>
      </p:sp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Conceptual Modeling</a:t>
            </a:r>
            <a:endParaRPr lang="en-GB" b="1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4114800"/>
          </a:xfrm>
        </p:spPr>
        <p:txBody>
          <a:bodyPr/>
          <a:lstStyle/>
          <a:p>
            <a:r>
              <a:rPr lang="en-GB" sz="2800" b="1">
                <a:latin typeface="Times" pitchFamily="18" charset="0"/>
              </a:rPr>
              <a:t>Conceptual schema is the core of a system supporting all user views.</a:t>
            </a:r>
          </a:p>
          <a:p>
            <a:r>
              <a:rPr lang="en-GB" sz="2800" b="1">
                <a:latin typeface="Times" pitchFamily="18" charset="0"/>
              </a:rPr>
              <a:t>Should be complete and accurate representation of an organization’s data requirements.</a:t>
            </a:r>
          </a:p>
          <a:p>
            <a:pPr>
              <a:lnSpc>
                <a:spcPct val="30000"/>
              </a:lnSpc>
            </a:pPr>
            <a:endParaRPr lang="en-GB" sz="2800" b="1">
              <a:latin typeface="Times" pitchFamily="18" charset="0"/>
            </a:endParaRPr>
          </a:p>
          <a:p>
            <a:r>
              <a:rPr lang="en-GB" sz="2800" b="1">
                <a:latin typeface="Times" pitchFamily="18" charset="0"/>
              </a:rPr>
              <a:t>Conceptual modelling is process of developing a model of information use that is independent of implementation details.</a:t>
            </a:r>
          </a:p>
          <a:p>
            <a:r>
              <a:rPr lang="en-GB" sz="2800" b="1">
                <a:latin typeface="Times" pitchFamily="18" charset="0"/>
              </a:rPr>
              <a:t>Result is a conceptual data model.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EA3-9518-49B2-AF7B-E595EAC7B3F6}" type="slidenum">
              <a:rPr lang="en-US"/>
              <a:pPr/>
              <a:t>21</a:t>
            </a:fld>
            <a:endParaRPr lang="en-US"/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Functions of a DBMS</a:t>
            </a:r>
            <a:endParaRPr lang="en-GB" b="1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279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Data Storage, Retrieval, and Update.</a:t>
            </a:r>
          </a:p>
          <a:p>
            <a:pPr>
              <a:lnSpc>
                <a:spcPct val="90000"/>
              </a:lnSpc>
            </a:pPr>
            <a:endParaRPr lang="en-GB" sz="2800" b="1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A User-Accessible Catalog.</a:t>
            </a:r>
          </a:p>
          <a:p>
            <a:pPr>
              <a:lnSpc>
                <a:spcPct val="90000"/>
              </a:lnSpc>
            </a:pPr>
            <a:endParaRPr lang="en-GB" sz="2800" b="1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Transaction Support.</a:t>
            </a:r>
          </a:p>
          <a:p>
            <a:pPr algn="just">
              <a:lnSpc>
                <a:spcPct val="90000"/>
              </a:lnSpc>
            </a:pPr>
            <a:endParaRPr lang="en-GB" sz="2800" b="1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Concurrency Control Services.</a:t>
            </a:r>
          </a:p>
          <a:p>
            <a:pPr algn="just">
              <a:lnSpc>
                <a:spcPct val="90000"/>
              </a:lnSpc>
            </a:pPr>
            <a:endParaRPr lang="en-GB" sz="2800" b="1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Recovery Services.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F665-5090-4B25-8466-5AA455E6511D}" type="slidenum">
              <a:rPr lang="en-US"/>
              <a:pPr/>
              <a:t>22</a:t>
            </a:fld>
            <a:endParaRPr lang="en-US"/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Functions of a DBMS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27950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Authorization Services.</a:t>
            </a:r>
          </a:p>
          <a:p>
            <a:pPr algn="just">
              <a:lnSpc>
                <a:spcPct val="90000"/>
              </a:lnSpc>
            </a:pPr>
            <a:endParaRPr lang="en-GB" sz="2800" b="1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Support for Data Communication.</a:t>
            </a:r>
          </a:p>
          <a:p>
            <a:pPr algn="just">
              <a:lnSpc>
                <a:spcPct val="90000"/>
              </a:lnSpc>
            </a:pPr>
            <a:endParaRPr lang="en-GB" sz="2800" b="1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Integrity Services.</a:t>
            </a:r>
          </a:p>
          <a:p>
            <a:pPr algn="just">
              <a:lnSpc>
                <a:spcPct val="90000"/>
              </a:lnSpc>
            </a:pPr>
            <a:endParaRPr lang="en-GB" sz="2800" b="1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Services to Promote Data Independence.</a:t>
            </a:r>
          </a:p>
          <a:p>
            <a:pPr algn="just">
              <a:lnSpc>
                <a:spcPct val="90000"/>
              </a:lnSpc>
            </a:pPr>
            <a:endParaRPr lang="en-GB" sz="2800" b="1">
              <a:latin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Utility Services.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365D8-6800-4C67-96AB-FA0DD6ADBF2D}" type="slidenum">
              <a:rPr lang="en-US"/>
              <a:pPr/>
              <a:t>23</a:t>
            </a:fld>
            <a:endParaRPr lang="en-US"/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GB" b="1">
                <a:latin typeface="Times" pitchFamily="18" charset="0"/>
              </a:rPr>
              <a:t>Components of a DBMS</a:t>
            </a:r>
          </a:p>
        </p:txBody>
      </p:sp>
      <p:pic>
        <p:nvPicPr>
          <p:cNvPr id="296963" name="Picture 3" descr="D:\Database System 3e_tiff\Ch02-tif\DS3-Figure 02-08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219200"/>
            <a:ext cx="5029200" cy="483076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F05A-44F0-4C48-B870-3C5F88ACE96E}" type="slidenum">
              <a:rPr lang="en-US"/>
              <a:pPr/>
              <a:t>24</a:t>
            </a:fld>
            <a:endParaRPr lang="en-US"/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>
              <a:spcAft>
                <a:spcPts val="600"/>
              </a:spcAft>
              <a:buFont typeface="Symbol" pitchFamily="18" charset="2"/>
              <a:buNone/>
            </a:pPr>
            <a:r>
              <a:rPr lang="en-GB" b="1">
                <a:latin typeface="Times" pitchFamily="18" charset="0"/>
              </a:rPr>
              <a:t>Components of Database Manager (DM)</a:t>
            </a:r>
          </a:p>
        </p:txBody>
      </p:sp>
      <p:pic>
        <p:nvPicPr>
          <p:cNvPr id="297987" name="Picture 3" descr="D:\Database System 3e_tiff\Ch02-tif\DS3-Figure 02-09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219200"/>
            <a:ext cx="4064000" cy="5029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F39A5-0393-49C0-BE52-54E771B8D750}" type="slidenum">
              <a:rPr lang="en-US"/>
              <a:pPr/>
              <a:t>25</a:t>
            </a:fld>
            <a:endParaRPr lang="en-US"/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System Catalog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279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Repository of information (metadata) describing the data in the database.</a:t>
            </a:r>
          </a:p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Typically stores:</a:t>
            </a:r>
          </a:p>
          <a:p>
            <a:pPr lvl="1">
              <a:lnSpc>
                <a:spcPct val="90000"/>
              </a:lnSpc>
            </a:pPr>
            <a:r>
              <a:rPr lang="en-GB" sz="2000" b="1">
                <a:latin typeface="Times" pitchFamily="18" charset="0"/>
              </a:rPr>
              <a:t>names of authorized users;</a:t>
            </a:r>
          </a:p>
          <a:p>
            <a:pPr lvl="1">
              <a:lnSpc>
                <a:spcPct val="90000"/>
              </a:lnSpc>
            </a:pPr>
            <a:r>
              <a:rPr lang="en-GB" sz="2000" b="1">
                <a:latin typeface="Times" pitchFamily="18" charset="0"/>
              </a:rPr>
              <a:t>names of data items in the database;</a:t>
            </a:r>
          </a:p>
          <a:p>
            <a:pPr lvl="1">
              <a:lnSpc>
                <a:spcPct val="90000"/>
              </a:lnSpc>
            </a:pPr>
            <a:r>
              <a:rPr lang="en-GB" sz="2000" b="1">
                <a:latin typeface="Times" pitchFamily="18" charset="0"/>
              </a:rPr>
              <a:t>constraints on each data item;</a:t>
            </a:r>
          </a:p>
          <a:p>
            <a:pPr lvl="1">
              <a:lnSpc>
                <a:spcPct val="90000"/>
              </a:lnSpc>
            </a:pPr>
            <a:r>
              <a:rPr lang="en-GB" sz="2000" b="1">
                <a:latin typeface="Times" pitchFamily="18" charset="0"/>
              </a:rPr>
              <a:t>data items accessible by a user and the type of access.</a:t>
            </a:r>
          </a:p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Used by modules such as Authorization Control and Integrity Checker.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B6E6B-FBD3-483A-B071-3494764DAC5E}" type="slidenum">
              <a:rPr lang="en-US"/>
              <a:pPr/>
              <a:t>3</a:t>
            </a:fld>
            <a:endParaRPr lang="en-US"/>
          </a:p>
        </p:txBody>
      </p:sp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Learning Objectives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77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700" b="1" dirty="0">
                <a:latin typeface="Times" pitchFamily="18" charset="0"/>
              </a:rPr>
              <a:t>Purpose/importance of conceptual </a:t>
            </a:r>
            <a:r>
              <a:rPr lang="en-GB" sz="2700" b="1" dirty="0" err="1">
                <a:latin typeface="Times" pitchFamily="18" charset="0"/>
              </a:rPr>
              <a:t>modeling</a:t>
            </a:r>
            <a:r>
              <a:rPr lang="en-GB" sz="2700" b="1" dirty="0">
                <a:latin typeface="Times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GB" sz="2700" b="1" dirty="0">
                <a:latin typeface="Times" pitchFamily="18" charset="0"/>
              </a:rPr>
              <a:t>Typical functions and services a DBMS should provide.</a:t>
            </a:r>
          </a:p>
          <a:p>
            <a:pPr>
              <a:lnSpc>
                <a:spcPct val="90000"/>
              </a:lnSpc>
            </a:pPr>
            <a:r>
              <a:rPr lang="en-GB" sz="2700" b="1" dirty="0">
                <a:latin typeface="Times" pitchFamily="18" charset="0"/>
              </a:rPr>
              <a:t>Software components of a DBMS.</a:t>
            </a:r>
          </a:p>
          <a:p>
            <a:pPr>
              <a:lnSpc>
                <a:spcPct val="90000"/>
              </a:lnSpc>
            </a:pPr>
            <a:r>
              <a:rPr lang="en-GB" sz="2700" b="1" dirty="0" smtClean="0">
                <a:latin typeface="Times" pitchFamily="18" charset="0"/>
              </a:rPr>
              <a:t>Function </a:t>
            </a:r>
            <a:r>
              <a:rPr lang="en-GB" sz="2700" b="1" dirty="0">
                <a:latin typeface="Times" pitchFamily="18" charset="0"/>
              </a:rPr>
              <a:t>and importance of the system </a:t>
            </a:r>
            <a:r>
              <a:rPr lang="en-GB" sz="2700" b="1" dirty="0" err="1">
                <a:latin typeface="Times" pitchFamily="18" charset="0"/>
              </a:rPr>
              <a:t>catalog</a:t>
            </a:r>
            <a:r>
              <a:rPr lang="en-GB" sz="2700" b="1" dirty="0">
                <a:latin typeface="Times" pitchFamily="18" charset="0"/>
              </a:rPr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5B1E-FA48-4BBE-8F63-61252D0B7B11}" type="slidenum">
              <a:rPr lang="en-US"/>
              <a:pPr/>
              <a:t>4</a:t>
            </a:fld>
            <a:endParaRPr lang="en-US"/>
          </a:p>
        </p:txBody>
      </p:sp>
      <p:sp>
        <p:nvSpPr>
          <p:cNvPr id="3123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b="1"/>
              <a:t>Acknowledgments</a:t>
            </a:r>
            <a:endParaRPr lang="en-US"/>
          </a:p>
        </p:txBody>
      </p:sp>
      <p:sp>
        <p:nvSpPr>
          <p:cNvPr id="3123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1905000"/>
          </a:xfrm>
        </p:spPr>
        <p:txBody>
          <a:bodyPr/>
          <a:lstStyle/>
          <a:p>
            <a:r>
              <a:rPr lang="en-US"/>
              <a:t>These slides have been adapted from Thomas Connolly and Carolyn Begg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143B6-76CA-4851-AC2E-ACECA8CF9FDE}" type="slidenum">
              <a:rPr lang="en-US"/>
              <a:pPr/>
              <a:t>5</a:t>
            </a:fld>
            <a:endParaRPr lang="en-US"/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GB" b="1">
                <a:latin typeface="Times" pitchFamily="18" charset="0"/>
              </a:rPr>
              <a:t>Objectives of Three-Level Architecture</a:t>
            </a:r>
            <a:endParaRPr lang="en-GB" b="1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279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All users should be able to access same data. </a:t>
            </a:r>
          </a:p>
          <a:p>
            <a:pPr>
              <a:lnSpc>
                <a:spcPct val="90000"/>
              </a:lnSpc>
            </a:pPr>
            <a:endParaRPr lang="en-GB" b="1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A user’s view is immune to changes made in other views.</a:t>
            </a:r>
          </a:p>
          <a:p>
            <a:pPr>
              <a:lnSpc>
                <a:spcPct val="90000"/>
              </a:lnSpc>
            </a:pPr>
            <a:endParaRPr lang="en-GB" b="1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b="1">
                <a:latin typeface="Times" pitchFamily="18" charset="0"/>
              </a:rPr>
              <a:t>Users should not need to know physical database storage details.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2B91-540E-4DAE-89C1-89FFE2A40D81}" type="slidenum">
              <a:rPr lang="en-US"/>
              <a:pPr/>
              <a:t>6</a:t>
            </a:fld>
            <a:endParaRPr lang="en-US"/>
          </a:p>
        </p:txBody>
      </p:sp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GB" b="1">
                <a:latin typeface="Times" pitchFamily="18" charset="0"/>
              </a:rPr>
              <a:t>Objectives of Three-Level Architecture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848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DBA should be able to change database storage structures without affecting the users’ views.</a:t>
            </a:r>
          </a:p>
          <a:p>
            <a:pPr>
              <a:lnSpc>
                <a:spcPct val="90000"/>
              </a:lnSpc>
            </a:pPr>
            <a:endParaRPr lang="en-GB" sz="2800" b="1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Internal structure of database should be unaffected by changes to physical aspects of storage.</a:t>
            </a:r>
          </a:p>
          <a:p>
            <a:pPr>
              <a:lnSpc>
                <a:spcPct val="90000"/>
              </a:lnSpc>
            </a:pPr>
            <a:endParaRPr lang="en-GB" sz="2800" b="1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800" b="1">
                <a:latin typeface="Times" pitchFamily="18" charset="0"/>
              </a:rPr>
              <a:t>DBA should be able to change conceptual structure of database without affecting all users.</a:t>
            </a:r>
            <a:endParaRPr lang="en-GB" sz="2800">
              <a:latin typeface="Times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0114-30C6-4ECE-B7EB-C2B2DCAB1BEA}" type="slidenum">
              <a:rPr lang="en-US"/>
              <a:pPr/>
              <a:t>7</a:t>
            </a:fld>
            <a:endParaRPr lang="en-US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GB" b="1">
                <a:latin typeface="Times" pitchFamily="18" charset="0"/>
              </a:rPr>
              <a:t>ANSI-SPARC </a:t>
            </a:r>
            <a:br>
              <a:rPr lang="en-GB" b="1">
                <a:latin typeface="Times" pitchFamily="18" charset="0"/>
              </a:rPr>
            </a:br>
            <a:r>
              <a:rPr lang="en-GB" b="1">
                <a:latin typeface="Times" pitchFamily="18" charset="0"/>
              </a:rPr>
              <a:t>Three-Level Architecture</a:t>
            </a:r>
            <a:endParaRPr lang="en-GB">
              <a:latin typeface="Times" pitchFamily="18" charset="0"/>
            </a:endParaRPr>
          </a:p>
        </p:txBody>
      </p:sp>
      <p:pic>
        <p:nvPicPr>
          <p:cNvPr id="280579" name="Picture 3" descr="D:\Database System 3e_tiff\Ch02-tif\DS3-Figure 02-0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524000"/>
            <a:ext cx="5867400" cy="46545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3E137-E98F-4F3E-BDD4-15008304C668}" type="slidenum">
              <a:rPr lang="en-US"/>
              <a:pPr/>
              <a:t>8</a:t>
            </a:fld>
            <a:endParaRPr lang="en-US"/>
          </a:p>
        </p:txBody>
      </p:sp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ANSI-SPARC Three-Level Architecture</a:t>
            </a:r>
            <a:endParaRPr lang="en-GB" b="1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27950" cy="4114800"/>
          </a:xfrm>
        </p:spPr>
        <p:txBody>
          <a:bodyPr/>
          <a:lstStyle/>
          <a:p>
            <a:r>
              <a:rPr lang="en-GB" sz="2800" b="1" dirty="0">
                <a:latin typeface="Times" pitchFamily="18" charset="0"/>
              </a:rPr>
              <a:t>External Level</a:t>
            </a:r>
          </a:p>
          <a:p>
            <a:pPr lvl="1"/>
            <a:r>
              <a:rPr lang="en-GB" sz="2400" b="1" dirty="0">
                <a:latin typeface="Times" pitchFamily="18" charset="0"/>
              </a:rPr>
              <a:t>Users’ view of the database. </a:t>
            </a:r>
          </a:p>
          <a:p>
            <a:pPr lvl="1"/>
            <a:r>
              <a:rPr lang="en-GB" sz="2400" b="1" dirty="0">
                <a:latin typeface="Times" pitchFamily="18" charset="0"/>
              </a:rPr>
              <a:t>Describes that part of database that is relevant to a particular user.</a:t>
            </a:r>
          </a:p>
          <a:p>
            <a:pPr lvl="1"/>
            <a:endParaRPr lang="en-GB" sz="2400" b="1" dirty="0">
              <a:latin typeface="Times" pitchFamily="18" charset="0"/>
            </a:endParaRPr>
          </a:p>
          <a:p>
            <a:r>
              <a:rPr lang="en-GB" sz="2800" b="1" dirty="0">
                <a:latin typeface="Times" pitchFamily="18" charset="0"/>
              </a:rPr>
              <a:t>Conceptual Level</a:t>
            </a:r>
          </a:p>
          <a:p>
            <a:pPr lvl="1"/>
            <a:r>
              <a:rPr lang="en-GB" sz="2400" b="1" dirty="0">
                <a:latin typeface="Times" pitchFamily="18" charset="0"/>
              </a:rPr>
              <a:t>Community view of the database.  </a:t>
            </a:r>
          </a:p>
          <a:p>
            <a:pPr lvl="1"/>
            <a:r>
              <a:rPr lang="en-GB" sz="2400" b="1" dirty="0">
                <a:latin typeface="Times" pitchFamily="18" charset="0"/>
              </a:rPr>
              <a:t>Describes </a:t>
            </a:r>
            <a:r>
              <a:rPr lang="en-GB" sz="2400" b="1" dirty="0" smtClean="0">
                <a:latin typeface="Times" pitchFamily="18" charset="0"/>
              </a:rPr>
              <a:t>WHAT </a:t>
            </a:r>
            <a:r>
              <a:rPr lang="en-GB" sz="2400" b="1" dirty="0">
                <a:latin typeface="Times" pitchFamily="18" charset="0"/>
              </a:rPr>
              <a:t>data is stored in database and relationships among the data.  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14565-F37B-4950-8300-1DBE52885B74}" type="slidenum">
              <a:rPr lang="en-US"/>
              <a:pPr/>
              <a:t>9</a:t>
            </a:fld>
            <a:endParaRPr lang="en-US"/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Times" pitchFamily="18" charset="0"/>
              </a:rPr>
              <a:t>ANSI-SPARC Three-Level Architecture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27950" cy="4114800"/>
          </a:xfrm>
        </p:spPr>
        <p:txBody>
          <a:bodyPr/>
          <a:lstStyle/>
          <a:p>
            <a:r>
              <a:rPr lang="en-GB" b="1" dirty="0">
                <a:latin typeface="Times" pitchFamily="18" charset="0"/>
              </a:rPr>
              <a:t>Internal Level</a:t>
            </a:r>
          </a:p>
          <a:p>
            <a:pPr lvl="1"/>
            <a:r>
              <a:rPr lang="en-GB" b="1" dirty="0">
                <a:latin typeface="Times" pitchFamily="18" charset="0"/>
              </a:rPr>
              <a:t>Physical representation of the database on the computer.  </a:t>
            </a:r>
          </a:p>
          <a:p>
            <a:pPr lvl="1"/>
            <a:r>
              <a:rPr lang="en-GB" b="1" dirty="0">
                <a:latin typeface="Times" pitchFamily="18" charset="0"/>
              </a:rPr>
              <a:t>Describes </a:t>
            </a:r>
            <a:r>
              <a:rPr lang="en-GB" b="1" dirty="0" smtClean="0">
                <a:latin typeface="Times" pitchFamily="18" charset="0"/>
              </a:rPr>
              <a:t>HOW </a:t>
            </a:r>
            <a:r>
              <a:rPr lang="en-GB" b="1" dirty="0">
                <a:latin typeface="Times" pitchFamily="18" charset="0"/>
              </a:rPr>
              <a:t>the data is stored in the database.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 build="p" autoUpdateAnimBg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2595</TotalTime>
  <Words>773</Words>
  <Application>Microsoft Office PowerPoint</Application>
  <PresentationFormat>On-screen Show (4:3)</PresentationFormat>
  <Paragraphs>206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Blank Presentation</vt:lpstr>
      <vt:lpstr>Database Environment</vt:lpstr>
      <vt:lpstr>Learning Objectives</vt:lpstr>
      <vt:lpstr>Learning Objectives</vt:lpstr>
      <vt:lpstr>Acknowledgments</vt:lpstr>
      <vt:lpstr>Objectives of Three-Level Architecture</vt:lpstr>
      <vt:lpstr>Objectives of Three-Level Architecture</vt:lpstr>
      <vt:lpstr>ANSI-SPARC  Three-Level Architecture</vt:lpstr>
      <vt:lpstr>ANSI-SPARC Three-Level Architecture</vt:lpstr>
      <vt:lpstr>ANSI-SPARC Three-Level Architecture</vt:lpstr>
      <vt:lpstr>Differences between Three Levels of ANSI-SPARC Architecture</vt:lpstr>
      <vt:lpstr>Data Independence</vt:lpstr>
      <vt:lpstr>Data Independence</vt:lpstr>
      <vt:lpstr>Data Independence and the ANSI-SPARC Three-Level Architecture</vt:lpstr>
      <vt:lpstr>Database Languages</vt:lpstr>
      <vt:lpstr>Database Languages</vt:lpstr>
      <vt:lpstr>Database Languages</vt:lpstr>
      <vt:lpstr>Data Model</vt:lpstr>
      <vt:lpstr>Data Model</vt:lpstr>
      <vt:lpstr>Data Models</vt:lpstr>
      <vt:lpstr>Conceptual Modeling</vt:lpstr>
      <vt:lpstr>Functions of a DBMS</vt:lpstr>
      <vt:lpstr>Functions of a DBMS</vt:lpstr>
      <vt:lpstr>Components of a DBMS</vt:lpstr>
      <vt:lpstr>Components of Database Manager (DM)</vt:lpstr>
      <vt:lpstr>System Catalog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systems design</dc:title>
  <dc:creator>Isabelle Bichindaritz</dc:creator>
  <cp:lastModifiedBy>Isa</cp:lastModifiedBy>
  <cp:revision>207</cp:revision>
  <cp:lastPrinted>2000-10-02T16:10:22Z</cp:lastPrinted>
  <dcterms:created xsi:type="dcterms:W3CDTF">2000-09-29T00:33:17Z</dcterms:created>
  <dcterms:modified xsi:type="dcterms:W3CDTF">2012-08-31T01:06:35Z</dcterms:modified>
</cp:coreProperties>
</file>