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7102475" cy="9388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0"/>
    <a:srgbClr val="030119"/>
    <a:srgbClr val="0000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0"/>
      </p:cViewPr>
      <p:guideLst>
        <p:guide orient="horz" pos="2956"/>
        <p:guide pos="223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2" Type="http://schemas.openxmlformats.org/officeDocument/2006/relationships/slide" Target="slides/slide12.xml"/><Relationship Id="rId1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584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endParaRPr lang="en-US"/>
          </a:p>
        </p:txBody>
      </p:sp>
      <p:sp>
        <p:nvSpPr>
          <p:cNvPr id="3584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584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fld id="{7F2CFD7D-0506-4345-8790-68698605D8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4237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27" y="4459847"/>
            <a:ext cx="5207622" cy="422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/>
            </a:lvl1pPr>
          </a:lstStyle>
          <a:p>
            <a:fld id="{F60FA99B-8518-4C4E-904D-1AF4B9A641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F4B8D-9BB4-4E70-B8FD-1A55CCBC99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A0C0-4F5D-4B34-BFAD-C02DD8635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01A4A-EDD2-4D19-B9FA-42240AE13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"/>
            <a:ext cx="77724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D003883-91CF-44C6-8F79-528BDD5A330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61658-2626-4940-8541-46113E9E1C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9567D-8B29-4D3A-951A-5B0DFA0F89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3D525-9EF8-4812-A999-D3179857DB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30AE4-05AD-40B8-95D2-39436F15D9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7BAB3-1229-4148-B862-85941C0C4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56F-B15A-4554-BC3F-E1F5D1389E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6F09C-6FAC-4751-A4FE-D34162FA80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6A0AE-C7EB-454F-9D08-2315D8B7E1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DF0FCA-1406-4935-B524-BF06970C2BC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ISC 329 </a:t>
            </a:r>
            <a:r>
              <a:rPr lang="en-US" dirty="0"/>
              <a:t>Isabelle </a:t>
            </a:r>
            <a:r>
              <a:rPr lang="en-US" dirty="0" err="1"/>
              <a:t>Bichindaritz</a:t>
            </a:r>
            <a:r>
              <a:rPr lang="en-US" dirty="0"/>
              <a:t> 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2A42-4CBB-4867-ABC1-0CA3014BF61A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 dirty="0" smtClean="0"/>
              <a:t>Database Application Example</a:t>
            </a:r>
            <a:br>
              <a:rPr lang="en-US" b="1" dirty="0" smtClean="0"/>
            </a:br>
            <a:r>
              <a:rPr lang="en-US" b="1" dirty="0" smtClean="0"/>
              <a:t>The </a:t>
            </a:r>
            <a:r>
              <a:rPr lang="en-US" b="1" dirty="0" err="1" smtClean="0"/>
              <a:t>Dreamhome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F4362-EB8B-48C9-BC77-D5EEBBD01709}" type="slidenum">
              <a:rPr lang="en-GB"/>
              <a:pPr/>
              <a:t>10</a:t>
            </a:fld>
            <a:endParaRPr lang="en-GB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11049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 b="1">
                <a:cs typeface="Times New Roman" pitchFamily="18" charset="0"/>
              </a:rPr>
              <a:t>Interviewing </a:t>
            </a:r>
            <a:endParaRPr lang="en-GB" b="1">
              <a:cs typeface="Times New Roman" pitchFamily="18" charset="0"/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  <a:ln/>
        </p:spPr>
        <p:txBody>
          <a:bodyPr lIns="90488" tIns="44450" rIns="90488" bIns="44450"/>
          <a:lstStyle/>
          <a:p>
            <a:pPr algn="just">
              <a:lnSpc>
                <a:spcPct val="90000"/>
              </a:lnSpc>
            </a:pPr>
            <a:r>
              <a:rPr lang="en-US" b="1" dirty="0">
                <a:cs typeface="Times New Roman" pitchFamily="18" charset="0"/>
              </a:rPr>
              <a:t>There are two types of interviews unstructured and structured</a:t>
            </a:r>
            <a:r>
              <a:rPr lang="en-US" b="1" dirty="0" smtClean="0">
                <a:cs typeface="Times New Roman" pitchFamily="18" charset="0"/>
              </a:rPr>
              <a:t>.</a:t>
            </a:r>
            <a:endParaRPr lang="en-US" b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AU" b="1" dirty="0">
                <a:cs typeface="Times New Roman" pitchFamily="18" charset="0"/>
              </a:rPr>
              <a:t>Open-ended questions allow the interviewee to respond in any way that seems appropriate</a:t>
            </a:r>
            <a:r>
              <a:rPr lang="en-GB" b="1" dirty="0" smtClean="0">
                <a:cs typeface="Times New Roman" pitchFamily="18" charset="0"/>
              </a:rPr>
              <a:t>.</a:t>
            </a:r>
            <a:endParaRPr lang="en-GB" b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AU" b="1" dirty="0">
                <a:cs typeface="Times New Roman" pitchFamily="18" charset="0"/>
              </a:rPr>
              <a:t>Closed-ended questions restrict answers to either specific choices or short, direct responses. </a:t>
            </a:r>
            <a:endParaRPr lang="en-US" b="1" dirty="0">
              <a:cs typeface="Times New Roman" pitchFamily="18" charset="0"/>
            </a:endParaRP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9339E-8866-40A4-ADB8-CC016D07D3A7}" type="slidenum">
              <a:rPr lang="en-GB"/>
              <a:pPr/>
              <a:t>11</a:t>
            </a:fld>
            <a:endParaRPr lang="en-GB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7772400" cy="1104900"/>
          </a:xfrm>
          <a:noFill/>
          <a:ln/>
        </p:spPr>
        <p:txBody>
          <a:bodyPr lIns="90488" tIns="44450" rIns="90488" bIns="44450" anchor="ctr"/>
          <a:lstStyle/>
          <a:p>
            <a:r>
              <a:rPr lang="en-AU" b="1">
                <a:cs typeface="Times New Roman" pitchFamily="18" charset="0"/>
              </a:rPr>
              <a:t>Observing the Organization in Operation </a:t>
            </a:r>
            <a:r>
              <a:rPr lang="en-US" b="1">
                <a:cs typeface="Times New Roman" pitchFamily="18" charset="0"/>
              </a:rPr>
              <a:t/>
            </a:r>
            <a:br>
              <a:rPr lang="en-US" b="1">
                <a:cs typeface="Times New Roman" pitchFamily="18" charset="0"/>
              </a:rPr>
            </a:br>
            <a:endParaRPr lang="en-GB" b="1">
              <a:cs typeface="Times New Roman" pitchFamily="18" charset="0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AU" b="1" dirty="0">
                <a:cs typeface="Times New Roman" pitchFamily="18" charset="0"/>
              </a:rPr>
              <a:t>An effective technique for</a:t>
            </a:r>
            <a:r>
              <a:rPr lang="en-AU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AU" b="1" dirty="0">
                <a:cs typeface="Times New Roman" pitchFamily="18" charset="0"/>
              </a:rPr>
              <a:t>understanding a system. </a:t>
            </a:r>
          </a:p>
          <a:p>
            <a:pPr>
              <a:lnSpc>
                <a:spcPct val="90000"/>
              </a:lnSpc>
            </a:pPr>
            <a:r>
              <a:rPr lang="en-AU" b="1" dirty="0">
                <a:cs typeface="Times New Roman" pitchFamily="18" charset="0"/>
              </a:rPr>
              <a:t>Possible to either participate in, or watch, a person perform activities to learn about the system. </a:t>
            </a:r>
          </a:p>
          <a:p>
            <a:pPr>
              <a:lnSpc>
                <a:spcPct val="90000"/>
              </a:lnSpc>
            </a:pPr>
            <a:r>
              <a:rPr lang="en-AU" b="1" dirty="0" smtClean="0">
                <a:cs typeface="Times New Roman" pitchFamily="18" charset="0"/>
              </a:rPr>
              <a:t>Useful </a:t>
            </a:r>
            <a:r>
              <a:rPr lang="en-AU" b="1" dirty="0">
                <a:cs typeface="Times New Roman" pitchFamily="18" charset="0"/>
              </a:rPr>
              <a:t>when validity of data collected is in question or when the complexity of certain aspects of the system prevents a clear explanation by the end-users.</a:t>
            </a:r>
            <a:r>
              <a:rPr lang="en-AU" sz="2400" b="1" dirty="0">
                <a:cs typeface="Times New Roman" pitchFamily="18" charset="0"/>
              </a:rPr>
              <a:t> </a:t>
            </a:r>
            <a:endParaRPr lang="en-GB" sz="2400" b="1" dirty="0">
              <a:cs typeface="Times New Roman" pitchFamily="18" charset="0"/>
            </a:endParaRPr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7ABC4-6DAD-4E93-B8A7-7A7A3113C07F}" type="slidenum">
              <a:rPr lang="en-GB"/>
              <a:pPr/>
              <a:t>12</a:t>
            </a:fld>
            <a:endParaRPr lang="en-GB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AU" b="1">
                <a:cs typeface="Times New Roman" pitchFamily="18" charset="0"/>
              </a:rPr>
              <a:t>Advantages and disadvantages of using observation </a:t>
            </a:r>
            <a:endParaRPr lang="en-GB" b="1">
              <a:cs typeface="Times New Roman" pitchFamily="18" charset="0"/>
            </a:endParaRPr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 lIns="90488" tIns="44450" rIns="90488" bIns="44450"/>
          <a:lstStyle/>
          <a:p>
            <a:endParaRPr lang="en-US" sz="2400" b="1"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endParaRPr lang="en-GB" sz="2400" b="1">
              <a:cs typeface="Times New Roman" pitchFamily="18" charset="0"/>
            </a:endParaRPr>
          </a:p>
        </p:txBody>
      </p:sp>
      <p:pic>
        <p:nvPicPr>
          <p:cNvPr id="159750" name="Picture 6" descr="C10NT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-1132" t="10695"/>
          <a:stretch>
            <a:fillRect/>
          </a:stretch>
        </p:blipFill>
        <p:spPr>
          <a:xfrm>
            <a:off x="611188" y="1700213"/>
            <a:ext cx="7777162" cy="3068637"/>
          </a:xfrm>
          <a:noFill/>
          <a:ln/>
        </p:spPr>
      </p:pic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C91B4-866D-4639-96D2-1265A22B7AA0}" type="slidenum">
              <a:rPr lang="en-GB"/>
              <a:pPr/>
              <a:t>13</a:t>
            </a:fld>
            <a:endParaRPr lang="en-GB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1104900"/>
          </a:xfrm>
          <a:noFill/>
          <a:ln/>
        </p:spPr>
        <p:txBody>
          <a:bodyPr lIns="90488" tIns="44450" rIns="90488" bIns="44450" anchor="ctr"/>
          <a:lstStyle/>
          <a:p>
            <a:r>
              <a:rPr lang="en-AU" b="1">
                <a:cs typeface="Times New Roman" pitchFamily="18" charset="0"/>
              </a:rPr>
              <a:t>Research</a:t>
            </a:r>
            <a:r>
              <a:rPr lang="en-GB" b="1">
                <a:cs typeface="Times New Roman" pitchFamily="18" charset="0"/>
              </a:rPr>
              <a:t> 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AU" b="1" dirty="0">
                <a:cs typeface="Times New Roman" pitchFamily="18" charset="0"/>
              </a:rPr>
              <a:t>Useful to research the application and problem. </a:t>
            </a:r>
          </a:p>
          <a:p>
            <a:pPr>
              <a:lnSpc>
                <a:spcPct val="90000"/>
              </a:lnSpc>
            </a:pPr>
            <a:r>
              <a:rPr lang="en-AU" b="1" dirty="0">
                <a:cs typeface="Times New Roman" pitchFamily="18" charset="0"/>
              </a:rPr>
              <a:t>Use computer trade journals, reference books, and the Internet (including user groups and bulletin boards</a:t>
            </a:r>
            <a:r>
              <a:rPr lang="en-AU" b="1" dirty="0" smtClean="0">
                <a:cs typeface="Times New Roman" pitchFamily="18" charset="0"/>
              </a:rPr>
              <a:t>).</a:t>
            </a:r>
            <a:endParaRPr lang="en-AU" b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AU" b="1" dirty="0">
                <a:cs typeface="Times New Roman" pitchFamily="18" charset="0"/>
              </a:rPr>
              <a:t>Provide information on how others have solved similar problems, plus whether or not software packages exist to solve or even partially solve the problem. </a:t>
            </a:r>
            <a:endParaRPr lang="en-GB" b="1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>
              <a:cs typeface="Times New Roman" pitchFamily="18" charset="0"/>
            </a:endParaRP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F142C-3788-4CBE-8DDC-631FFAEEE8A9}" type="slidenum">
              <a:rPr lang="en-GB"/>
              <a:pPr/>
              <a:t>14</a:t>
            </a:fld>
            <a:endParaRPr lang="en-GB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AU" b="1">
                <a:cs typeface="Times New Roman" pitchFamily="18" charset="0"/>
              </a:rPr>
              <a:t>Advantages and disadvantages of using research </a:t>
            </a:r>
            <a:endParaRPr lang="en-GB" b="1">
              <a:cs typeface="Times New Roman" pitchFamily="18" charset="0"/>
            </a:endParaRP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 lIns="90488" tIns="44450" rIns="90488" bIns="44450"/>
          <a:lstStyle/>
          <a:p>
            <a:endParaRPr lang="en-US" sz="2400" b="1"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endParaRPr lang="en-GB" sz="2400" b="1">
              <a:cs typeface="Times New Roman" pitchFamily="18" charset="0"/>
            </a:endParaRPr>
          </a:p>
        </p:txBody>
      </p:sp>
      <p:pic>
        <p:nvPicPr>
          <p:cNvPr id="161798" name="Picture 6" descr="C10NT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-1132" t="16409"/>
          <a:stretch>
            <a:fillRect/>
          </a:stretch>
        </p:blipFill>
        <p:spPr>
          <a:xfrm>
            <a:off x="539750" y="1773238"/>
            <a:ext cx="7920038" cy="2308225"/>
          </a:xfrm>
          <a:noFill/>
          <a:ln/>
        </p:spPr>
      </p:pic>
      <p:sp>
        <p:nvSpPr>
          <p:cNvPr id="161800" name="Text Box 8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14F38-959A-4322-B578-E0EAAE3A81B6}" type="slidenum">
              <a:rPr lang="en-GB"/>
              <a:pPr/>
              <a:t>15</a:t>
            </a:fld>
            <a:endParaRPr lang="en-GB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1104900"/>
          </a:xfrm>
          <a:noFill/>
          <a:ln/>
        </p:spPr>
        <p:txBody>
          <a:bodyPr lIns="90488" tIns="44450" rIns="90488" bIns="44450" anchor="ctr"/>
          <a:lstStyle/>
          <a:p>
            <a:r>
              <a:rPr lang="en-AU" b="1">
                <a:cs typeface="Times New Roman" pitchFamily="18" charset="0"/>
              </a:rPr>
              <a:t>Questionnaires</a:t>
            </a:r>
            <a:r>
              <a:rPr lang="en-GB" b="1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AU" b="1" dirty="0">
                <a:cs typeface="Times New Roman" pitchFamily="18" charset="0"/>
              </a:rPr>
              <a:t>Conduct surveys through questionnaires, which are special-purpose documents that allow facts to be gathered from a large number of people while maintaining some control over their responses. </a:t>
            </a:r>
          </a:p>
          <a:p>
            <a:r>
              <a:rPr lang="en-AU" b="1" dirty="0">
                <a:cs typeface="Times New Roman" pitchFamily="18" charset="0"/>
              </a:rPr>
              <a:t>There are two types of questions, namely free-format and fixed-format. </a:t>
            </a:r>
            <a:endParaRPr lang="en-GB" b="1" dirty="0"/>
          </a:p>
          <a:p>
            <a:pPr lvl="1">
              <a:buFontTx/>
              <a:buNone/>
            </a:pPr>
            <a:endParaRPr lang="en-GB" b="1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D5706-737C-41AF-A5B4-7F30E9E08226}" type="slidenum">
              <a:rPr lang="en-GB"/>
              <a:pPr/>
              <a:t>16</a:t>
            </a:fld>
            <a:endParaRPr lang="en-GB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AU" b="1">
                <a:cs typeface="Times New Roman" pitchFamily="18" charset="0"/>
              </a:rPr>
              <a:t>Advantages and disadvantages of using questionnaires</a:t>
            </a:r>
            <a:r>
              <a:rPr lang="en-AU" sz="2800" b="1">
                <a:cs typeface="Times New Roman" pitchFamily="18" charset="0"/>
              </a:rPr>
              <a:t> </a:t>
            </a:r>
          </a:p>
        </p:txBody>
      </p:sp>
      <p:pic>
        <p:nvPicPr>
          <p:cNvPr id="11272" name="Picture 8" descr="C10NT0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02" t="11964"/>
          <a:stretch>
            <a:fillRect/>
          </a:stretch>
        </p:blipFill>
        <p:spPr>
          <a:xfrm>
            <a:off x="685800" y="2525713"/>
            <a:ext cx="7720012" cy="3036887"/>
          </a:xfrm>
          <a:noFill/>
          <a:ln/>
        </p:spPr>
      </p:pic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57E2-A509-41D9-8105-A86CDF455162}" type="slidenum">
              <a:rPr lang="en-GB"/>
              <a:pPr/>
              <a:t>17</a:t>
            </a:fld>
            <a:endParaRPr lang="en-GB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>
                <a:cs typeface="Times New Roman" pitchFamily="18" charset="0"/>
              </a:rPr>
              <a:t>Using Fact-Finding Techniques – </a:t>
            </a:r>
            <a:br>
              <a:rPr lang="en-GB" sz="2800" b="1">
                <a:cs typeface="Times New Roman" pitchFamily="18" charset="0"/>
              </a:rPr>
            </a:br>
            <a:r>
              <a:rPr lang="en-GB" sz="2800" b="1">
                <a:cs typeface="Times New Roman" pitchFamily="18" charset="0"/>
              </a:rPr>
              <a:t>A Worked Example</a:t>
            </a:r>
          </a:p>
        </p:txBody>
      </p:sp>
      <p:pic>
        <p:nvPicPr>
          <p:cNvPr id="171012" name="Picture 4" descr="C10NF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6730" t="578"/>
          <a:stretch>
            <a:fillRect/>
          </a:stretch>
        </p:blipFill>
        <p:spPr>
          <a:xfrm>
            <a:off x="1219200" y="1700213"/>
            <a:ext cx="6480175" cy="4767262"/>
          </a:xfrm>
          <a:noFill/>
          <a:ln/>
        </p:spPr>
      </p:pic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BA066-3811-40DF-8668-B911CC99F79D}" type="slidenum">
              <a:rPr lang="en-GB"/>
              <a:pPr/>
              <a:t>18</a:t>
            </a:fld>
            <a:endParaRPr lang="en-GB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>
                <a:cs typeface="Times New Roman" pitchFamily="18" charset="0"/>
              </a:rPr>
              <a:t>Using Fact-Finding Techniques – </a:t>
            </a:r>
            <a:br>
              <a:rPr lang="en-GB" sz="2800" b="1">
                <a:cs typeface="Times New Roman" pitchFamily="18" charset="0"/>
              </a:rPr>
            </a:br>
            <a:r>
              <a:rPr lang="en-GB" sz="2800" b="1">
                <a:cs typeface="Times New Roman" pitchFamily="18" charset="0"/>
              </a:rPr>
              <a:t>A Worked Example</a:t>
            </a:r>
          </a:p>
        </p:txBody>
      </p:sp>
      <p:pic>
        <p:nvPicPr>
          <p:cNvPr id="172036" name="Picture 4" descr="C10NF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6898" t="-1158"/>
          <a:stretch>
            <a:fillRect/>
          </a:stretch>
        </p:blipFill>
        <p:spPr>
          <a:xfrm>
            <a:off x="1524000" y="1628775"/>
            <a:ext cx="6119812" cy="4749800"/>
          </a:xfrm>
          <a:noFill/>
          <a:ln/>
        </p:spPr>
      </p:pic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8B25E-73D7-4129-A142-C58422F01B6E}" type="slidenum">
              <a:rPr lang="en-GB"/>
              <a:pPr/>
              <a:t>19</a:t>
            </a:fld>
            <a:endParaRPr lang="en-GB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>
                <a:cs typeface="Times New Roman" pitchFamily="18" charset="0"/>
              </a:rPr>
              <a:t>Using Fact-Finding Techniques – </a:t>
            </a:r>
            <a:br>
              <a:rPr lang="en-GB" sz="2800" b="1">
                <a:cs typeface="Times New Roman" pitchFamily="18" charset="0"/>
              </a:rPr>
            </a:br>
            <a:r>
              <a:rPr lang="en-GB" sz="2800" b="1">
                <a:cs typeface="Times New Roman" pitchFamily="18" charset="0"/>
              </a:rPr>
              <a:t>A Worked Example</a:t>
            </a:r>
          </a:p>
        </p:txBody>
      </p:sp>
      <p:pic>
        <p:nvPicPr>
          <p:cNvPr id="173060" name="Picture 4" descr="C10NF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578" r="25574"/>
          <a:stretch>
            <a:fillRect/>
          </a:stretch>
        </p:blipFill>
        <p:spPr>
          <a:xfrm>
            <a:off x="1905000" y="1557338"/>
            <a:ext cx="5257800" cy="5033962"/>
          </a:xfrm>
          <a:noFill/>
          <a:ln/>
        </p:spPr>
      </p:pic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3124200" y="6583363"/>
            <a:ext cx="32004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 329 Isabelle Bichindaritz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4B51-8D05-41A2-91A3-E02B357DC5F6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b="1"/>
              <a:t>Learning Objectives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657600"/>
          </a:xfrm>
        </p:spPr>
        <p:txBody>
          <a:bodyPr/>
          <a:lstStyle/>
          <a:p>
            <a:r>
              <a:rPr lang="en-US" dirty="0" smtClean="0"/>
              <a:t>Fact-finding techniques.</a:t>
            </a:r>
          </a:p>
          <a:p>
            <a:endParaRPr lang="en-US" dirty="0"/>
          </a:p>
          <a:p>
            <a:r>
              <a:rPr lang="en-US" dirty="0" smtClean="0"/>
              <a:t>Type of facts collected.</a:t>
            </a:r>
          </a:p>
          <a:p>
            <a:endParaRPr lang="en-US" dirty="0"/>
          </a:p>
          <a:p>
            <a:r>
              <a:rPr lang="en-US" dirty="0" smtClean="0"/>
              <a:t>Example of database schema: the </a:t>
            </a:r>
            <a:r>
              <a:rPr lang="en-US" dirty="0" err="1" smtClean="0"/>
              <a:t>Dreamhome</a:t>
            </a:r>
            <a:r>
              <a:rPr lang="en-US" dirty="0" smtClean="0"/>
              <a:t> real-estate rental company.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584B8-C2B7-4037-B94B-2E556F6BE226}" type="slidenum">
              <a:rPr lang="en-GB"/>
              <a:pPr/>
              <a:t>20</a:t>
            </a:fld>
            <a:endParaRPr lang="en-GB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>
                <a:cs typeface="Times New Roman" pitchFamily="18" charset="0"/>
              </a:rPr>
              <a:t>Using Fact-Finding Techniques – </a:t>
            </a:r>
            <a:br>
              <a:rPr lang="en-GB" sz="2800" b="1">
                <a:cs typeface="Times New Roman" pitchFamily="18" charset="0"/>
              </a:rPr>
            </a:br>
            <a:r>
              <a:rPr lang="en-GB" sz="2800" b="1">
                <a:cs typeface="Times New Roman" pitchFamily="18" charset="0"/>
              </a:rPr>
              <a:t>A Worked Example</a:t>
            </a:r>
          </a:p>
        </p:txBody>
      </p:sp>
      <p:pic>
        <p:nvPicPr>
          <p:cNvPr id="174084" name="Picture 4" descr="C10NF0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7136" t="-2608"/>
          <a:stretch>
            <a:fillRect/>
          </a:stretch>
        </p:blipFill>
        <p:spPr>
          <a:xfrm>
            <a:off x="1231900" y="1773238"/>
            <a:ext cx="6769100" cy="4429125"/>
          </a:xfrm>
          <a:noFill/>
          <a:ln/>
        </p:spPr>
      </p:pic>
      <p:sp>
        <p:nvSpPr>
          <p:cNvPr id="174086" name="Text Box 6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308CF-F6AB-4CDA-93F6-4A14705E939F}" type="slidenum">
              <a:rPr lang="en-GB"/>
              <a:pPr/>
              <a:t>21</a:t>
            </a:fld>
            <a:endParaRPr lang="en-GB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>
                <a:cs typeface="Times New Roman" pitchFamily="18" charset="0"/>
              </a:rPr>
              <a:t>Using Fact-Finding Techniques – </a:t>
            </a:r>
            <a:br>
              <a:rPr lang="en-GB" sz="2800" b="1">
                <a:cs typeface="Times New Roman" pitchFamily="18" charset="0"/>
              </a:rPr>
            </a:br>
            <a:r>
              <a:rPr lang="en-GB" sz="2800" b="1">
                <a:cs typeface="Times New Roman" pitchFamily="18" charset="0"/>
              </a:rPr>
              <a:t>A Worked Example</a:t>
            </a:r>
          </a:p>
        </p:txBody>
      </p:sp>
      <p:pic>
        <p:nvPicPr>
          <p:cNvPr id="175108" name="Picture 4" descr="C10NF0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1400" t="578"/>
          <a:stretch>
            <a:fillRect/>
          </a:stretch>
        </p:blipFill>
        <p:spPr>
          <a:xfrm>
            <a:off x="1982788" y="1628775"/>
            <a:ext cx="5256212" cy="4897438"/>
          </a:xfrm>
          <a:noFill/>
          <a:ln/>
        </p:spPr>
      </p:pic>
      <p:sp>
        <p:nvSpPr>
          <p:cNvPr id="175110" name="Text Box 6"/>
          <p:cNvSpPr txBox="1">
            <a:spLocks noChangeArrowheads="1"/>
          </p:cNvSpPr>
          <p:nvPr/>
        </p:nvSpPr>
        <p:spPr bwMode="auto">
          <a:xfrm>
            <a:off x="3124200" y="6583363"/>
            <a:ext cx="32004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F9E6-3C4B-4A02-A1D3-6166352A1629}" type="slidenum">
              <a:rPr lang="en-GB"/>
              <a:pPr/>
              <a:t>22</a:t>
            </a:fld>
            <a:endParaRPr lang="en-GB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>
                <a:cs typeface="Times New Roman" pitchFamily="18" charset="0"/>
              </a:rPr>
              <a:t>Using Fact-Finding Techniques – </a:t>
            </a:r>
            <a:br>
              <a:rPr lang="en-GB" sz="2800" b="1">
                <a:cs typeface="Times New Roman" pitchFamily="18" charset="0"/>
              </a:rPr>
            </a:br>
            <a:r>
              <a:rPr lang="en-GB" sz="2800" b="1">
                <a:cs typeface="Times New Roman" pitchFamily="18" charset="0"/>
              </a:rPr>
              <a:t>A Worked Example</a:t>
            </a:r>
          </a:p>
        </p:txBody>
      </p:sp>
      <p:pic>
        <p:nvPicPr>
          <p:cNvPr id="176132" name="Picture 4" descr="C10NF0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-1158" r="25797"/>
          <a:stretch>
            <a:fillRect/>
          </a:stretch>
        </p:blipFill>
        <p:spPr>
          <a:xfrm>
            <a:off x="1498600" y="1628775"/>
            <a:ext cx="6121400" cy="4919663"/>
          </a:xfrm>
          <a:noFill/>
          <a:ln/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3124200" y="6583363"/>
            <a:ext cx="32004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49F5D-DF63-484A-8EB8-4B8531083B2A}" type="slidenum">
              <a:rPr lang="en-GB"/>
              <a:pPr/>
              <a:t>23</a:t>
            </a:fld>
            <a:endParaRPr lang="en-GB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>
                <a:cs typeface="Times New Roman" pitchFamily="18" charset="0"/>
              </a:rPr>
              <a:t>Using Fact-Finding Techniques – </a:t>
            </a:r>
            <a:br>
              <a:rPr lang="en-GB" sz="2800" b="1">
                <a:cs typeface="Times New Roman" pitchFamily="18" charset="0"/>
              </a:rPr>
            </a:br>
            <a:r>
              <a:rPr lang="en-GB" sz="2800" b="1">
                <a:cs typeface="Times New Roman" pitchFamily="18" charset="0"/>
              </a:rPr>
              <a:t>A Worked Example</a:t>
            </a:r>
          </a:p>
        </p:txBody>
      </p:sp>
      <p:pic>
        <p:nvPicPr>
          <p:cNvPr id="183300" name="Picture 4" descr="C10NF0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578" r="24828"/>
          <a:stretch>
            <a:fillRect/>
          </a:stretch>
        </p:blipFill>
        <p:spPr>
          <a:xfrm>
            <a:off x="1089025" y="1628775"/>
            <a:ext cx="6911975" cy="4968875"/>
          </a:xfrm>
          <a:noFill/>
          <a:ln/>
        </p:spPr>
      </p:pic>
      <p:sp>
        <p:nvSpPr>
          <p:cNvPr id="183302" name="Text Box 6"/>
          <p:cNvSpPr txBox="1">
            <a:spLocks noChangeArrowheads="1"/>
          </p:cNvSpPr>
          <p:nvPr/>
        </p:nvSpPr>
        <p:spPr bwMode="auto">
          <a:xfrm>
            <a:off x="3124200" y="6583363"/>
            <a:ext cx="32004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F0A1E-F8CB-47CB-B163-955FD252504E}" type="slidenum">
              <a:rPr lang="en-GB"/>
              <a:pPr/>
              <a:t>24</a:t>
            </a:fld>
            <a:endParaRPr lang="en-GB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>
                <a:cs typeface="Times New Roman" pitchFamily="18" charset="0"/>
              </a:rPr>
              <a:t>Mission Statement for </a:t>
            </a:r>
            <a:r>
              <a:rPr lang="en-GB" sz="2800" b="1" i="1">
                <a:cs typeface="Times New Roman" pitchFamily="18" charset="0"/>
              </a:rPr>
              <a:t>DreamHome </a:t>
            </a:r>
            <a:r>
              <a:rPr lang="en-GB" sz="2800" b="1">
                <a:cs typeface="Times New Roman" pitchFamily="18" charset="0"/>
              </a:rPr>
              <a:t>Database System</a:t>
            </a:r>
          </a:p>
        </p:txBody>
      </p:sp>
      <p:pic>
        <p:nvPicPr>
          <p:cNvPr id="186372" name="Picture 4" descr="C10NF0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-3313" r="16968"/>
          <a:stretch>
            <a:fillRect/>
          </a:stretch>
        </p:blipFill>
        <p:spPr>
          <a:xfrm>
            <a:off x="468313" y="1916113"/>
            <a:ext cx="8135937" cy="1631950"/>
          </a:xfrm>
          <a:noFill/>
          <a:ln/>
        </p:spPr>
      </p:pic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FF0B7-E87C-4F16-B4F8-8EB9E3C491BA}" type="slidenum">
              <a:rPr lang="en-GB"/>
              <a:pPr/>
              <a:t>25</a:t>
            </a:fld>
            <a:endParaRPr lang="en-GB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>
                <a:cs typeface="Times New Roman" pitchFamily="18" charset="0"/>
              </a:rPr>
              <a:t>Mission Objectives for </a:t>
            </a:r>
            <a:r>
              <a:rPr lang="en-GB" sz="2800" b="1" i="1">
                <a:cs typeface="Times New Roman" pitchFamily="18" charset="0"/>
              </a:rPr>
              <a:t>DreamHome </a:t>
            </a:r>
            <a:r>
              <a:rPr lang="en-GB" sz="2800" b="1">
                <a:cs typeface="Times New Roman" pitchFamily="18" charset="0"/>
              </a:rPr>
              <a:t>Database System</a:t>
            </a:r>
          </a:p>
        </p:txBody>
      </p:sp>
      <p:pic>
        <p:nvPicPr>
          <p:cNvPr id="192517" name="Picture 5" descr="C10NF0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-1158" r="16257"/>
          <a:stretch>
            <a:fillRect/>
          </a:stretch>
        </p:blipFill>
        <p:spPr>
          <a:xfrm>
            <a:off x="827088" y="1557338"/>
            <a:ext cx="6121400" cy="5010150"/>
          </a:xfrm>
          <a:noFill/>
          <a:ln/>
        </p:spPr>
      </p:pic>
      <p:sp>
        <p:nvSpPr>
          <p:cNvPr id="192518" name="Text Box 6"/>
          <p:cNvSpPr txBox="1">
            <a:spLocks noChangeArrowheads="1"/>
          </p:cNvSpPr>
          <p:nvPr/>
        </p:nvSpPr>
        <p:spPr bwMode="auto">
          <a:xfrm>
            <a:off x="3124200" y="6583363"/>
            <a:ext cx="32004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EE9A9-641F-47BB-81B7-49769C58A129}" type="slidenum">
              <a:rPr lang="en-GB"/>
              <a:pPr/>
              <a:t>26</a:t>
            </a:fld>
            <a:endParaRPr lang="en-GB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>
                <a:cs typeface="Times New Roman" pitchFamily="18" charset="0"/>
              </a:rPr>
              <a:t>System Boundary for </a:t>
            </a:r>
            <a:r>
              <a:rPr lang="en-GB" sz="2800" b="1" i="1">
                <a:cs typeface="Times New Roman" pitchFamily="18" charset="0"/>
              </a:rPr>
              <a:t>DreamHome </a:t>
            </a:r>
            <a:r>
              <a:rPr lang="en-GB" sz="2800" b="1">
                <a:cs typeface="Times New Roman" pitchFamily="18" charset="0"/>
              </a:rPr>
              <a:t>Database System</a:t>
            </a:r>
          </a:p>
        </p:txBody>
      </p:sp>
      <p:pic>
        <p:nvPicPr>
          <p:cNvPr id="193541" name="Picture 5" descr="C10NF1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9679" t="-1820"/>
          <a:stretch>
            <a:fillRect/>
          </a:stretch>
        </p:blipFill>
        <p:spPr>
          <a:xfrm>
            <a:off x="827088" y="1773238"/>
            <a:ext cx="7561262" cy="4003675"/>
          </a:xfrm>
          <a:noFill/>
          <a:ln/>
        </p:spPr>
      </p:pic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AF6-5FD5-4BD3-9C22-D94D95DCC2CD}" type="slidenum">
              <a:rPr lang="en-GB"/>
              <a:pPr/>
              <a:t>3</a:t>
            </a:fld>
            <a:endParaRPr lang="en-GB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1104900"/>
          </a:xfrm>
          <a:noFill/>
          <a:ln/>
        </p:spPr>
        <p:txBody>
          <a:bodyPr lIns="90488" tIns="44450" rIns="90488" bIns="44450" anchor="ctr"/>
          <a:lstStyle/>
          <a:p>
            <a:r>
              <a:rPr lang="en-AU" b="1" dirty="0">
                <a:cs typeface="Times New Roman" pitchFamily="18" charset="0"/>
              </a:rPr>
              <a:t>Fact-finding </a:t>
            </a:r>
            <a:r>
              <a:rPr lang="en-AU" b="1" dirty="0" smtClean="0">
                <a:cs typeface="Times New Roman" pitchFamily="18" charset="0"/>
              </a:rPr>
              <a:t>Techniques</a:t>
            </a:r>
            <a:endParaRPr lang="en-GB" b="1" dirty="0"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AU" b="1" dirty="0">
                <a:cs typeface="Times New Roman" pitchFamily="18" charset="0"/>
              </a:rPr>
              <a:t>It is critical to capture the necessary facts to build the required database application. </a:t>
            </a:r>
          </a:p>
          <a:p>
            <a:pPr>
              <a:lnSpc>
                <a:spcPct val="90000"/>
              </a:lnSpc>
            </a:pPr>
            <a:r>
              <a:rPr lang="en-AU" b="1" dirty="0">
                <a:cs typeface="Times New Roman" pitchFamily="18" charset="0"/>
              </a:rPr>
              <a:t>These facts are captured using fact-finding techniques. </a:t>
            </a:r>
          </a:p>
          <a:p>
            <a:pPr>
              <a:lnSpc>
                <a:spcPct val="90000"/>
              </a:lnSpc>
            </a:pPr>
            <a:r>
              <a:rPr lang="en-AU" b="1" dirty="0">
                <a:cs typeface="Times New Roman" pitchFamily="18" charset="0"/>
              </a:rPr>
              <a:t>The formal process of using techniques such as interviews and questionnaires to collect facts about systems, requirements, and preferences</a:t>
            </a:r>
            <a:r>
              <a:rPr lang="en-GB" b="1" dirty="0"/>
              <a:t>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67FB1-A780-4E8A-837E-B5D638111A66}" type="slidenum">
              <a:rPr lang="en-GB"/>
              <a:pPr/>
              <a:t>4</a:t>
            </a:fld>
            <a:endParaRPr lang="en-GB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04900"/>
          </a:xfrm>
          <a:noFill/>
          <a:ln/>
        </p:spPr>
        <p:txBody>
          <a:bodyPr lIns="90488" tIns="44450" rIns="90488" bIns="44450" anchor="ctr"/>
          <a:lstStyle/>
          <a:p>
            <a:r>
              <a:rPr lang="en-AU" b="1">
                <a:cs typeface="Times New Roman" pitchFamily="18" charset="0"/>
              </a:rPr>
              <a:t>When Are Fact-Finding Techniques Used?</a:t>
            </a:r>
            <a:r>
              <a:rPr lang="en-GB" b="1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AU" sz="2800" b="1" dirty="0">
                <a:cs typeface="Times New Roman" pitchFamily="18" charset="0"/>
              </a:rPr>
              <a:t>Fact-finding used throughout the database application lifecycle. Crucial to the early stages including database planning, system definition, and requirements collection and analysis stages.</a:t>
            </a:r>
            <a:r>
              <a:rPr lang="en-GB" sz="2800" b="1" dirty="0">
                <a:cs typeface="Times New Roman" pitchFamily="18" charset="0"/>
              </a:rPr>
              <a:t>  </a:t>
            </a:r>
            <a:endParaRPr lang="en-US" sz="2800" b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AU" sz="2800" b="1" dirty="0">
                <a:cs typeface="Times New Roman" pitchFamily="18" charset="0"/>
              </a:rPr>
              <a:t>Enables developer to learn about the terminology, problems, opportunities, constraints, requirements, and priorities of the organization and the users of the system.</a:t>
            </a:r>
            <a:r>
              <a:rPr lang="en-GB" sz="2800" b="1" dirty="0">
                <a:cs typeface="Times New Roman" pitchFamily="18" charset="0"/>
              </a:rPr>
              <a:t>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674760-85FB-43E9-B492-E24E3BEAB25B}" type="slidenum">
              <a:rPr lang="en-GB"/>
              <a:pPr/>
              <a:t>5</a:t>
            </a:fld>
            <a:endParaRPr lang="en-GB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1104900"/>
          </a:xfrm>
          <a:noFill/>
          <a:ln/>
        </p:spPr>
        <p:txBody>
          <a:bodyPr lIns="90488" tIns="44450" rIns="90488" bIns="44450" anchor="ctr"/>
          <a:lstStyle/>
          <a:p>
            <a:r>
              <a:rPr lang="en-AU" b="1">
                <a:cs typeface="Times New Roman" pitchFamily="18" charset="0"/>
              </a:rPr>
              <a:t>Fact-Finding Techniques</a:t>
            </a:r>
            <a:r>
              <a:rPr lang="en-GB" b="1"/>
              <a:t> 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b="1">
                <a:cs typeface="Times New Roman" pitchFamily="18" charset="0"/>
              </a:rPr>
              <a:t>A database developer normally uses several fact-finding techniques during a single database project including: </a:t>
            </a:r>
          </a:p>
          <a:p>
            <a:pPr lvl="1"/>
            <a:r>
              <a:rPr lang="en-US" b="1">
                <a:cs typeface="Times New Roman" pitchFamily="18" charset="0"/>
              </a:rPr>
              <a:t>examining documentation</a:t>
            </a:r>
          </a:p>
          <a:p>
            <a:pPr lvl="1"/>
            <a:r>
              <a:rPr lang="en-US" b="1">
                <a:cs typeface="Times New Roman" pitchFamily="18" charset="0"/>
              </a:rPr>
              <a:t>interviewing</a:t>
            </a:r>
          </a:p>
          <a:p>
            <a:pPr lvl="1"/>
            <a:r>
              <a:rPr lang="en-US" b="1">
                <a:cs typeface="Times New Roman" pitchFamily="18" charset="0"/>
              </a:rPr>
              <a:t>observing the organization in operation</a:t>
            </a:r>
          </a:p>
          <a:p>
            <a:pPr lvl="1"/>
            <a:r>
              <a:rPr lang="en-US" b="1">
                <a:cs typeface="Times New Roman" pitchFamily="18" charset="0"/>
              </a:rPr>
              <a:t>research</a:t>
            </a:r>
          </a:p>
          <a:p>
            <a:pPr lvl="1"/>
            <a:r>
              <a:rPr lang="en-AU" b="1">
                <a:cs typeface="Times New Roman" pitchFamily="18" charset="0"/>
              </a:rPr>
              <a:t>questionnaires</a:t>
            </a:r>
            <a:endParaRPr lang="en-GB" b="1">
              <a:cs typeface="Times New Roman" pitchFamily="18" charset="0"/>
            </a:endParaRPr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F3EAD1-C5B3-451A-95F6-5AE01524E739}" type="slidenum">
              <a:rPr lang="en-GB"/>
              <a:pPr/>
              <a:t>6</a:t>
            </a:fld>
            <a:endParaRPr lang="en-GB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11049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 b="1" dirty="0">
                <a:cs typeface="Times New Roman" pitchFamily="18" charset="0"/>
              </a:rPr>
              <a:t>Examining </a:t>
            </a:r>
            <a:r>
              <a:rPr lang="en-US" b="1" dirty="0" smtClean="0">
                <a:cs typeface="Times New Roman" pitchFamily="18" charset="0"/>
              </a:rPr>
              <a:t>Documentation</a:t>
            </a:r>
            <a:endParaRPr lang="en-GB" b="1" dirty="0">
              <a:cs typeface="Times New Roman" pitchFamily="18" charset="0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AU" b="1" dirty="0">
                <a:cs typeface="Times New Roman" pitchFamily="18" charset="0"/>
              </a:rPr>
              <a:t>Can be useful </a:t>
            </a:r>
          </a:p>
          <a:p>
            <a:pPr lvl="1"/>
            <a:r>
              <a:rPr lang="en-AU" b="1" dirty="0">
                <a:cs typeface="Times New Roman" pitchFamily="18" charset="0"/>
              </a:rPr>
              <a:t>to gain some insight as to how the need for a database arose. </a:t>
            </a:r>
          </a:p>
          <a:p>
            <a:pPr lvl="1"/>
            <a:r>
              <a:rPr lang="en-AU" b="1" dirty="0">
                <a:cs typeface="Times New Roman" pitchFamily="18" charset="0"/>
              </a:rPr>
              <a:t>to identify the part of the organization associated with the problem. </a:t>
            </a:r>
          </a:p>
          <a:p>
            <a:pPr lvl="1"/>
            <a:r>
              <a:rPr lang="en-AU" b="1" dirty="0">
                <a:cs typeface="Times New Roman" pitchFamily="18" charset="0"/>
              </a:rPr>
              <a:t>t</a:t>
            </a:r>
            <a:r>
              <a:rPr lang="en-AU" b="1" dirty="0" smtClean="0">
                <a:cs typeface="Times New Roman" pitchFamily="18" charset="0"/>
              </a:rPr>
              <a:t>o </a:t>
            </a:r>
            <a:r>
              <a:rPr lang="en-AU" b="1" dirty="0">
                <a:cs typeface="Times New Roman" pitchFamily="18" charset="0"/>
              </a:rPr>
              <a:t>understand the current system.</a:t>
            </a:r>
          </a:p>
          <a:p>
            <a:pPr lvl="1"/>
            <a:endParaRPr lang="en-US" b="1" dirty="0">
              <a:cs typeface="Times New Roman" pitchFamily="18" charset="0"/>
            </a:endParaRP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77953-432B-4DD1-9200-C3BA1FE693BC}" type="slidenum">
              <a:rPr lang="en-GB"/>
              <a:pPr/>
              <a:t>7</a:t>
            </a:fld>
            <a:endParaRPr lang="en-GB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AU" b="1" dirty="0">
                <a:cs typeface="Times New Roman" pitchFamily="18" charset="0"/>
              </a:rPr>
              <a:t>Examples of types of </a:t>
            </a:r>
            <a:r>
              <a:rPr lang="en-AU" b="1" dirty="0" smtClean="0">
                <a:cs typeface="Times New Roman" pitchFamily="18" charset="0"/>
              </a:rPr>
              <a:t>Documentation Examined</a:t>
            </a:r>
            <a:r>
              <a:rPr lang="en-GB" b="1" dirty="0" smtClean="0"/>
              <a:t> </a:t>
            </a:r>
            <a:endParaRPr lang="en-GB" b="1" dirty="0"/>
          </a:p>
        </p:txBody>
      </p:sp>
      <p:pic>
        <p:nvPicPr>
          <p:cNvPr id="142342" name="Picture 6" descr="C10NT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-70" t="9337"/>
          <a:stretch>
            <a:fillRect/>
          </a:stretch>
        </p:blipFill>
        <p:spPr>
          <a:xfrm>
            <a:off x="611188" y="1963737"/>
            <a:ext cx="7993062" cy="4360863"/>
          </a:xfrm>
          <a:noFill/>
          <a:ln/>
        </p:spPr>
      </p:pic>
      <p:sp>
        <p:nvSpPr>
          <p:cNvPr id="142344" name="Text Box 8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13828-2B20-4F4C-A585-0E9D0FCF63F8}" type="slidenum">
              <a:rPr lang="en-GB"/>
              <a:pPr/>
              <a:t>8</a:t>
            </a:fld>
            <a:endParaRPr lang="en-GB"/>
          </a:p>
        </p:txBody>
      </p:sp>
      <p:sp>
        <p:nvSpPr>
          <p:cNvPr id="14336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1104900"/>
          </a:xfrm>
          <a:noFill/>
          <a:ln/>
        </p:spPr>
        <p:txBody>
          <a:bodyPr lIns="90488" tIns="44450" rIns="90488" bIns="44450" anchor="ctr"/>
          <a:lstStyle/>
          <a:p>
            <a:r>
              <a:rPr lang="en-AU" b="1">
                <a:cs typeface="Times New Roman" pitchFamily="18" charset="0"/>
              </a:rPr>
              <a:t>Interviewing</a:t>
            </a:r>
            <a:r>
              <a:rPr lang="en-GB" b="1"/>
              <a:t> </a:t>
            </a:r>
          </a:p>
        </p:txBody>
      </p:sp>
      <p:sp>
        <p:nvSpPr>
          <p:cNvPr id="143363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AU" b="1" dirty="0">
                <a:cs typeface="Times New Roman" pitchFamily="18" charset="0"/>
              </a:rPr>
              <a:t>Most commonly used, and normally most useful, fact-finding technique. Enables collection of information from individuals face-to-face</a:t>
            </a:r>
            <a:r>
              <a:rPr lang="en-AU" b="1" dirty="0" smtClean="0">
                <a:cs typeface="Times New Roman" pitchFamily="18" charset="0"/>
              </a:rPr>
              <a:t>.</a:t>
            </a:r>
            <a:endParaRPr lang="en-AU" b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AU" b="1" dirty="0">
                <a:cs typeface="Times New Roman" pitchFamily="18" charset="0"/>
              </a:rPr>
              <a:t>Objectives include finding out facts, verifying facts, clarifying facts, generating enthusiasm, getting the end-user involved, identifying requirements, and gathering ideas and opinions.</a:t>
            </a:r>
            <a:r>
              <a:rPr lang="en-GB" b="1" dirty="0">
                <a:cs typeface="Times New Roman" pitchFamily="18" charset="0"/>
              </a:rPr>
              <a:t> </a:t>
            </a:r>
            <a:endParaRPr lang="en-US" b="1" dirty="0">
              <a:cs typeface="Times New Roman" pitchFamily="18" charset="0"/>
            </a:endParaRPr>
          </a:p>
        </p:txBody>
      </p:sp>
      <p:sp>
        <p:nvSpPr>
          <p:cNvPr id="143364" name="Text Box 2052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9A969-278E-4A46-A7F9-E0DDF50B17FF}" type="slidenum">
              <a:rPr lang="en-GB"/>
              <a:pPr/>
              <a:t>9</a:t>
            </a:fld>
            <a:endParaRPr lang="en-GB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AU" b="1">
                <a:cs typeface="Times New Roman" pitchFamily="18" charset="0"/>
              </a:rPr>
              <a:t>Advantages and disadvantages of interviewing</a:t>
            </a:r>
            <a:endParaRPr lang="en-GB" b="1">
              <a:cs typeface="Times New Roman" pitchFamily="18" charset="0"/>
            </a:endParaRP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 lIns="90488" tIns="44450" rIns="90488" bIns="44450"/>
          <a:lstStyle/>
          <a:p>
            <a:endParaRPr lang="en-US" sz="2400" b="1"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endParaRPr lang="en-GB" sz="2400" b="1">
              <a:cs typeface="Times New Roman" pitchFamily="18" charset="0"/>
            </a:endParaRPr>
          </a:p>
        </p:txBody>
      </p:sp>
      <p:pic>
        <p:nvPicPr>
          <p:cNvPr id="154630" name="Picture 6" descr="C10NT0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-1132" t="10214"/>
          <a:stretch>
            <a:fillRect/>
          </a:stretch>
        </p:blipFill>
        <p:spPr>
          <a:xfrm>
            <a:off x="468313" y="1700213"/>
            <a:ext cx="7777162" cy="3371850"/>
          </a:xfrm>
          <a:noFill/>
          <a:ln/>
        </p:spPr>
      </p:pic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/>
              <a:t>Pearson Education © 2009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9" grpId="0" build="p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2483</TotalTime>
  <Words>647</Words>
  <Application>Microsoft Office PowerPoint</Application>
  <PresentationFormat>On-screen Show (4:3)</PresentationFormat>
  <Paragraphs>113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Blank Presentation</vt:lpstr>
      <vt:lpstr>Database Application Example The Dreamhome</vt:lpstr>
      <vt:lpstr>Learning Objectives</vt:lpstr>
      <vt:lpstr>Fact-finding Techniques</vt:lpstr>
      <vt:lpstr>When Are Fact-Finding Techniques Used? </vt:lpstr>
      <vt:lpstr>Fact-Finding Techniques </vt:lpstr>
      <vt:lpstr>Examining Documentation</vt:lpstr>
      <vt:lpstr>Examples of types of Documentation Examined </vt:lpstr>
      <vt:lpstr>Interviewing </vt:lpstr>
      <vt:lpstr>Advantages and disadvantages of interviewing</vt:lpstr>
      <vt:lpstr>Interviewing </vt:lpstr>
      <vt:lpstr>Observing the Organization in Operation  </vt:lpstr>
      <vt:lpstr>Advantages and disadvantages of using observation </vt:lpstr>
      <vt:lpstr>Research </vt:lpstr>
      <vt:lpstr>Advantages and disadvantages of using research </vt:lpstr>
      <vt:lpstr>Questionnaires </vt:lpstr>
      <vt:lpstr>Advantages and disadvantages of using questionnaires </vt:lpstr>
      <vt:lpstr>Using Fact-Finding Techniques –  A Worked Example</vt:lpstr>
      <vt:lpstr>Using Fact-Finding Techniques –  A Worked Example</vt:lpstr>
      <vt:lpstr>Using Fact-Finding Techniques –  A Worked Example</vt:lpstr>
      <vt:lpstr>Using Fact-Finding Techniques –  A Worked Example</vt:lpstr>
      <vt:lpstr>Using Fact-Finding Techniques –  A Worked Example</vt:lpstr>
      <vt:lpstr>Using Fact-Finding Techniques –  A Worked Example</vt:lpstr>
      <vt:lpstr>Using Fact-Finding Techniques –  A Worked Example</vt:lpstr>
      <vt:lpstr>Mission Statement for DreamHome Database System</vt:lpstr>
      <vt:lpstr>Mission Objectives for DreamHome Database System</vt:lpstr>
      <vt:lpstr>System Boundary for DreamHome Database System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 design</dc:title>
  <dc:creator>Isabelle Bichindaritz</dc:creator>
  <cp:lastModifiedBy>Isa</cp:lastModifiedBy>
  <cp:revision>204</cp:revision>
  <cp:lastPrinted>2000-10-02T16:10:22Z</cp:lastPrinted>
  <dcterms:created xsi:type="dcterms:W3CDTF">2000-09-29T00:33:17Z</dcterms:created>
  <dcterms:modified xsi:type="dcterms:W3CDTF">2012-08-29T14:42:16Z</dcterms:modified>
</cp:coreProperties>
</file>