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1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38" autoAdjust="0"/>
    <p:restoredTop sz="90909" autoAdjust="0"/>
  </p:normalViewPr>
  <p:slideViewPr>
    <p:cSldViewPr>
      <p:cViewPr varScale="1">
        <p:scale>
          <a:sx n="65" d="100"/>
          <a:sy n="65" d="100"/>
        </p:scale>
        <p:origin x="-4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6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927890E5-2EE6-499A-A177-B478B8AF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D6355215-57C8-4B0E-85CE-1A2A1DACD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6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C686-7705-4BF4-83EF-6DF810846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B719-C7C2-470F-9122-803B63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0C26-FE1D-445F-BA0D-12C957933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6D1-F970-459C-BB36-9814A8342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C9CE-7F0A-4FA6-95C5-8EA375F38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352-0403-4782-9E5F-21C1369D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02EAD-1136-418F-B8F9-347E81B54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802D-8EC8-4D1E-921B-6E2A42A0F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5818-E586-4AD5-86BF-242573CE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7E97-A07F-4563-826B-18CD1395A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FC82-8208-421E-B3BE-8670E1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155ECF-F0C3-490B-A905-6904E70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1F8B-CBC5-4172-A243-53AB63DA24CD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534400" cy="2286000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Web Database Application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00DA-C987-4A94-8B7A-AA8E5DD2B273}" type="slidenum">
              <a:rPr lang="en-GB"/>
              <a:pPr/>
              <a:t>10</a:t>
            </a:fld>
            <a:endParaRPr lang="en-GB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2900" b="1"/>
              <a:t>HyperText Transfer Protocol (HTTP)</a:t>
            </a:r>
            <a:endParaRPr lang="en-US" b="1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8153400" cy="4114800"/>
          </a:xfrm>
        </p:spPr>
        <p:txBody>
          <a:bodyPr/>
          <a:lstStyle/>
          <a:p>
            <a:pPr algn="just"/>
            <a:r>
              <a:rPr lang="en-US" b="1"/>
              <a:t>HTTP/1.0 is stateless protocol - each connection is closed once server provides response. </a:t>
            </a:r>
          </a:p>
          <a:p>
            <a:pPr algn="just"/>
            <a:r>
              <a:rPr lang="en-US" b="1"/>
              <a:t>This makes it difficult to support concept of a session that is essential to basic DBMS transactions. 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4085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00BE9-CD16-40C6-BC2E-5067CF853E63}" type="slidenum">
              <a:rPr lang="en-GB"/>
              <a:pPr/>
              <a:t>11</a:t>
            </a:fld>
            <a:endParaRPr lang="en-GB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HyperText Markup Language (HTML) 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24862" cy="4191000"/>
          </a:xfrm>
        </p:spPr>
        <p:txBody>
          <a:bodyPr/>
          <a:lstStyle/>
          <a:p>
            <a:pPr algn="just">
              <a:buFont typeface="Monotype Sorts" pitchFamily="2" charset="2"/>
              <a:buNone/>
            </a:pPr>
            <a:r>
              <a:rPr lang="en-US" b="1"/>
              <a:t>	Document formatting language used to design most Web pages.</a:t>
            </a:r>
          </a:p>
          <a:p>
            <a:pPr algn="just">
              <a:lnSpc>
                <a:spcPct val="20000"/>
              </a:lnSpc>
              <a:buFont typeface="Monotype Sorts" pitchFamily="2" charset="2"/>
              <a:buNone/>
            </a:pPr>
            <a:endParaRPr lang="en-US" b="1"/>
          </a:p>
          <a:p>
            <a:pPr algn="just"/>
            <a:r>
              <a:rPr lang="en-US" b="1"/>
              <a:t>A simple, yet powerful, platform-independent document language. </a:t>
            </a:r>
          </a:p>
          <a:p>
            <a:pPr algn="just"/>
            <a:r>
              <a:rPr lang="en-US" b="1"/>
              <a:t>HTML is application of Standardized Generalized Markup Language (SGML), a system for defining structured document types and markup languages to represent instances of those document types.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4178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1EB14-2808-4828-8BFA-1FD71979A7A2}" type="slidenum">
              <a:rPr lang="en-GB"/>
              <a:pPr/>
              <a:t>12</a:t>
            </a:fld>
            <a:endParaRPr lang="en-GB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HyperText Markup Language (HTML)</a:t>
            </a:r>
            <a:endParaRPr lang="en-US"/>
          </a:p>
        </p:txBody>
      </p:sp>
      <p:pic>
        <p:nvPicPr>
          <p:cNvPr id="256005" name="Picture 5" descr="DS3-Figure 28-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49388"/>
            <a:ext cx="7920037" cy="502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3450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8F3D1-7887-473D-8724-F04DCA5F9293}" type="slidenum">
              <a:rPr lang="en-GB"/>
              <a:pPr/>
              <a:t>13</a:t>
            </a:fld>
            <a:endParaRPr lang="en-GB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900" b="1"/>
              <a:t>Uniform Resource Locators (URLs)</a:t>
            </a:r>
            <a:endParaRPr lang="en-US" b="1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53400" cy="4648200"/>
          </a:xfrm>
        </p:spPr>
        <p:txBody>
          <a:bodyPr/>
          <a:lstStyle/>
          <a:p>
            <a:pPr algn="just"/>
            <a:r>
              <a:rPr lang="en-US" b="1"/>
              <a:t>URL consists of three basic parts: </a:t>
            </a:r>
          </a:p>
          <a:p>
            <a:pPr lvl="1" algn="just"/>
            <a:r>
              <a:rPr lang="en-US" sz="2400" b="1"/>
              <a:t>protocol used for the connection, </a:t>
            </a:r>
          </a:p>
          <a:p>
            <a:pPr lvl="1" algn="just"/>
            <a:r>
              <a:rPr lang="en-US" sz="2400" b="1"/>
              <a:t>host name, </a:t>
            </a:r>
          </a:p>
          <a:p>
            <a:pPr lvl="1" algn="just"/>
            <a:r>
              <a:rPr lang="en-US" sz="2400" b="1"/>
              <a:t>path name on host where resource stored. </a:t>
            </a:r>
          </a:p>
          <a:p>
            <a:pPr algn="just"/>
            <a:r>
              <a:rPr lang="en-US" b="1"/>
              <a:t>Can optionally specify:</a:t>
            </a:r>
          </a:p>
          <a:p>
            <a:pPr lvl="1" algn="just"/>
            <a:r>
              <a:rPr lang="en-US" sz="2400" b="1"/>
              <a:t>port through which connection to host should be made,</a:t>
            </a:r>
          </a:p>
          <a:p>
            <a:pPr lvl="1" algn="just"/>
            <a:r>
              <a:rPr lang="en-US" sz="2400" b="1"/>
              <a:t>query string.</a:t>
            </a:r>
          </a:p>
          <a:p>
            <a:pPr lvl="1" algn="just">
              <a:lnSpc>
                <a:spcPct val="30000"/>
              </a:lnSpc>
            </a:pPr>
            <a:endParaRPr lang="en-US" sz="2400" b="1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Monotype Sorts" pitchFamily="2" charset="2"/>
              <a:buNone/>
            </a:pPr>
            <a:r>
              <a:rPr lang="en-US" b="1"/>
              <a:t>	http://www.w3.org/Markup/MarkUp.html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0723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78130-537E-45A6-90B9-A8E47B1D26B4}" type="slidenum">
              <a:rPr lang="en-GB"/>
              <a:pPr/>
              <a:t>14</a:t>
            </a:fld>
            <a:endParaRPr lang="en-GB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sz="2900" b="1" dirty="0"/>
              <a:t>Static and Dynamic Web Pages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01000" cy="42672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/>
              <a:t>HTML document stored in file is static Web page.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Content of dynamic Web page is generated each time it is accessed. 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Thus, dynamic Web page can: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/>
              <a:t>respond to user input from browser; 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/>
              <a:t>be customized by and for each user. </a:t>
            </a:r>
          </a:p>
          <a:p>
            <a:pPr>
              <a:lnSpc>
                <a:spcPct val="90000"/>
              </a:lnSpc>
            </a:pPr>
            <a:r>
              <a:rPr lang="en-US" b="1" dirty="0"/>
              <a:t>Requires hypertext to be generated by servers. </a:t>
            </a:r>
          </a:p>
          <a:p>
            <a:pPr>
              <a:lnSpc>
                <a:spcPct val="90000"/>
              </a:lnSpc>
            </a:pPr>
            <a:r>
              <a:rPr lang="en-US" b="1" dirty="0"/>
              <a:t>Need scripts that perform conversions from different data formats into HTML ‘</a:t>
            </a:r>
            <a:r>
              <a:rPr lang="en-US" b="1" i="1" dirty="0"/>
              <a:t>on-the-fly’</a:t>
            </a:r>
            <a:r>
              <a:rPr lang="en-US" b="1" dirty="0"/>
              <a:t>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1628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91209-4340-4278-BC2B-A227F14FC8D0}" type="slidenum">
              <a:rPr lang="en-GB"/>
              <a:pPr/>
              <a:t>15</a:t>
            </a:fld>
            <a:endParaRPr lang="en-GB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2900" b="1" dirty="0"/>
              <a:t>Requirements for Web-DBMS Integration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77200" cy="4114800"/>
          </a:xfrm>
        </p:spPr>
        <p:txBody>
          <a:bodyPr/>
          <a:lstStyle/>
          <a:p>
            <a:r>
              <a:rPr lang="en-US" b="1" dirty="0"/>
              <a:t>Ability to access valuable corporate data in a secure manner.</a:t>
            </a:r>
          </a:p>
          <a:p>
            <a:r>
              <a:rPr lang="en-US" b="1" dirty="0"/>
              <a:t>Data- and vendor-independent connectivity to allow freedom of choice in DBMS selection.</a:t>
            </a:r>
          </a:p>
          <a:p>
            <a:r>
              <a:rPr lang="en-US" b="1" dirty="0"/>
              <a:t>Ability to interface to database independent of any proprietary browser or Web server.</a:t>
            </a:r>
          </a:p>
          <a:p>
            <a:r>
              <a:rPr lang="en-US" b="1" dirty="0"/>
              <a:t>Connectivity solution that takes advantage of all the features of an organization’s DBMS.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8593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F7C2B-71EC-4CC6-BAB9-0BB744030A7F}" type="slidenum">
              <a:rPr lang="en-GB"/>
              <a:pPr/>
              <a:t>16</a:t>
            </a:fld>
            <a:endParaRPr lang="en-GB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sz="2900" b="1" dirty="0"/>
              <a:t>Requirements for Web-DBMS Integration</a:t>
            </a:r>
            <a:endParaRPr lang="en-US" b="1" dirty="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4751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Open architecture to allow interoperability with a variety of systems and technologies. For example: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different Web servers;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Microsoft's (Distributed) Common Object Model (DCOM/COM);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CORBA/IIOP (Internet Inter-ORB protocol);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Java/Remote Method Invocation (RMI);</a:t>
            </a:r>
          </a:p>
          <a:p>
            <a:pPr lvl="1">
              <a:lnSpc>
                <a:spcPct val="90000"/>
              </a:lnSpc>
            </a:pPr>
            <a:r>
              <a:rPr lang="en-GB" sz="2400" b="1" dirty="0"/>
              <a:t>XML;</a:t>
            </a:r>
          </a:p>
          <a:p>
            <a:pPr lvl="1">
              <a:lnSpc>
                <a:spcPct val="90000"/>
              </a:lnSpc>
            </a:pPr>
            <a:r>
              <a:rPr lang="en-GB" sz="2400" b="1" dirty="0"/>
              <a:t>Web services (SOAP, WSDL, UDDI).</a:t>
            </a:r>
            <a:endParaRPr lang="en-US" sz="2400" b="1" dirty="0"/>
          </a:p>
          <a:p>
            <a:pPr lvl="1">
              <a:lnSpc>
                <a:spcPct val="1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Cost-effective solution that allows for scalability, growth, and changes in strategic directions, and helps reduce applications development costs.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6333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4A5BE-D954-4202-B2C1-12FF249E7B9D}" type="slidenum">
              <a:rPr lang="en-GB"/>
              <a:pPr/>
              <a:t>17</a:t>
            </a:fld>
            <a:endParaRPr lang="en-GB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Requirements for Web-DBMS Integration</a:t>
            </a:r>
            <a:endParaRPr lang="en-US" b="1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Support for transactions that span multiple HTTP requests.</a:t>
            </a:r>
          </a:p>
          <a:p>
            <a:pPr>
              <a:lnSpc>
                <a:spcPct val="90000"/>
              </a:lnSpc>
            </a:pPr>
            <a:r>
              <a:rPr lang="en-US" b="1"/>
              <a:t>Support for session- and application-based authentication.</a:t>
            </a:r>
          </a:p>
          <a:p>
            <a:pPr>
              <a:lnSpc>
                <a:spcPct val="90000"/>
              </a:lnSpc>
            </a:pPr>
            <a:r>
              <a:rPr lang="en-US" b="1"/>
              <a:t>Acceptable performance.</a:t>
            </a:r>
          </a:p>
          <a:p>
            <a:pPr>
              <a:lnSpc>
                <a:spcPct val="90000"/>
              </a:lnSpc>
            </a:pPr>
            <a:r>
              <a:rPr lang="en-US" b="1"/>
              <a:t>Minimal administration overhead.</a:t>
            </a:r>
          </a:p>
          <a:p>
            <a:pPr>
              <a:lnSpc>
                <a:spcPct val="90000"/>
              </a:lnSpc>
            </a:pPr>
            <a:r>
              <a:rPr lang="en-US" b="1"/>
              <a:t>Set of high-level productivity tools to allow applications to be developed, maintained, and deployed with relative ease and speed.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5433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2B90-EA22-4C23-8F70-E6762728A907}" type="slidenum">
              <a:rPr lang="en-GB"/>
              <a:pPr/>
              <a:t>18</a:t>
            </a:fld>
            <a:endParaRPr lang="en-GB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Advantages of Web-DBMS Approach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53400" cy="4495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/>
              <a:t>DBMS advantages</a:t>
            </a:r>
          </a:p>
          <a:p>
            <a:pPr>
              <a:lnSpc>
                <a:spcPct val="90000"/>
              </a:lnSpc>
            </a:pPr>
            <a:r>
              <a:rPr lang="en-US" b="1"/>
              <a:t>Simplicity	</a:t>
            </a:r>
          </a:p>
          <a:p>
            <a:pPr>
              <a:lnSpc>
                <a:spcPct val="90000"/>
              </a:lnSpc>
            </a:pPr>
            <a:r>
              <a:rPr lang="en-US" b="1"/>
              <a:t>Platform independence	</a:t>
            </a:r>
          </a:p>
          <a:p>
            <a:pPr>
              <a:lnSpc>
                <a:spcPct val="90000"/>
              </a:lnSpc>
            </a:pPr>
            <a:r>
              <a:rPr lang="en-US" b="1"/>
              <a:t>Graphical User Interface	</a:t>
            </a:r>
          </a:p>
          <a:p>
            <a:pPr>
              <a:lnSpc>
                <a:spcPct val="90000"/>
              </a:lnSpc>
            </a:pPr>
            <a:r>
              <a:rPr lang="en-US" b="1"/>
              <a:t>Standardization	</a:t>
            </a:r>
          </a:p>
          <a:p>
            <a:pPr>
              <a:lnSpc>
                <a:spcPct val="90000"/>
              </a:lnSpc>
            </a:pPr>
            <a:r>
              <a:rPr lang="en-US" b="1"/>
              <a:t>Cross-platform support	</a:t>
            </a:r>
          </a:p>
          <a:p>
            <a:pPr>
              <a:lnSpc>
                <a:spcPct val="90000"/>
              </a:lnSpc>
            </a:pPr>
            <a:r>
              <a:rPr lang="en-US" b="1"/>
              <a:t>Transparent network access	</a:t>
            </a:r>
          </a:p>
          <a:p>
            <a:pPr>
              <a:lnSpc>
                <a:spcPct val="90000"/>
              </a:lnSpc>
            </a:pPr>
            <a:r>
              <a:rPr lang="en-US" b="1"/>
              <a:t>Scalable deployment	</a:t>
            </a:r>
          </a:p>
          <a:p>
            <a:pPr>
              <a:lnSpc>
                <a:spcPct val="90000"/>
              </a:lnSpc>
            </a:pPr>
            <a:r>
              <a:rPr lang="en-US" b="1"/>
              <a:t>Innovation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5887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92458-779B-494E-B0F1-DD63743754F7}" type="slidenum">
              <a:rPr lang="en-GB"/>
              <a:pPr/>
              <a:t>19</a:t>
            </a:fld>
            <a:endParaRPr lang="en-GB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Disadvantages of Web-DBMS Approach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5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Reliability	</a:t>
            </a:r>
          </a:p>
          <a:p>
            <a:pPr>
              <a:lnSpc>
                <a:spcPct val="90000"/>
              </a:lnSpc>
            </a:pPr>
            <a:r>
              <a:rPr lang="en-US" b="1"/>
              <a:t>Security	</a:t>
            </a:r>
          </a:p>
          <a:p>
            <a:pPr>
              <a:lnSpc>
                <a:spcPct val="90000"/>
              </a:lnSpc>
            </a:pPr>
            <a:r>
              <a:rPr lang="en-US" b="1"/>
              <a:t>Cost	</a:t>
            </a:r>
          </a:p>
          <a:p>
            <a:pPr>
              <a:lnSpc>
                <a:spcPct val="90000"/>
              </a:lnSpc>
            </a:pPr>
            <a:r>
              <a:rPr lang="en-US" b="1"/>
              <a:t>Scalability	</a:t>
            </a:r>
          </a:p>
          <a:p>
            <a:pPr>
              <a:lnSpc>
                <a:spcPct val="90000"/>
              </a:lnSpc>
            </a:pPr>
            <a:r>
              <a:rPr lang="en-US" b="1"/>
              <a:t>Limited functionality of HTML	</a:t>
            </a:r>
          </a:p>
          <a:p>
            <a:pPr>
              <a:lnSpc>
                <a:spcPct val="90000"/>
              </a:lnSpc>
            </a:pPr>
            <a:r>
              <a:rPr lang="en-US" b="1"/>
              <a:t>Statelessness	</a:t>
            </a:r>
          </a:p>
          <a:p>
            <a:pPr>
              <a:lnSpc>
                <a:spcPct val="90000"/>
              </a:lnSpc>
            </a:pPr>
            <a:r>
              <a:rPr lang="en-US" b="1"/>
              <a:t>Bandwidth	</a:t>
            </a:r>
          </a:p>
          <a:p>
            <a:pPr>
              <a:lnSpc>
                <a:spcPct val="90000"/>
              </a:lnSpc>
            </a:pPr>
            <a:r>
              <a:rPr lang="en-US" b="1"/>
              <a:t>Performance	</a:t>
            </a:r>
          </a:p>
          <a:p>
            <a:pPr>
              <a:lnSpc>
                <a:spcPct val="90000"/>
              </a:lnSpc>
            </a:pPr>
            <a:r>
              <a:rPr lang="en-US" b="1"/>
              <a:t>Immaturity of development tools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859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2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 dirty="0" smtClean="0"/>
              <a:t>Learning Objectives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43050"/>
            <a:ext cx="8153400" cy="4191000"/>
          </a:xfrm>
        </p:spPr>
        <p:txBody>
          <a:bodyPr/>
          <a:lstStyle/>
          <a:p>
            <a:r>
              <a:rPr lang="en-US" b="1" dirty="0"/>
              <a:t>Basics of Internet, Web, HTTP, HTML, URLs.</a:t>
            </a:r>
          </a:p>
          <a:p>
            <a:r>
              <a:rPr lang="en-US" b="1" dirty="0"/>
              <a:t>Advantages and disadvantages of Web as a database platform.</a:t>
            </a:r>
          </a:p>
          <a:p>
            <a:r>
              <a:rPr lang="en-US" b="1" dirty="0"/>
              <a:t>Approaches for integrating databases into Web:</a:t>
            </a:r>
          </a:p>
          <a:p>
            <a:pPr lvl="1"/>
            <a:r>
              <a:rPr lang="en-US" b="1" dirty="0" smtClean="0"/>
              <a:t>PHP Scripting Language</a:t>
            </a:r>
            <a:endParaRPr lang="en-US" b="1" dirty="0"/>
          </a:p>
          <a:p>
            <a:pPr lvl="1"/>
            <a:r>
              <a:rPr lang="en-US" b="1" dirty="0"/>
              <a:t>Common Gateway Interface (CGI)</a:t>
            </a:r>
          </a:p>
          <a:p>
            <a:pPr lvl="1"/>
            <a:r>
              <a:rPr lang="en-US" b="1" dirty="0"/>
              <a:t>HTTP Cookies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1476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E3BBE-609C-42DC-8816-EB0A321C0032}" type="slidenum">
              <a:rPr lang="en-GB"/>
              <a:pPr/>
              <a:t>20</a:t>
            </a:fld>
            <a:endParaRPr lang="en-GB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/>
              <a:t>Approaches to Integrating Web and DBMSs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114800"/>
          </a:xfrm>
        </p:spPr>
        <p:txBody>
          <a:bodyPr/>
          <a:lstStyle/>
          <a:p>
            <a:r>
              <a:rPr lang="en-US" b="1" dirty="0"/>
              <a:t>Scripting Languages. </a:t>
            </a:r>
          </a:p>
          <a:p>
            <a:r>
              <a:rPr lang="en-US" b="1" dirty="0"/>
              <a:t>Common Gateway Interface (CGI).</a:t>
            </a:r>
          </a:p>
          <a:p>
            <a:r>
              <a:rPr lang="en-US" b="1" dirty="0"/>
              <a:t>HTTP Cookies.</a:t>
            </a:r>
          </a:p>
          <a:p>
            <a:r>
              <a:rPr lang="en-US" b="1" dirty="0"/>
              <a:t>Extending the Web Server.</a:t>
            </a:r>
          </a:p>
          <a:p>
            <a:r>
              <a:rPr lang="en-US" b="1" dirty="0"/>
              <a:t>Java, J2EE, JDBC, SQLJ, JDO, Servlets, and JSP.</a:t>
            </a:r>
          </a:p>
          <a:p>
            <a:r>
              <a:rPr lang="en-US" b="1" dirty="0"/>
              <a:t>Microsoft Web Solution Platform: .NET, ASP, and ADO.</a:t>
            </a:r>
          </a:p>
          <a:p>
            <a:r>
              <a:rPr lang="en-US" b="1" dirty="0"/>
              <a:t>Oracle Internet Platform.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275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8780F-F59B-41C4-BDBA-9E8125104585}" type="slidenum">
              <a:rPr lang="en-GB"/>
              <a:pPr/>
              <a:t>21</a:t>
            </a:fld>
            <a:endParaRPr lang="en-GB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2900" b="1" dirty="0"/>
              <a:t>Scripting Languages (JavaScript and VBScript)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7924800" cy="45720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/>
              <a:t>Scripting languages can be used to extend browser and Web server with database functionality. 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As script code is embedded in HTML, it is downloaded every time page is accessed. 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Updating browser is simply a matter of changing Web document on server. 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Some popular scripting languages are: JavaScript, VBScript, Perl, and PHP. </a:t>
            </a:r>
          </a:p>
          <a:p>
            <a:pPr algn="just">
              <a:lnSpc>
                <a:spcPct val="90000"/>
              </a:lnSpc>
            </a:pPr>
            <a:r>
              <a:rPr lang="en-US" b="1" dirty="0"/>
              <a:t>They are interpreted languages, not compiled, making it easy to create small applications.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4323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4DCA-1272-44C7-87E2-17EF7F72A352}" type="slidenum">
              <a:rPr lang="en-GB"/>
              <a:pPr/>
              <a:t>3</a:t>
            </a:fld>
            <a:endParaRPr lang="en-GB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Introduction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53400" cy="4114800"/>
          </a:xfrm>
        </p:spPr>
        <p:txBody>
          <a:bodyPr/>
          <a:lstStyle/>
          <a:p>
            <a:pPr algn="just"/>
            <a:r>
              <a:rPr lang="en-US" b="1"/>
              <a:t>Web most popular and powerful networked information system to date. </a:t>
            </a:r>
          </a:p>
          <a:p>
            <a:pPr algn="just"/>
            <a:r>
              <a:rPr lang="en-US" b="1"/>
              <a:t>As architecture of Web was designed to be platform-independent, can significantly lower deployment and training costs. </a:t>
            </a:r>
          </a:p>
          <a:p>
            <a:pPr algn="just"/>
            <a:r>
              <a:rPr lang="en-US" b="1"/>
              <a:t>Organizations using Web as strategic platform for innovative business solutions, in effect becoming </a:t>
            </a:r>
            <a:r>
              <a:rPr lang="en-US" b="1" i="1"/>
              <a:t>Web-centric</a:t>
            </a:r>
            <a:r>
              <a:rPr lang="en-US" b="1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6870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CCE1D-B1AC-48EB-B6E9-F9D22C11F6EB}" type="slidenum">
              <a:rPr lang="en-GB"/>
              <a:pPr/>
              <a:t>4</a:t>
            </a:fld>
            <a:endParaRPr lang="en-GB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2900" b="1" dirty="0"/>
              <a:t> Internet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77200" cy="4572000"/>
          </a:xfrm>
        </p:spPr>
        <p:txBody>
          <a:bodyPr/>
          <a:lstStyle/>
          <a:p>
            <a:pPr algn="just"/>
            <a:r>
              <a:rPr lang="en-US" sz="2800" b="1" dirty="0"/>
              <a:t>Worldwide collection of interconnected networks.</a:t>
            </a:r>
          </a:p>
          <a:p>
            <a:pPr algn="just">
              <a:lnSpc>
                <a:spcPct val="20000"/>
              </a:lnSpc>
              <a:buFont typeface="Monotype Sorts" pitchFamily="2" charset="2"/>
              <a:buNone/>
            </a:pPr>
            <a:endParaRPr lang="en-US" sz="2800" b="1" dirty="0"/>
          </a:p>
          <a:p>
            <a:pPr algn="just"/>
            <a:r>
              <a:rPr lang="en-US" sz="2800" b="1" dirty="0"/>
              <a:t>Began in late ‘60s in ARPANET, a US DOD project, investigating how to build networks that could withstand partial outages. </a:t>
            </a:r>
          </a:p>
          <a:p>
            <a:pPr algn="just"/>
            <a:r>
              <a:rPr lang="en-US" sz="2800" b="1" dirty="0"/>
              <a:t>Starting with a few nodes, Internet estimated to have over 945 million users by end of 2004. </a:t>
            </a:r>
          </a:p>
          <a:p>
            <a:pPr algn="just"/>
            <a:r>
              <a:rPr lang="en-US" sz="2800" b="1" dirty="0"/>
              <a:t>2 billion </a:t>
            </a:r>
            <a:r>
              <a:rPr lang="en-US" sz="2800" b="1" dirty="0" smtClean="0"/>
              <a:t>users by </a:t>
            </a:r>
            <a:r>
              <a:rPr lang="en-US" sz="2800" b="1" dirty="0"/>
              <a:t>2010. </a:t>
            </a:r>
          </a:p>
          <a:p>
            <a:pPr algn="just"/>
            <a:r>
              <a:rPr lang="en-US" sz="2800" b="1" dirty="0"/>
              <a:t>About 3.5 billion documents on Internet (550 billion if intranets/extranets included).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7141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99B3F-D24E-419E-AFCC-993E90E326B6}" type="slidenum">
              <a:rPr lang="en-GB"/>
              <a:pPr/>
              <a:t>5</a:t>
            </a:fld>
            <a:endParaRPr lang="en-GB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Intranet and Extranet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Intranet - Web site or group of sites belonging to an organization, accessible only by members of that organization.</a:t>
            </a:r>
          </a:p>
          <a:p>
            <a:pPr>
              <a:lnSpc>
                <a:spcPct val="10000"/>
              </a:lnSpc>
            </a:pPr>
            <a:endParaRPr lang="en-US" b="1" dirty="0"/>
          </a:p>
          <a:p>
            <a:pPr algn="just">
              <a:lnSpc>
                <a:spcPct val="90000"/>
              </a:lnSpc>
            </a:pPr>
            <a:r>
              <a:rPr lang="en-US" b="1" dirty="0"/>
              <a:t>Extranet	- An intranet that is partially accessible to authorized outsiders.</a:t>
            </a:r>
          </a:p>
          <a:p>
            <a:pPr algn="just">
              <a:lnSpc>
                <a:spcPct val="10000"/>
              </a:lnSpc>
            </a:pPr>
            <a:endParaRPr lang="en-US" b="1" dirty="0"/>
          </a:p>
          <a:p>
            <a:pPr algn="just">
              <a:lnSpc>
                <a:spcPct val="90000"/>
              </a:lnSpc>
            </a:pPr>
            <a:r>
              <a:rPr lang="en-US" b="1" dirty="0"/>
              <a:t>Whereas intranet resides behind firewall and is accessible only to people who are members of same organization, extranet provides various levels of accessibility to outsiders.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3179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D893-33B0-4BF5-9520-95169792F30A}" type="slidenum">
              <a:rPr lang="en-GB"/>
              <a:pPr/>
              <a:t>6</a:t>
            </a:fld>
            <a:endParaRPr lang="en-GB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16"/>
            <a:ext cx="7772400" cy="1143000"/>
          </a:xfrm>
        </p:spPr>
        <p:txBody>
          <a:bodyPr/>
          <a:lstStyle/>
          <a:p>
            <a:r>
              <a:rPr lang="en-US" sz="2900" b="1" dirty="0" err="1"/>
              <a:t>eCommerce</a:t>
            </a:r>
            <a:r>
              <a:rPr lang="en-US" sz="2900" b="1" dirty="0"/>
              <a:t> and </a:t>
            </a:r>
            <a:r>
              <a:rPr lang="en-US" sz="2900" b="1" dirty="0" err="1"/>
              <a:t>eBusiness</a:t>
            </a:r>
            <a:endParaRPr lang="en-US" sz="2900" b="1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2672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 dirty="0" err="1"/>
              <a:t>eCommerce</a:t>
            </a:r>
            <a:r>
              <a:rPr lang="en-US" sz="2800" b="1" dirty="0"/>
              <a:t> - Customers can place and pay for orders via the business’s Web site.</a:t>
            </a:r>
          </a:p>
          <a:p>
            <a:pPr algn="just">
              <a:lnSpc>
                <a:spcPct val="0"/>
              </a:lnSpc>
            </a:pPr>
            <a:endParaRPr lang="en-US" sz="2800" b="1" dirty="0"/>
          </a:p>
          <a:p>
            <a:pPr algn="just">
              <a:lnSpc>
                <a:spcPct val="90000"/>
              </a:lnSpc>
            </a:pPr>
            <a:r>
              <a:rPr lang="en-US" sz="2800" b="1" dirty="0" err="1"/>
              <a:t>eBusiness</a:t>
            </a:r>
            <a:r>
              <a:rPr lang="en-US" sz="2800" b="1" dirty="0"/>
              <a:t> - Complete integration of Internet technology into economic infrastructure of the business.</a:t>
            </a:r>
          </a:p>
          <a:p>
            <a:pPr algn="just">
              <a:lnSpc>
                <a:spcPct val="10000"/>
              </a:lnSpc>
            </a:pPr>
            <a:endParaRPr lang="en-US" sz="2800" b="1" dirty="0"/>
          </a:p>
          <a:p>
            <a:pPr algn="just">
              <a:lnSpc>
                <a:spcPct val="90000"/>
              </a:lnSpc>
            </a:pPr>
            <a:endParaRPr lang="en-US" sz="2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7909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CC5EB-90F7-4373-A5E2-898A2AF09415}" type="slidenum">
              <a:rPr lang="en-GB"/>
              <a:pPr/>
              <a:t>7</a:t>
            </a:fld>
            <a:endParaRPr lang="en-GB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2900" b="1" dirty="0"/>
              <a:t>The Web</a:t>
            </a:r>
            <a:endParaRPr lang="en-US" b="1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/>
              <a:t>Web consists of network of computers that can act in two roles: </a:t>
            </a:r>
          </a:p>
          <a:p>
            <a:pPr lvl="1" algn="just">
              <a:lnSpc>
                <a:spcPct val="90000"/>
              </a:lnSpc>
            </a:pPr>
            <a:r>
              <a:rPr lang="en-US" b="1" dirty="0"/>
              <a:t>as </a:t>
            </a:r>
            <a:r>
              <a:rPr lang="en-US" b="1" i="1" dirty="0"/>
              <a:t>servers</a:t>
            </a:r>
            <a:r>
              <a:rPr lang="en-US" b="1" dirty="0"/>
              <a:t>, providing information; </a:t>
            </a:r>
          </a:p>
          <a:p>
            <a:pPr lvl="1" algn="just">
              <a:lnSpc>
                <a:spcPct val="90000"/>
              </a:lnSpc>
            </a:pPr>
            <a:r>
              <a:rPr lang="en-US" b="1" dirty="0"/>
              <a:t>as </a:t>
            </a:r>
            <a:r>
              <a:rPr lang="en-US" b="1" i="1" dirty="0"/>
              <a:t>clients (browsers)</a:t>
            </a:r>
            <a:r>
              <a:rPr lang="en-US" b="1" dirty="0"/>
              <a:t>, requesting information. </a:t>
            </a:r>
          </a:p>
          <a:p>
            <a:pPr>
              <a:lnSpc>
                <a:spcPct val="90000"/>
              </a:lnSpc>
            </a:pPr>
            <a:r>
              <a:rPr lang="en-US" b="1" dirty="0"/>
              <a:t>Protocol that governs exchange of information between Web server and browser is HTTP and locations within documents identified as a URL.</a:t>
            </a:r>
          </a:p>
          <a:p>
            <a:pPr>
              <a:lnSpc>
                <a:spcPct val="90000"/>
              </a:lnSpc>
            </a:pPr>
            <a:r>
              <a:rPr lang="en-US" b="1" dirty="0"/>
              <a:t>Much of Web’s success is due to its simplicity and platform-independence.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1392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40E5-A9D4-43D4-BB93-1B6379E991E7}" type="slidenum">
              <a:rPr lang="en-GB"/>
              <a:pPr/>
              <a:t>8</a:t>
            </a:fld>
            <a:endParaRPr lang="en-GB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31031" y="12290"/>
            <a:ext cx="7772400" cy="1143000"/>
          </a:xfrm>
        </p:spPr>
        <p:txBody>
          <a:bodyPr/>
          <a:lstStyle/>
          <a:p>
            <a:r>
              <a:rPr lang="en-US" sz="2900" b="1" dirty="0"/>
              <a:t>Basic Components of Web Environment</a:t>
            </a:r>
          </a:p>
        </p:txBody>
      </p:sp>
      <p:pic>
        <p:nvPicPr>
          <p:cNvPr id="251909" name="Picture 5" descr="DS3-Figure 28-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2" y="1143000"/>
            <a:ext cx="7272338" cy="486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625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49CD7-BCBA-404B-8715-9EC99A0BD84C}" type="slidenum">
              <a:rPr lang="en-GB"/>
              <a:pPr/>
              <a:t>9</a:t>
            </a:fld>
            <a:endParaRPr lang="en-GB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/>
              <a:t>HyperText Transfer Protocol (HTTP)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064500" cy="4191000"/>
          </a:xfrm>
        </p:spPr>
        <p:txBody>
          <a:bodyPr/>
          <a:lstStyle/>
          <a:p>
            <a:pPr algn="just">
              <a:buFont typeface="Monotype Sorts" pitchFamily="2" charset="2"/>
              <a:buNone/>
            </a:pPr>
            <a:r>
              <a:rPr lang="en-US" sz="2400" b="1"/>
              <a:t>	</a:t>
            </a:r>
            <a:r>
              <a:rPr lang="en-US" b="1"/>
              <a:t>Protocol used to transfer Web pages through Internet.</a:t>
            </a:r>
          </a:p>
          <a:p>
            <a:pPr>
              <a:lnSpc>
                <a:spcPct val="0"/>
              </a:lnSpc>
            </a:pPr>
            <a:endParaRPr lang="en-US"/>
          </a:p>
          <a:p>
            <a:pPr algn="just"/>
            <a:r>
              <a:rPr lang="en-US" b="1"/>
              <a:t>Based on request-response paradigm: </a:t>
            </a:r>
          </a:p>
          <a:p>
            <a:pPr algn="just">
              <a:spcBef>
                <a:spcPts val="600"/>
              </a:spcBef>
              <a:buFont typeface="Monotype Sorts" pitchFamily="2" charset="2"/>
              <a:buNone/>
            </a:pPr>
            <a:r>
              <a:rPr lang="en-US" sz="2400" b="1"/>
              <a:t>Connection - Client establishes connection with Web server.</a:t>
            </a:r>
          </a:p>
          <a:p>
            <a:pPr algn="just">
              <a:buFont typeface="Monotype Sorts" pitchFamily="2" charset="2"/>
              <a:buNone/>
            </a:pPr>
            <a:r>
              <a:rPr lang="en-US" sz="2400" b="1"/>
              <a:t>Request -       Client sends request to Web server.</a:t>
            </a:r>
          </a:p>
          <a:p>
            <a:pPr algn="just">
              <a:buFont typeface="Monotype Sorts" pitchFamily="2" charset="2"/>
              <a:buNone/>
            </a:pPr>
            <a:r>
              <a:rPr lang="en-US" sz="2400" b="1"/>
              <a:t>Response -     Web server sends response (HTML document)</a:t>
            </a:r>
          </a:p>
          <a:p>
            <a:pPr algn="just">
              <a:buFont typeface="Monotype Sorts" pitchFamily="2" charset="2"/>
              <a:buNone/>
            </a:pPr>
            <a:r>
              <a:rPr lang="en-US" sz="2400" b="1"/>
              <a:t>                        to client.</a:t>
            </a:r>
          </a:p>
          <a:p>
            <a:pPr algn="just">
              <a:spcAft>
                <a:spcPts val="600"/>
              </a:spcAft>
              <a:buFont typeface="Monotype Sorts" pitchFamily="2" charset="2"/>
              <a:buNone/>
            </a:pPr>
            <a:r>
              <a:rPr lang="en-US" sz="2400" b="1"/>
              <a:t>Close - 	Connection closed by Web server.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8195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4134</TotalTime>
  <Words>897</Words>
  <Application>Microsoft Office PowerPoint</Application>
  <PresentationFormat>On-screen Show (4:3)</PresentationFormat>
  <Paragraphs>190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 Web Database Application Development</vt:lpstr>
      <vt:lpstr>Learning Objectives</vt:lpstr>
      <vt:lpstr>Introduction</vt:lpstr>
      <vt:lpstr> Internet</vt:lpstr>
      <vt:lpstr>Intranet and Extranet</vt:lpstr>
      <vt:lpstr>eCommerce and eBusiness</vt:lpstr>
      <vt:lpstr>The Web</vt:lpstr>
      <vt:lpstr>Basic Components of Web Environment</vt:lpstr>
      <vt:lpstr>HyperText Transfer Protocol (HTTP)</vt:lpstr>
      <vt:lpstr>HyperText Transfer Protocol (HTTP)</vt:lpstr>
      <vt:lpstr>HyperText Markup Language (HTML) </vt:lpstr>
      <vt:lpstr>HyperText Markup Language (HTML)</vt:lpstr>
      <vt:lpstr>Uniform Resource Locators (URLs)</vt:lpstr>
      <vt:lpstr>Static and Dynamic Web Pages</vt:lpstr>
      <vt:lpstr>Requirements for Web-DBMS Integration</vt:lpstr>
      <vt:lpstr>Requirements for Web-DBMS Integration</vt:lpstr>
      <vt:lpstr>Requirements for Web-DBMS Integration</vt:lpstr>
      <vt:lpstr>Advantages of Web-DBMS Approach</vt:lpstr>
      <vt:lpstr>Disadvantages of Web-DBMS Approach</vt:lpstr>
      <vt:lpstr>Approaches to Integrating Web and DBMSs</vt:lpstr>
      <vt:lpstr>Scripting Languages (JavaScript and VBScript)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313</cp:revision>
  <cp:lastPrinted>2012-11-04T20:11:30Z</cp:lastPrinted>
  <dcterms:created xsi:type="dcterms:W3CDTF">2000-09-29T00:33:17Z</dcterms:created>
  <dcterms:modified xsi:type="dcterms:W3CDTF">2012-11-16T05:30:52Z</dcterms:modified>
</cp:coreProperties>
</file>