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138" autoAdjust="0"/>
    <p:restoredTop sz="90909" autoAdjust="0"/>
  </p:normalViewPr>
  <p:slideViewPr>
    <p:cSldViewPr>
      <p:cViewPr varScale="1">
        <p:scale>
          <a:sx n="55" d="100"/>
          <a:sy n="55" d="100"/>
        </p:scale>
        <p:origin x="-7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3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12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13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14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15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4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5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6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7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8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9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10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11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11/13/2012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republic.com/article/it-managers-face-ethical-issues-from-piracy-to-privacy/1054036?tag=content;siu-contain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endscreen&amp;v=TSvh5kkZskU&amp;NR=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b8s-VfE_78&amp;feature=relate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m.org/about/code-of-ethic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1F8B-CBC5-4172-A243-53AB63DA24CD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534400" cy="2286000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Professional, Legal, and Ethical Concerns in Data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10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105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Intellectual property (IP) refers to creations of the mind in industrial, scientific, literary, and artistic fields for which exclusive rights are recognized in law.</a:t>
            </a:r>
          </a:p>
          <a:p>
            <a:pPr lvl="1"/>
            <a:r>
              <a:rPr lang="en-US" sz="2400" dirty="0" smtClean="0"/>
              <a:t>Background IP – IP that exists before an activity takes place.</a:t>
            </a:r>
          </a:p>
          <a:p>
            <a:pPr lvl="1"/>
            <a:r>
              <a:rPr lang="en-US" sz="2400" dirty="0" smtClean="0"/>
              <a:t>Foreground IP – IP that is generated during an activity.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Protection of IP rights</a:t>
            </a:r>
          </a:p>
          <a:p>
            <a:pPr lvl="1"/>
            <a:r>
              <a:rPr lang="en-US" sz="2000" dirty="0" smtClean="0"/>
              <a:t>Through patents</a:t>
            </a:r>
          </a:p>
          <a:p>
            <a:pPr lvl="1"/>
            <a:r>
              <a:rPr lang="en-US" sz="2000" dirty="0" smtClean="0"/>
              <a:t>Through copyright</a:t>
            </a:r>
          </a:p>
          <a:p>
            <a:pPr lvl="1"/>
            <a:r>
              <a:rPr lang="en-US" sz="2000" dirty="0" smtClean="0"/>
              <a:t>Through trademarks</a:t>
            </a:r>
            <a:endParaRPr lang="en-US" sz="20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00857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11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105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Databases and applications developed while working at a company belong to the company</a:t>
            </a:r>
          </a:p>
          <a:p>
            <a:endParaRPr lang="en-US" sz="2800" dirty="0"/>
          </a:p>
          <a:p>
            <a:r>
              <a:rPr lang="en-US" sz="2800" dirty="0" smtClean="0"/>
              <a:t>Patent – provides an exclusive (legal) right for a set period of time to make, use, sell, or import an invention.</a:t>
            </a:r>
          </a:p>
          <a:p>
            <a:pPr lvl="1"/>
            <a:r>
              <a:rPr lang="en-US" sz="2400" dirty="0" smtClean="0"/>
              <a:t>Invention needs to be new, useful, involve an inventive step.</a:t>
            </a:r>
          </a:p>
          <a:p>
            <a:pPr lvl="1"/>
            <a:r>
              <a:rPr lang="en-US" sz="2400" dirty="0" smtClean="0"/>
              <a:t>Invention must disclose how it works.</a:t>
            </a:r>
          </a:p>
          <a:p>
            <a:pPr lvl="1"/>
            <a:r>
              <a:rPr lang="en-US" sz="2400" dirty="0" smtClean="0"/>
              <a:t>The process is formal and often involves hiring a patent attorney.</a:t>
            </a:r>
            <a:endParaRPr lang="en-US" sz="24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54849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12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105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z="2800" dirty="0"/>
          </a:p>
          <a:p>
            <a:r>
              <a:rPr lang="en-US" sz="2800" dirty="0" smtClean="0"/>
              <a:t>Copyright – provides an exclusive (legal) right for a set period of time to reproduce and distribute a literary, musical, audiovisual, or other “work” or authorship.</a:t>
            </a:r>
          </a:p>
          <a:p>
            <a:pPr lvl="1"/>
            <a:r>
              <a:rPr lang="en-US" sz="2400" dirty="0" smtClean="0"/>
              <a:t>Copyright takes effect as soon as the product is written, created, …</a:t>
            </a:r>
          </a:p>
          <a:p>
            <a:pPr lvl="1"/>
            <a:r>
              <a:rPr lang="en-US" sz="2400" dirty="0" smtClean="0"/>
              <a:t>Copyright can be registered in many countries by registration agencies – although it is not required.</a:t>
            </a:r>
          </a:p>
          <a:p>
            <a:pPr lvl="1"/>
            <a:r>
              <a:rPr lang="en-US" sz="2400" dirty="0" smtClean="0"/>
              <a:t>Copyright owners can sell rights to others in return for royalties.</a:t>
            </a:r>
            <a:endParaRPr lang="en-US" sz="24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73080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13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105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z="2800" dirty="0"/>
          </a:p>
          <a:p>
            <a:r>
              <a:rPr lang="en-US" sz="2800" dirty="0" smtClean="0"/>
              <a:t>Trademark – provides an exclusive (legal) right to use a word, symbol, image, sound, or other distinctive (in connection with certain goods or services) element that identifies the source of origin.</a:t>
            </a:r>
          </a:p>
          <a:p>
            <a:pPr lvl="1"/>
            <a:r>
              <a:rPr lang="en-US" sz="2400" dirty="0" smtClean="0"/>
              <a:t>Trademarks give the owner exclusive rights to the product.</a:t>
            </a:r>
          </a:p>
          <a:p>
            <a:pPr lvl="1"/>
            <a:r>
              <a:rPr lang="en-US" sz="2400" dirty="0" smtClean="0"/>
              <a:t>Trademarks does not have to be registered but it is advisable to register them.</a:t>
            </a:r>
            <a:endParaRPr lang="en-US" sz="24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54376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14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105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z="2800" dirty="0"/>
          </a:p>
          <a:p>
            <a:r>
              <a:rPr lang="en-US" sz="2800" dirty="0" smtClean="0"/>
              <a:t>Software and patentability</a:t>
            </a:r>
          </a:p>
          <a:p>
            <a:pPr lvl="1"/>
            <a:r>
              <a:rPr lang="en-US" sz="2000" dirty="0" smtClean="0"/>
              <a:t>Only the ideas, “business methods” , or technical effects can be patented.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Software and copyright</a:t>
            </a:r>
          </a:p>
          <a:p>
            <a:pPr lvl="1"/>
            <a:r>
              <a:rPr lang="en-US" sz="2000" dirty="0" smtClean="0"/>
              <a:t>Copyright applies to all software.</a:t>
            </a:r>
          </a:p>
          <a:p>
            <a:pPr lvl="1"/>
            <a:r>
              <a:rPr lang="en-US" sz="2000" dirty="0" smtClean="0"/>
              <a:t>A fee has to be paid for commercial software licenses for perpetual use, or for annual use.</a:t>
            </a:r>
          </a:p>
          <a:p>
            <a:pPr lvl="1"/>
            <a:r>
              <a:rPr lang="en-US" sz="2000" dirty="0" smtClean="0"/>
              <a:t>Shareware does not require a fee during trial period, but does after its expiration.</a:t>
            </a:r>
          </a:p>
          <a:p>
            <a:pPr lvl="1"/>
            <a:r>
              <a:rPr lang="en-US" sz="2000" dirty="0" smtClean="0"/>
              <a:t>Freeware can be used without a fee either without the source code or with the source code (open source software OSS such as GNU).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 smtClean="0"/>
              <a:t>Intellectual Property Rights for Database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96611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15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105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sz="2800" dirty="0"/>
          </a:p>
          <a:p>
            <a:r>
              <a:rPr lang="en-US" sz="2800" dirty="0" smtClean="0"/>
              <a:t>Limited data can be shared freely if the individual identities are kept secret or if the data are aggregated.</a:t>
            </a:r>
          </a:p>
          <a:p>
            <a:endParaRPr lang="en-US" sz="2800" dirty="0"/>
          </a:p>
          <a:p>
            <a:r>
              <a:rPr lang="en-US" sz="2800" dirty="0" smtClean="0"/>
              <a:t> Data can also be licensed to be shared.</a:t>
            </a:r>
            <a:endParaRPr lang="en-US" sz="16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 smtClean="0"/>
              <a:t>Intellectual Property Rights for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70409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0523-042D-4AA3-BEBC-AE9A85E6909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Learning Objectives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800" dirty="0" smtClean="0"/>
              <a:t>Define ethical concerns in IT.</a:t>
            </a:r>
          </a:p>
          <a:p>
            <a:r>
              <a:rPr lang="en-US" sz="2800" dirty="0" smtClean="0"/>
              <a:t>Define legal concerns in IT.</a:t>
            </a:r>
          </a:p>
          <a:p>
            <a:r>
              <a:rPr lang="en-US" sz="2800" dirty="0" smtClean="0"/>
              <a:t>Review regulations and legal aspects of data management.</a:t>
            </a:r>
          </a:p>
          <a:p>
            <a:r>
              <a:rPr lang="en-US" sz="2800" dirty="0" smtClean="0"/>
              <a:t>Prepare for compliance audits.</a:t>
            </a:r>
          </a:p>
          <a:p>
            <a:r>
              <a:rPr lang="en-US" sz="2800" dirty="0" smtClean="0"/>
              <a:t>Define</a:t>
            </a:r>
            <a:r>
              <a:rPr lang="en-US" sz="2800" dirty="0" smtClean="0"/>
              <a:t> intellectual property (IP) concerns </a:t>
            </a:r>
            <a:r>
              <a:rPr lang="en-US" sz="2800" dirty="0" smtClean="0"/>
              <a:t>in </a:t>
            </a:r>
            <a:r>
              <a:rPr lang="en-US" sz="2800" dirty="0" smtClean="0"/>
              <a:t>data management.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442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3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There is a need to define ethical behavior in the IT profession.</a:t>
            </a:r>
          </a:p>
          <a:p>
            <a:r>
              <a:rPr lang="en-US" sz="2800" dirty="0" smtClean="0"/>
              <a:t>Ethics can be defined as a set of principles of correct conduct or a theory or a system for moral values.</a:t>
            </a:r>
          </a:p>
          <a:p>
            <a:r>
              <a:rPr lang="en-US" sz="2800" dirty="0" smtClean="0"/>
              <a:t>What is not ethical may be legal.</a:t>
            </a:r>
          </a:p>
          <a:p>
            <a:r>
              <a:rPr lang="en-US" sz="2800" dirty="0" smtClean="0"/>
              <a:t>However “ethics fills the gap between the time when technology creates new problems and the time when laws are introduced” (Connolly &amp; </a:t>
            </a:r>
            <a:r>
              <a:rPr lang="en-US" sz="2800" dirty="0" err="1" smtClean="0"/>
              <a:t>Begg</a:t>
            </a:r>
            <a:r>
              <a:rPr lang="en-US" sz="2800" dirty="0" smtClean="0"/>
              <a:t>). </a:t>
            </a:r>
            <a:endParaRPr lang="en-US" sz="28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Ethics in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89932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4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Examples</a:t>
            </a:r>
          </a:p>
          <a:p>
            <a:pPr lvl="1"/>
            <a:r>
              <a:rPr lang="en-US" sz="2400" dirty="0" smtClean="0"/>
              <a:t>57% of IT workers reported having asked to do something unethical by their supervisors (</a:t>
            </a:r>
            <a:r>
              <a:rPr lang="en-US" sz="2400" dirty="0" err="1" smtClean="0">
                <a:hlinkClick r:id="rId3"/>
              </a:rPr>
              <a:t>TechRepublic</a:t>
            </a:r>
            <a:r>
              <a:rPr lang="en-US" sz="2400" dirty="0" smtClean="0">
                <a:hlinkClick r:id="rId3"/>
              </a:rPr>
              <a:t> survey 2002</a:t>
            </a:r>
            <a:r>
              <a:rPr lang="en-US" sz="2400" dirty="0" smtClean="0"/>
              <a:t>).</a:t>
            </a:r>
          </a:p>
          <a:p>
            <a:pPr lvl="2"/>
            <a:r>
              <a:rPr lang="en-US" sz="2000" dirty="0" smtClean="0"/>
              <a:t>Ex: install, maintain, or overlook unlicensed software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Data aggregation in databases, data warehouses, “clickstreams: …</a:t>
            </a:r>
          </a:p>
          <a:p>
            <a:pPr lvl="2"/>
            <a:r>
              <a:rPr lang="en-US" sz="2000" dirty="0" smtClean="0"/>
              <a:t>Ex: selling data to other companies</a:t>
            </a:r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Data collection on a large scale.</a:t>
            </a:r>
          </a:p>
          <a:p>
            <a:pPr lvl="2"/>
            <a:r>
              <a:rPr lang="en-US" sz="2000" dirty="0" smtClean="0"/>
              <a:t>Ex: Google searches used for online advertisement</a:t>
            </a:r>
            <a:endParaRPr lang="en-US" sz="20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Ethical Concerns in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89216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5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5181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Laws affect how data are collected, analyzed, transmitted, and used:</a:t>
            </a:r>
          </a:p>
          <a:p>
            <a:pPr lvl="1"/>
            <a:r>
              <a:rPr lang="en-US" sz="2400" dirty="0" smtClean="0"/>
              <a:t>Securities and Exchange Commission (SEC)  Regulation National Market system (NMS) – financial firms have to prove that a better price was not available at the time of purchasing a large amount of shares</a:t>
            </a:r>
          </a:p>
          <a:p>
            <a:pPr lvl="1"/>
            <a:r>
              <a:rPr lang="en-US" sz="2400" dirty="0" smtClean="0"/>
              <a:t>Sarbanes-Oxley Act of 2002 (SOX) requires companies to certify the accuracy of their financial data (and databases)</a:t>
            </a:r>
          </a:p>
          <a:p>
            <a:pPr lvl="1"/>
            <a:r>
              <a:rPr lang="en-US" sz="2400" dirty="0" smtClean="0"/>
              <a:t>COBIT (framework  and toolset to audit and control IT systems) and COSO (internal controls of IT) propose tools and methods to comply with SOX requirements.</a:t>
            </a:r>
          </a:p>
          <a:p>
            <a:endParaRPr lang="en-US" sz="28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Legal Framework fo</a:t>
            </a:r>
            <a:r>
              <a:rPr lang="en-US" dirty="0" smtClean="0"/>
              <a:t>r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4912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6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The Health Insurance Portability and Accountability Act (</a:t>
            </a:r>
            <a:r>
              <a:rPr lang="en-US" sz="2800" dirty="0" smtClean="0">
                <a:hlinkClick r:id="rId3"/>
              </a:rPr>
              <a:t>HIPAA</a:t>
            </a:r>
            <a:r>
              <a:rPr lang="en-US" sz="2800" dirty="0" smtClean="0"/>
              <a:t>, 1996)  has provisions for:</a:t>
            </a:r>
          </a:p>
          <a:p>
            <a:pPr lvl="1"/>
            <a:r>
              <a:rPr lang="en-US" sz="2400" dirty="0" smtClean="0"/>
              <a:t>Privacy of patient information (protects patient-identifiable data)</a:t>
            </a:r>
          </a:p>
          <a:p>
            <a:pPr lvl="1"/>
            <a:r>
              <a:rPr lang="en-US" sz="2400" dirty="0" smtClean="0"/>
              <a:t>Standardizing electronic health/medical records and transactions between healthcare organizations</a:t>
            </a:r>
          </a:p>
          <a:p>
            <a:pPr lvl="1"/>
            <a:r>
              <a:rPr lang="en-US" sz="2400" dirty="0" smtClean="0"/>
              <a:t>Establishing a nationally recognized identifier for all employees healthcare plans (different from SSN)</a:t>
            </a:r>
          </a:p>
          <a:p>
            <a:pPr lvl="1"/>
            <a:r>
              <a:rPr lang="en-US" sz="2400" dirty="0" smtClean="0"/>
              <a:t>Standards for the security of patients data and their transactions (within and across institutions)</a:t>
            </a:r>
          </a:p>
          <a:p>
            <a:pPr lvl="1"/>
            <a:r>
              <a:rPr lang="en-US" sz="2400" dirty="0" smtClean="0"/>
              <a:t>Need for a nationally recognized identifier for healthcare organizations and individual providers</a:t>
            </a:r>
            <a:endParaRPr lang="en-US" sz="24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Legal Framework for Health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4912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7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>
                <a:hlinkClick r:id="rId3"/>
              </a:rPr>
              <a:t>The European Union (EU) Directive on Data Protection of 1995 </a:t>
            </a:r>
            <a:r>
              <a:rPr lang="en-US" sz="2800" dirty="0" smtClean="0"/>
              <a:t>:</a:t>
            </a:r>
          </a:p>
          <a:p>
            <a:pPr lvl="1"/>
            <a:r>
              <a:rPr lang="en-US" sz="2000" dirty="0" smtClean="0"/>
              <a:t>P</a:t>
            </a:r>
            <a:r>
              <a:rPr lang="en-US" sz="2000" dirty="0" smtClean="0"/>
              <a:t>rohibits of processing – except exceptions - of “personal data revealing racial or ethnic origin, political opinions, religious or philosophical beliefs, trade-union membership, and the processing of data concerning health or sex life”.</a:t>
            </a:r>
          </a:p>
          <a:p>
            <a:pPr lvl="1"/>
            <a:r>
              <a:rPr lang="en-US" sz="2000" dirty="0" smtClean="0"/>
              <a:t>Specifies how data is collected and the right of the individual to see their data and appeal for corrections.</a:t>
            </a:r>
          </a:p>
          <a:p>
            <a:pPr lvl="1"/>
            <a:r>
              <a:rPr lang="en-US" sz="2000" dirty="0" smtClean="0"/>
              <a:t>Addresses the confidentiality and security measures taken while data is collected and processed.</a:t>
            </a:r>
          </a:p>
          <a:p>
            <a:pPr lvl="1"/>
            <a:r>
              <a:rPr lang="en-US" sz="2000" dirty="0" smtClean="0"/>
              <a:t>Specifies how a processor notifies an EU member of its intention to process data.</a:t>
            </a:r>
          </a:p>
          <a:p>
            <a:r>
              <a:rPr lang="en-US" sz="2400" dirty="0" smtClean="0"/>
              <a:t>The United Kingdom’s Data Protection Act of 1998.</a:t>
            </a:r>
          </a:p>
          <a:p>
            <a:pPr lvl="1"/>
            <a:endParaRPr lang="en-US" sz="20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Legal Framework for </a:t>
            </a:r>
            <a:r>
              <a:rPr lang="en-US" dirty="0" smtClean="0"/>
              <a:t>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4912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8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Steps to encourage legal and ethical data stewardship: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Develop an organization-wide policy for legal and ethical behavior</a:t>
            </a:r>
          </a:p>
          <a:p>
            <a:pPr lvl="2"/>
            <a:r>
              <a:rPr lang="en-US" sz="2000" dirty="0" smtClean="0"/>
              <a:t>Management must keep up-to-date with new legislation</a:t>
            </a:r>
          </a:p>
          <a:p>
            <a:pPr lvl="2"/>
            <a:r>
              <a:rPr lang="en-US" sz="2000" dirty="0" smtClean="0"/>
              <a:t>Management must adjust operations to international standards</a:t>
            </a:r>
          </a:p>
          <a:p>
            <a:pPr lvl="2"/>
            <a:r>
              <a:rPr lang="en-US" sz="2000" dirty="0" smtClean="0"/>
              <a:t>Data administrators and CIOs need to assess how legislation affects the flow of data, how data is collected, stored, retrieved, shared</a:t>
            </a:r>
          </a:p>
          <a:p>
            <a:pPr lvl="2"/>
            <a:r>
              <a:rPr lang="en-US" sz="2000" dirty="0" smtClean="0"/>
              <a:t>Develop a corporate statement of ethics and make each employee aware of it</a:t>
            </a:r>
          </a:p>
          <a:p>
            <a:pPr lvl="2"/>
            <a:r>
              <a:rPr lang="en-US" sz="2000" dirty="0" smtClean="0"/>
              <a:t>Develop procedures for dealing with legal and/or ethical lapses</a:t>
            </a:r>
          </a:p>
          <a:p>
            <a:pPr lvl="2"/>
            <a:endParaRPr lang="en-US" sz="2000" dirty="0"/>
          </a:p>
          <a:p>
            <a:pPr marL="457200" lvl="1" indent="0">
              <a:buNone/>
            </a:pPr>
            <a:endParaRPr lang="en-US" sz="24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/>
              <a:t>Legal </a:t>
            </a:r>
            <a:r>
              <a:rPr lang="en-US" dirty="0" smtClean="0"/>
              <a:t>and Ethical Data Stewardship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4912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9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 smtClean="0"/>
              <a:t>Steps to encourage legal and ethical data stewardship: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Professional organizations and Codes of Ethics</a:t>
            </a:r>
            <a:br>
              <a:rPr lang="en-US" sz="2400" dirty="0" smtClean="0"/>
            </a:br>
            <a:r>
              <a:rPr lang="en-US" sz="2000" dirty="0" smtClean="0">
                <a:hlinkClick r:id="rId3"/>
              </a:rPr>
              <a:t>Association for Computing Machinery (ACM) Code of Ethics </a:t>
            </a:r>
            <a:r>
              <a:rPr lang="en-US" sz="2000" dirty="0" smtClean="0"/>
              <a:t>(ACM, 1992) consists in 24 statements</a:t>
            </a:r>
          </a:p>
          <a:p>
            <a:pPr lvl="2"/>
            <a:r>
              <a:rPr lang="en-US" sz="2000" dirty="0" smtClean="0"/>
              <a:t>Fundamental ethical considerations</a:t>
            </a:r>
          </a:p>
          <a:p>
            <a:pPr lvl="2"/>
            <a:r>
              <a:rPr lang="en-US" sz="2000" dirty="0" smtClean="0"/>
              <a:t>Specific considerations of professional conduct</a:t>
            </a:r>
          </a:p>
          <a:p>
            <a:pPr lvl="2"/>
            <a:r>
              <a:rPr lang="en-US" sz="2000" dirty="0" smtClean="0"/>
              <a:t>Considerations for individuals in leadership roles </a:t>
            </a:r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r>
              <a:rPr lang="en-US" dirty="0"/>
              <a:t>Legal </a:t>
            </a:r>
            <a:r>
              <a:rPr lang="en-US" dirty="0" smtClean="0"/>
              <a:t>and Ethical Data Stewardship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00857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4073</TotalTime>
  <Words>1104</Words>
  <Application>Microsoft Office PowerPoint</Application>
  <PresentationFormat>On-screen Show (4:3)</PresentationFormat>
  <Paragraphs>172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 Professional, Legal, and Ethical Concerns in Data Management</vt:lpstr>
      <vt:lpstr>Learning Objectives</vt:lpstr>
      <vt:lpstr>Ethics in Information Technology</vt:lpstr>
      <vt:lpstr>Ethical Concerns in IT</vt:lpstr>
      <vt:lpstr>Legal Framework for IT</vt:lpstr>
      <vt:lpstr>Legal Framework for Health IT</vt:lpstr>
      <vt:lpstr>Legal Framework for IT</vt:lpstr>
      <vt:lpstr>Legal and Ethical Data Stewardship</vt:lpstr>
      <vt:lpstr>Legal and Ethical Data Stewardship</vt:lpstr>
      <vt:lpstr>Intellectual Property</vt:lpstr>
      <vt:lpstr>Intellectual Property</vt:lpstr>
      <vt:lpstr>Intellectual Property</vt:lpstr>
      <vt:lpstr>Intellectual Property</vt:lpstr>
      <vt:lpstr>Intellectual Property Rights for Database Applications</vt:lpstr>
      <vt:lpstr>Intellectual Property Rights for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308</cp:revision>
  <cp:lastPrinted>2012-11-04T20:11:30Z</cp:lastPrinted>
  <dcterms:created xsi:type="dcterms:W3CDTF">2000-09-29T00:33:17Z</dcterms:created>
  <dcterms:modified xsi:type="dcterms:W3CDTF">2012-11-14T04:24:38Z</dcterms:modified>
</cp:coreProperties>
</file>