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69" r:id="rId12"/>
    <p:sldId id="270" r:id="rId13"/>
    <p:sldId id="271" r:id="rId14"/>
    <p:sldId id="272" r:id="rId15"/>
    <p:sldId id="273" r:id="rId16"/>
  </p:sldIdLst>
  <p:sldSz cx="9144000" cy="6858000" type="screen4x3"/>
  <p:notesSz cx="7102475" cy="9388475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0"/>
    <a:srgbClr val="030119"/>
    <a:srgbClr val="0000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21138" autoAdjust="0"/>
    <p:restoredTop sz="90909" autoAdjust="0"/>
  </p:normalViewPr>
  <p:slideViewPr>
    <p:cSldViewPr>
      <p:cViewPr varScale="1">
        <p:scale>
          <a:sx n="55" d="100"/>
          <a:sy n="55" d="100"/>
        </p:scale>
        <p:origin x="-72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0" d="100"/>
          <a:sy n="40" d="100"/>
        </p:scale>
        <p:origin x="-1488" y="-90"/>
      </p:cViewPr>
      <p:guideLst>
        <p:guide orient="horz" pos="2956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>
            <a:lvl1pPr algn="l" defTabSz="9405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495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>
            <a:lvl1pPr algn="r" defTabSz="9405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b" anchorCtr="0" compatLnSpc="1">
            <a:prstTxWarp prst="textNoShape">
              <a:avLst/>
            </a:prstTxWarp>
          </a:bodyPr>
          <a:lstStyle>
            <a:lvl1pPr algn="l" defTabSz="9405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495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b" anchorCtr="0" compatLnSpc="1">
            <a:prstTxWarp prst="textNoShape">
              <a:avLst/>
            </a:prstTxWarp>
          </a:bodyPr>
          <a:lstStyle>
            <a:lvl1pPr algn="r" defTabSz="940575">
              <a:defRPr sz="1200" smtClean="0"/>
            </a:lvl1pPr>
          </a:lstStyle>
          <a:p>
            <a:pPr>
              <a:defRPr/>
            </a:pPr>
            <a:fld id="{927890E5-2EE6-499A-A177-B478B8AF2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2705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>
            <a:lvl1pPr algn="l" defTabSz="9405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4951" y="0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>
            <a:lvl1pPr algn="r" defTabSz="9405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04913" y="704850"/>
            <a:ext cx="4694237" cy="35194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7427" y="4459847"/>
            <a:ext cx="5207622" cy="42238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b" anchorCtr="0" compatLnSpc="1">
            <a:prstTxWarp prst="textNoShape">
              <a:avLst/>
            </a:prstTxWarp>
          </a:bodyPr>
          <a:lstStyle>
            <a:lvl1pPr algn="l" defTabSz="940575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4951" y="8919693"/>
            <a:ext cx="3077524" cy="468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09" tIns="47004" rIns="94009" bIns="47004" numCol="1" anchor="b" anchorCtr="0" compatLnSpc="1">
            <a:prstTxWarp prst="textNoShape">
              <a:avLst/>
            </a:prstTxWarp>
          </a:bodyPr>
          <a:lstStyle>
            <a:lvl1pPr algn="r" defTabSz="940575">
              <a:defRPr sz="1200" smtClean="0"/>
            </a:lvl1pPr>
          </a:lstStyle>
          <a:p>
            <a:pPr>
              <a:defRPr/>
            </a:pPr>
            <a:fld id="{D6355215-57C8-4B0E-85CE-1A2A1DACD67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9962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6BDE01-912B-4BF1-B849-7BEE8F70CE2F}" type="slidenum">
              <a:rPr lang="en-US"/>
              <a:pPr/>
              <a:t>3</a:t>
            </a:fld>
            <a:endParaRPr lang="en-US"/>
          </a:p>
        </p:txBody>
      </p:sp>
      <p:sp>
        <p:nvSpPr>
          <p:cNvPr id="745474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5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4</a:t>
            </a:r>
          </a:p>
        </p:txBody>
      </p:sp>
      <p:sp>
        <p:nvSpPr>
          <p:cNvPr id="745476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7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454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6BDE01-912B-4BF1-B849-7BEE8F70CE2F}" type="slidenum">
              <a:rPr lang="en-US"/>
              <a:pPr/>
              <a:t>12</a:t>
            </a:fld>
            <a:endParaRPr lang="en-US"/>
          </a:p>
        </p:txBody>
      </p:sp>
      <p:sp>
        <p:nvSpPr>
          <p:cNvPr id="745474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5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4</a:t>
            </a:r>
          </a:p>
        </p:txBody>
      </p:sp>
      <p:sp>
        <p:nvSpPr>
          <p:cNvPr id="745476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7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454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6BDE01-912B-4BF1-B849-7BEE8F70CE2F}" type="slidenum">
              <a:rPr lang="en-US"/>
              <a:pPr/>
              <a:t>13</a:t>
            </a:fld>
            <a:endParaRPr lang="en-US"/>
          </a:p>
        </p:txBody>
      </p:sp>
      <p:sp>
        <p:nvSpPr>
          <p:cNvPr id="745474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5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4</a:t>
            </a:r>
          </a:p>
        </p:txBody>
      </p:sp>
      <p:sp>
        <p:nvSpPr>
          <p:cNvPr id="745476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7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454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6BDE01-912B-4BF1-B849-7BEE8F70CE2F}" type="slidenum">
              <a:rPr lang="en-US"/>
              <a:pPr/>
              <a:t>14</a:t>
            </a:fld>
            <a:endParaRPr lang="en-US"/>
          </a:p>
        </p:txBody>
      </p:sp>
      <p:sp>
        <p:nvSpPr>
          <p:cNvPr id="745474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5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4</a:t>
            </a:r>
          </a:p>
        </p:txBody>
      </p:sp>
      <p:sp>
        <p:nvSpPr>
          <p:cNvPr id="745476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7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454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6BDE01-912B-4BF1-B849-7BEE8F70CE2F}" type="slidenum">
              <a:rPr lang="en-US"/>
              <a:pPr/>
              <a:t>15</a:t>
            </a:fld>
            <a:endParaRPr lang="en-US"/>
          </a:p>
        </p:txBody>
      </p:sp>
      <p:sp>
        <p:nvSpPr>
          <p:cNvPr id="745474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5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4</a:t>
            </a:r>
          </a:p>
        </p:txBody>
      </p:sp>
      <p:sp>
        <p:nvSpPr>
          <p:cNvPr id="745476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7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454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6BDE01-912B-4BF1-B849-7BEE8F70CE2F}" type="slidenum">
              <a:rPr lang="en-US"/>
              <a:pPr/>
              <a:t>4</a:t>
            </a:fld>
            <a:endParaRPr lang="en-US"/>
          </a:p>
        </p:txBody>
      </p:sp>
      <p:sp>
        <p:nvSpPr>
          <p:cNvPr id="745474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5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4</a:t>
            </a:r>
          </a:p>
        </p:txBody>
      </p:sp>
      <p:sp>
        <p:nvSpPr>
          <p:cNvPr id="745476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7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454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6BDE01-912B-4BF1-B849-7BEE8F70CE2F}" type="slidenum">
              <a:rPr lang="en-US"/>
              <a:pPr/>
              <a:t>5</a:t>
            </a:fld>
            <a:endParaRPr lang="en-US"/>
          </a:p>
        </p:txBody>
      </p:sp>
      <p:sp>
        <p:nvSpPr>
          <p:cNvPr id="745474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5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4</a:t>
            </a:r>
          </a:p>
        </p:txBody>
      </p:sp>
      <p:sp>
        <p:nvSpPr>
          <p:cNvPr id="745476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7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454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6BDE01-912B-4BF1-B849-7BEE8F70CE2F}" type="slidenum">
              <a:rPr lang="en-US"/>
              <a:pPr/>
              <a:t>6</a:t>
            </a:fld>
            <a:endParaRPr lang="en-US"/>
          </a:p>
        </p:txBody>
      </p:sp>
      <p:sp>
        <p:nvSpPr>
          <p:cNvPr id="745474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5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4</a:t>
            </a:r>
          </a:p>
        </p:txBody>
      </p:sp>
      <p:sp>
        <p:nvSpPr>
          <p:cNvPr id="745476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7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454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6BDE01-912B-4BF1-B849-7BEE8F70CE2F}" type="slidenum">
              <a:rPr lang="en-US"/>
              <a:pPr/>
              <a:t>7</a:t>
            </a:fld>
            <a:endParaRPr lang="en-US"/>
          </a:p>
        </p:txBody>
      </p:sp>
      <p:sp>
        <p:nvSpPr>
          <p:cNvPr id="745474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5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4</a:t>
            </a:r>
          </a:p>
        </p:txBody>
      </p:sp>
      <p:sp>
        <p:nvSpPr>
          <p:cNvPr id="745476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7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454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6BDE01-912B-4BF1-B849-7BEE8F70CE2F}" type="slidenum">
              <a:rPr lang="en-US"/>
              <a:pPr/>
              <a:t>8</a:t>
            </a:fld>
            <a:endParaRPr lang="en-US"/>
          </a:p>
        </p:txBody>
      </p:sp>
      <p:sp>
        <p:nvSpPr>
          <p:cNvPr id="745474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5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4</a:t>
            </a:r>
          </a:p>
        </p:txBody>
      </p:sp>
      <p:sp>
        <p:nvSpPr>
          <p:cNvPr id="745476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7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454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6BDE01-912B-4BF1-B849-7BEE8F70CE2F}" type="slidenum">
              <a:rPr lang="en-US"/>
              <a:pPr/>
              <a:t>9</a:t>
            </a:fld>
            <a:endParaRPr lang="en-US"/>
          </a:p>
        </p:txBody>
      </p:sp>
      <p:sp>
        <p:nvSpPr>
          <p:cNvPr id="745474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5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4</a:t>
            </a:r>
          </a:p>
        </p:txBody>
      </p:sp>
      <p:sp>
        <p:nvSpPr>
          <p:cNvPr id="745476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7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454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6BDE01-912B-4BF1-B849-7BEE8F70CE2F}" type="slidenum">
              <a:rPr lang="en-US"/>
              <a:pPr/>
              <a:t>10</a:t>
            </a:fld>
            <a:endParaRPr lang="en-US"/>
          </a:p>
        </p:txBody>
      </p:sp>
      <p:sp>
        <p:nvSpPr>
          <p:cNvPr id="745474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5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4</a:t>
            </a:r>
          </a:p>
        </p:txBody>
      </p:sp>
      <p:sp>
        <p:nvSpPr>
          <p:cNvPr id="745476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7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454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6BDE01-912B-4BF1-B849-7BEE8F70CE2F}" type="slidenum">
              <a:rPr lang="en-US"/>
              <a:pPr/>
              <a:t>11</a:t>
            </a:fld>
            <a:endParaRPr lang="en-US"/>
          </a:p>
        </p:txBody>
      </p:sp>
      <p:sp>
        <p:nvSpPr>
          <p:cNvPr id="745474" name="Rectangle 2"/>
          <p:cNvSpPr>
            <a:spLocks noChangeArrowheads="1"/>
          </p:cNvSpPr>
          <p:nvPr/>
        </p:nvSpPr>
        <p:spPr bwMode="auto">
          <a:xfrm>
            <a:off x="4023340" y="0"/>
            <a:ext cx="3079135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5" name="Rectangle 3"/>
          <p:cNvSpPr>
            <a:spLocks noChangeArrowheads="1"/>
          </p:cNvSpPr>
          <p:nvPr/>
        </p:nvSpPr>
        <p:spPr bwMode="auto">
          <a:xfrm>
            <a:off x="4023340" y="8918089"/>
            <a:ext cx="3079135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9586" tIns="0" rIns="19586" bIns="0" anchor="b"/>
          <a:lstStyle/>
          <a:p>
            <a:pPr algn="r" defTabSz="975947"/>
            <a:r>
              <a:rPr lang="en-US" sz="1000" i="1"/>
              <a:t>4</a:t>
            </a:r>
          </a:p>
        </p:txBody>
      </p:sp>
      <p:sp>
        <p:nvSpPr>
          <p:cNvPr id="745476" name="Rectangle 4"/>
          <p:cNvSpPr>
            <a:spLocks noChangeArrowheads="1"/>
          </p:cNvSpPr>
          <p:nvPr/>
        </p:nvSpPr>
        <p:spPr bwMode="auto">
          <a:xfrm>
            <a:off x="1" y="8918089"/>
            <a:ext cx="3077524" cy="470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7" name="Rectangle 5"/>
          <p:cNvSpPr>
            <a:spLocks noChangeArrowheads="1"/>
          </p:cNvSpPr>
          <p:nvPr/>
        </p:nvSpPr>
        <p:spPr bwMode="auto">
          <a:xfrm>
            <a:off x="1" y="0"/>
            <a:ext cx="3077524" cy="4671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610" tIns="46305" rIns="92610" bIns="46305" anchor="ctr"/>
          <a:lstStyle/>
          <a:p>
            <a:endParaRPr lang="en-US"/>
          </a:p>
        </p:txBody>
      </p:sp>
      <p:sp>
        <p:nvSpPr>
          <p:cNvPr id="745478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12850" y="711200"/>
            <a:ext cx="4676775" cy="3506788"/>
          </a:xfrm>
          <a:ln w="12700" cap="flat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sp>
      <p:sp>
        <p:nvSpPr>
          <p:cNvPr id="745479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47427" y="4458242"/>
            <a:ext cx="5206012" cy="4223850"/>
          </a:xfrm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6293" tIns="48963" rIns="96293" bIns="48963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11/13/2012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DC686-7705-4BF4-83EF-6DF810846D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11/13/2012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52B719-C7C2-470F-9122-803B639D69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11/13/2012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C0C26-FE1D-445F-BA0D-12C9579331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11/13/2012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37A6D1-F970-459C-BB36-9814A8342A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11/13/2012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3C9CE-7F0A-4FA6-95C5-8EA375F388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11/13/2012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72352-0403-4782-9E5F-21C1369DE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11/13/2012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02EAD-1136-418F-B8F9-347E81B543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11/13/2012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A802D-8EC8-4D1E-921B-6E2A42A0FF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11/13/2012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95818-E586-4AD5-86BF-242573CED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11/13/2012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607E97-A07F-4563-826B-18CD1395A9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11/13/2012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FFC82-8208-421E-B3BE-8670E1700D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 smtClean="0"/>
            </a:lvl1pPr>
          </a:lstStyle>
          <a:p>
            <a:pPr>
              <a:defRPr/>
            </a:pPr>
            <a:r>
              <a:rPr lang="en-US" smtClean="0"/>
              <a:t>11/13/2012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0B155ECF-F0C3-490B-A905-6904E70D85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echrepublic.com/article/it-managers-face-ethical-issues-from-piracy-to-privacy/1054036?tag=content;siu-containe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feature=endscreen&amp;v=TSvh5kkZskU&amp;NR=1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Vb8s-VfE_78&amp;feature=related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cm.org/about/code-of-ethic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11/13/2012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F1F8B-CBC5-4172-A243-53AB63DA24CD}" type="slidenum">
              <a:rPr lang="en-US"/>
              <a:pPr/>
              <a:t>1</a:t>
            </a:fld>
            <a:endParaRPr lang="en-US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4800" y="1905000"/>
            <a:ext cx="8534400" cy="2286000"/>
          </a:xfrm>
        </p:spPr>
        <p:txBody>
          <a:bodyPr/>
          <a:lstStyle/>
          <a:p>
            <a:r>
              <a:rPr lang="en-US" b="1" dirty="0"/>
              <a:t/>
            </a:r>
            <a:br>
              <a:rPr lang="en-US" b="1" dirty="0"/>
            </a:br>
            <a:r>
              <a:rPr lang="en-US" b="1" dirty="0" smtClean="0"/>
              <a:t>Professional, Legal, and Ethical Concerns in Data Management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223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49A6-851E-461F-B8A3-CBB97F474380}" type="slidenum">
              <a:rPr lang="en-US"/>
              <a:pPr/>
              <a:t>10</a:t>
            </a:fld>
            <a:endParaRPr lang="en-US"/>
          </a:p>
        </p:txBody>
      </p:sp>
      <p:sp>
        <p:nvSpPr>
          <p:cNvPr id="744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5105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sz="2800" dirty="0" smtClean="0"/>
              <a:t>Intellectual property (IP) refers to creations of the mind in industrial, scientific, literary, and artistic fields for which exclusive rights are recognized in law.</a:t>
            </a:r>
          </a:p>
          <a:p>
            <a:pPr lvl="1"/>
            <a:r>
              <a:rPr lang="en-US" sz="2400" dirty="0" smtClean="0"/>
              <a:t>Background IP – IP that exists before an activity takes place.</a:t>
            </a:r>
          </a:p>
          <a:p>
            <a:pPr lvl="1"/>
            <a:r>
              <a:rPr lang="en-US" sz="2400" dirty="0" smtClean="0"/>
              <a:t>Foreground IP – IP that is generated during an activity.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Protection of IP rights</a:t>
            </a:r>
          </a:p>
          <a:p>
            <a:pPr lvl="1"/>
            <a:r>
              <a:rPr lang="en-US" sz="2000" dirty="0" smtClean="0"/>
              <a:t>Through patents</a:t>
            </a:r>
          </a:p>
          <a:p>
            <a:pPr lvl="1"/>
            <a:r>
              <a:rPr lang="en-US" sz="2000" dirty="0" smtClean="0"/>
              <a:t>Through copyright</a:t>
            </a:r>
          </a:p>
          <a:p>
            <a:pPr lvl="1"/>
            <a:r>
              <a:rPr lang="en-US" sz="2000" dirty="0" smtClean="0"/>
              <a:t>Through trademarks</a:t>
            </a:r>
            <a:endParaRPr lang="en-US" sz="2000" dirty="0"/>
          </a:p>
          <a:p>
            <a:pPr lvl="1">
              <a:spcBef>
                <a:spcPct val="60000"/>
              </a:spcBef>
            </a:pPr>
            <a:endParaRPr lang="en-US" sz="2400" b="1" dirty="0"/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1143000"/>
          </a:xfrm>
        </p:spPr>
        <p:txBody>
          <a:bodyPr/>
          <a:lstStyle/>
          <a:p>
            <a:r>
              <a:rPr lang="en-US" dirty="0" smtClean="0"/>
              <a:t>Intellectual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700857"/>
      </p:ext>
    </p:extLst>
  </p:cSld>
  <p:clrMapOvr>
    <a:masterClrMapping/>
  </p:clrMapOvr>
  <p:transition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49A6-851E-461F-B8A3-CBB97F474380}" type="slidenum">
              <a:rPr lang="en-US"/>
              <a:pPr/>
              <a:t>11</a:t>
            </a:fld>
            <a:endParaRPr lang="en-US"/>
          </a:p>
        </p:txBody>
      </p:sp>
      <p:sp>
        <p:nvSpPr>
          <p:cNvPr id="744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5105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sz="2800" dirty="0" smtClean="0"/>
              <a:t>Databases and applications developed while working at a company belong to the company</a:t>
            </a:r>
          </a:p>
          <a:p>
            <a:endParaRPr lang="en-US" sz="2800" dirty="0"/>
          </a:p>
          <a:p>
            <a:r>
              <a:rPr lang="en-US" sz="2800" dirty="0" smtClean="0"/>
              <a:t>Patent – provides an exclusive (legal) right for a set period of time to make, use, sell, or import an invention.</a:t>
            </a:r>
          </a:p>
          <a:p>
            <a:pPr lvl="1"/>
            <a:r>
              <a:rPr lang="en-US" sz="2400" dirty="0" smtClean="0"/>
              <a:t>Invention needs to be new, useful, involve an inventive step.</a:t>
            </a:r>
          </a:p>
          <a:p>
            <a:pPr lvl="1"/>
            <a:r>
              <a:rPr lang="en-US" sz="2400" dirty="0" smtClean="0"/>
              <a:t>Invention must disclose how it works.</a:t>
            </a:r>
          </a:p>
          <a:p>
            <a:pPr lvl="1"/>
            <a:r>
              <a:rPr lang="en-US" sz="2400" dirty="0" smtClean="0"/>
              <a:t>The process is formal and often involves hiring a patent attorney.</a:t>
            </a:r>
            <a:endParaRPr lang="en-US" sz="2400" dirty="0"/>
          </a:p>
          <a:p>
            <a:pPr lvl="1">
              <a:spcBef>
                <a:spcPct val="60000"/>
              </a:spcBef>
            </a:pPr>
            <a:endParaRPr lang="en-US" sz="2400" b="1" dirty="0"/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1143000"/>
          </a:xfrm>
        </p:spPr>
        <p:txBody>
          <a:bodyPr/>
          <a:lstStyle/>
          <a:p>
            <a:r>
              <a:rPr lang="en-US" dirty="0" smtClean="0"/>
              <a:t>Intellectual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4454849"/>
      </p:ext>
    </p:extLst>
  </p:cSld>
  <p:clrMapOvr>
    <a:masterClrMapping/>
  </p:clrMapOvr>
  <p:transition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49A6-851E-461F-B8A3-CBB97F474380}" type="slidenum">
              <a:rPr lang="en-US"/>
              <a:pPr/>
              <a:t>12</a:t>
            </a:fld>
            <a:endParaRPr lang="en-US"/>
          </a:p>
        </p:txBody>
      </p:sp>
      <p:sp>
        <p:nvSpPr>
          <p:cNvPr id="744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5105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sz="2800" dirty="0"/>
          </a:p>
          <a:p>
            <a:r>
              <a:rPr lang="en-US" sz="2800" dirty="0" smtClean="0"/>
              <a:t>Copyright – provides an exclusive (legal) right for a set period of time to reproduce and distribute a literary, musical, audiovisual, or other “work” or authorship.</a:t>
            </a:r>
          </a:p>
          <a:p>
            <a:pPr lvl="1"/>
            <a:r>
              <a:rPr lang="en-US" sz="2400" dirty="0" smtClean="0"/>
              <a:t>Copyright takes effect as soon as the product is written, created, …</a:t>
            </a:r>
          </a:p>
          <a:p>
            <a:pPr lvl="1"/>
            <a:r>
              <a:rPr lang="en-US" sz="2400" dirty="0" smtClean="0"/>
              <a:t>Copyright can be registered in many countries by registration agencies – although it is not required.</a:t>
            </a:r>
          </a:p>
          <a:p>
            <a:pPr lvl="1"/>
            <a:r>
              <a:rPr lang="en-US" sz="2400" dirty="0" smtClean="0"/>
              <a:t>Copyright owners can sell rights to others in return for royalties.</a:t>
            </a:r>
            <a:endParaRPr lang="en-US" sz="2400" dirty="0"/>
          </a:p>
          <a:p>
            <a:pPr lvl="1">
              <a:spcBef>
                <a:spcPct val="60000"/>
              </a:spcBef>
            </a:pPr>
            <a:endParaRPr lang="en-US" sz="2400" b="1" dirty="0"/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1143000"/>
          </a:xfrm>
        </p:spPr>
        <p:txBody>
          <a:bodyPr/>
          <a:lstStyle/>
          <a:p>
            <a:r>
              <a:rPr lang="en-US" dirty="0" smtClean="0"/>
              <a:t>Intellectual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173080"/>
      </p:ext>
    </p:extLst>
  </p:cSld>
  <p:clrMapOvr>
    <a:masterClrMapping/>
  </p:clrMapOvr>
  <p:transition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49A6-851E-461F-B8A3-CBB97F474380}" type="slidenum">
              <a:rPr lang="en-US"/>
              <a:pPr/>
              <a:t>13</a:t>
            </a:fld>
            <a:endParaRPr lang="en-US"/>
          </a:p>
        </p:txBody>
      </p:sp>
      <p:sp>
        <p:nvSpPr>
          <p:cNvPr id="744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5105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sz="2800" dirty="0"/>
          </a:p>
          <a:p>
            <a:r>
              <a:rPr lang="en-US" sz="2800" dirty="0" smtClean="0"/>
              <a:t>Trademark – provides an exclusive (legal) right to use a word, symbol, image, sound, or other distinctive (in connection with certain goods or services) element that identifies the source of origin.</a:t>
            </a:r>
          </a:p>
          <a:p>
            <a:pPr lvl="1"/>
            <a:r>
              <a:rPr lang="en-US" sz="2400" dirty="0" smtClean="0"/>
              <a:t>Trademarks give the owner exclusive rights to the product.</a:t>
            </a:r>
          </a:p>
          <a:p>
            <a:pPr lvl="1"/>
            <a:r>
              <a:rPr lang="en-US" sz="2400" dirty="0" smtClean="0"/>
              <a:t>Trademarks does not have to be registered but it is advisable to register them.</a:t>
            </a:r>
            <a:endParaRPr lang="en-US" sz="2400" dirty="0"/>
          </a:p>
          <a:p>
            <a:pPr lvl="1">
              <a:spcBef>
                <a:spcPct val="60000"/>
              </a:spcBef>
            </a:pPr>
            <a:endParaRPr lang="en-US" sz="2400" b="1" dirty="0"/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1143000"/>
          </a:xfrm>
        </p:spPr>
        <p:txBody>
          <a:bodyPr/>
          <a:lstStyle/>
          <a:p>
            <a:r>
              <a:rPr lang="en-US" dirty="0" smtClean="0"/>
              <a:t>Intellectual Property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4554376"/>
      </p:ext>
    </p:extLst>
  </p:cSld>
  <p:clrMapOvr>
    <a:masterClrMapping/>
  </p:clrMapOvr>
  <p:transition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49A6-851E-461F-B8A3-CBB97F474380}" type="slidenum">
              <a:rPr lang="en-US"/>
              <a:pPr/>
              <a:t>14</a:t>
            </a:fld>
            <a:endParaRPr lang="en-US"/>
          </a:p>
        </p:txBody>
      </p:sp>
      <p:sp>
        <p:nvSpPr>
          <p:cNvPr id="744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5105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sz="2800" dirty="0"/>
          </a:p>
          <a:p>
            <a:r>
              <a:rPr lang="en-US" sz="2800" dirty="0" smtClean="0"/>
              <a:t>Software and patentability</a:t>
            </a:r>
          </a:p>
          <a:p>
            <a:pPr lvl="1"/>
            <a:r>
              <a:rPr lang="en-US" sz="2000" dirty="0" smtClean="0"/>
              <a:t>Only the ideas, “business methods” , or technical effects can be patented.</a:t>
            </a:r>
          </a:p>
          <a:p>
            <a:pPr lvl="1"/>
            <a:endParaRPr lang="en-US" sz="2000" dirty="0"/>
          </a:p>
          <a:p>
            <a:r>
              <a:rPr lang="en-US" sz="2400" dirty="0" smtClean="0"/>
              <a:t>Software and copyright</a:t>
            </a:r>
          </a:p>
          <a:p>
            <a:pPr lvl="1"/>
            <a:r>
              <a:rPr lang="en-US" sz="2000" dirty="0" smtClean="0"/>
              <a:t>Copyright applies to all software.</a:t>
            </a:r>
          </a:p>
          <a:p>
            <a:pPr lvl="1"/>
            <a:r>
              <a:rPr lang="en-US" sz="2000" dirty="0" smtClean="0"/>
              <a:t>A fee has to be paid for commercial software licenses for perpetual use, or for annual use.</a:t>
            </a:r>
          </a:p>
          <a:p>
            <a:pPr lvl="1"/>
            <a:r>
              <a:rPr lang="en-US" sz="2000" dirty="0" smtClean="0"/>
              <a:t>Shareware does not require a fee during trial period, but does after its expiration.</a:t>
            </a:r>
          </a:p>
          <a:p>
            <a:pPr lvl="1"/>
            <a:r>
              <a:rPr lang="en-US" sz="2000" dirty="0" smtClean="0"/>
              <a:t>Freeware can be used without a fee either without the source code or with the source code (open source software OSS such as GNU).</a:t>
            </a:r>
            <a:r>
              <a:rPr lang="en-US" sz="1600" dirty="0" smtClean="0"/>
              <a:t> </a:t>
            </a:r>
            <a:endParaRPr lang="en-US" sz="1600" dirty="0"/>
          </a:p>
          <a:p>
            <a:pPr lvl="1">
              <a:spcBef>
                <a:spcPct val="60000"/>
              </a:spcBef>
            </a:pPr>
            <a:endParaRPr lang="en-US" sz="2400" b="1" dirty="0"/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1143000"/>
          </a:xfrm>
        </p:spPr>
        <p:txBody>
          <a:bodyPr/>
          <a:lstStyle/>
          <a:p>
            <a:r>
              <a:rPr lang="en-US" dirty="0" smtClean="0"/>
              <a:t>Intellectual Property Rights for Database Applications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096611"/>
      </p:ext>
    </p:extLst>
  </p:cSld>
  <p:clrMapOvr>
    <a:masterClrMapping/>
  </p:clrMapOvr>
  <p:transition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49A6-851E-461F-B8A3-CBB97F474380}" type="slidenum">
              <a:rPr lang="en-US"/>
              <a:pPr/>
              <a:t>15</a:t>
            </a:fld>
            <a:endParaRPr lang="en-US"/>
          </a:p>
        </p:txBody>
      </p:sp>
      <p:sp>
        <p:nvSpPr>
          <p:cNvPr id="744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143000"/>
            <a:ext cx="8305800" cy="51054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endParaRPr lang="en-US" sz="2800" dirty="0"/>
          </a:p>
          <a:p>
            <a:r>
              <a:rPr lang="en-US" sz="2800" dirty="0" smtClean="0"/>
              <a:t>Limited data can be shared freely if the individual identities are kept secret or if the data are aggregated.</a:t>
            </a:r>
          </a:p>
          <a:p>
            <a:endParaRPr lang="en-US" sz="2800" dirty="0"/>
          </a:p>
          <a:p>
            <a:r>
              <a:rPr lang="en-US" sz="2800" dirty="0" smtClean="0"/>
              <a:t> Data can also be licensed to be shared.</a:t>
            </a:r>
            <a:endParaRPr lang="en-US" sz="1600" dirty="0"/>
          </a:p>
          <a:p>
            <a:pPr lvl="1">
              <a:spcBef>
                <a:spcPct val="60000"/>
              </a:spcBef>
            </a:pPr>
            <a:endParaRPr lang="en-US" sz="2400" b="1" dirty="0"/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1143000"/>
          </a:xfrm>
        </p:spPr>
        <p:txBody>
          <a:bodyPr/>
          <a:lstStyle/>
          <a:p>
            <a:r>
              <a:rPr lang="en-US" dirty="0" smtClean="0"/>
              <a:t>Intellectual Property Rights for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570409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BA0523-042D-4AA3-BEBC-AE9A85E6909A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74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/>
              <a:t>Learning Objectives</a:t>
            </a:r>
          </a:p>
        </p:txBody>
      </p:sp>
      <p:sp>
        <p:nvSpPr>
          <p:cNvPr id="7434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r>
              <a:rPr lang="en-US" sz="2800" dirty="0" smtClean="0"/>
              <a:t>Define ethical concerns in IT.</a:t>
            </a:r>
          </a:p>
          <a:p>
            <a:r>
              <a:rPr lang="en-US" sz="2800" dirty="0" smtClean="0"/>
              <a:t>Define legal concerns in IT.</a:t>
            </a:r>
          </a:p>
          <a:p>
            <a:r>
              <a:rPr lang="en-US" sz="2800" dirty="0" smtClean="0"/>
              <a:t>Review regulations and legal aspects of data management.</a:t>
            </a:r>
          </a:p>
          <a:p>
            <a:r>
              <a:rPr lang="en-US" sz="2800" dirty="0" smtClean="0"/>
              <a:t>Prepare for compliance audits.</a:t>
            </a:r>
          </a:p>
          <a:p>
            <a:r>
              <a:rPr lang="en-US" sz="2800" dirty="0" smtClean="0"/>
              <a:t>Define</a:t>
            </a:r>
            <a:r>
              <a:rPr lang="en-US" sz="2800" dirty="0" smtClean="0"/>
              <a:t> intellectual property (IP) concerns </a:t>
            </a:r>
            <a:r>
              <a:rPr lang="en-US" sz="2800" dirty="0" smtClean="0"/>
              <a:t>in </a:t>
            </a:r>
            <a:r>
              <a:rPr lang="en-US" sz="2800" dirty="0" smtClean="0"/>
              <a:t>data management.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044258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49A6-851E-461F-B8A3-CBB97F474380}" type="slidenum">
              <a:rPr lang="en-US"/>
              <a:pPr/>
              <a:t>3</a:t>
            </a:fld>
            <a:endParaRPr lang="en-US"/>
          </a:p>
        </p:txBody>
      </p:sp>
      <p:sp>
        <p:nvSpPr>
          <p:cNvPr id="744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sz="2800" dirty="0" smtClean="0"/>
              <a:t>There is a need to define ethical behavior in the IT profession.</a:t>
            </a:r>
          </a:p>
          <a:p>
            <a:r>
              <a:rPr lang="en-US" sz="2800" dirty="0" smtClean="0"/>
              <a:t>Ethics can be defined as a set of principles of correct conduct or a theory or a system for moral values.</a:t>
            </a:r>
          </a:p>
          <a:p>
            <a:r>
              <a:rPr lang="en-US" sz="2800" dirty="0" smtClean="0"/>
              <a:t>What is not ethical may be legal.</a:t>
            </a:r>
          </a:p>
          <a:p>
            <a:r>
              <a:rPr lang="en-US" sz="2800" dirty="0" smtClean="0"/>
              <a:t>However “ethics fills the gap between the time when technology creates new problems and the time when laws are introduced” (Connolly &amp; </a:t>
            </a:r>
            <a:r>
              <a:rPr lang="en-US" sz="2800" dirty="0" err="1" smtClean="0"/>
              <a:t>Begg</a:t>
            </a:r>
            <a:r>
              <a:rPr lang="en-US" sz="2800" dirty="0" smtClean="0"/>
              <a:t>). </a:t>
            </a:r>
            <a:endParaRPr lang="en-US" sz="2800" dirty="0"/>
          </a:p>
          <a:p>
            <a:pPr lvl="1">
              <a:spcBef>
                <a:spcPct val="60000"/>
              </a:spcBef>
            </a:pPr>
            <a:endParaRPr lang="en-US" sz="2400" b="1" dirty="0"/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Ethics in Information Technology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789932"/>
      </p:ext>
    </p:extLst>
  </p:cSld>
  <p:clrMapOvr>
    <a:masterClrMapping/>
  </p:clrMapOvr>
  <p:transition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49A6-851E-461F-B8A3-CBB97F474380}" type="slidenum">
              <a:rPr lang="en-US"/>
              <a:pPr/>
              <a:t>4</a:t>
            </a:fld>
            <a:endParaRPr lang="en-US"/>
          </a:p>
        </p:txBody>
      </p:sp>
      <p:sp>
        <p:nvSpPr>
          <p:cNvPr id="744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sz="2800" dirty="0" smtClean="0"/>
              <a:t>Examples</a:t>
            </a:r>
          </a:p>
          <a:p>
            <a:pPr lvl="1"/>
            <a:r>
              <a:rPr lang="en-US" sz="2400" dirty="0" smtClean="0"/>
              <a:t>57% of IT workers reported having asked to do something unethical by their supervisors (</a:t>
            </a:r>
            <a:r>
              <a:rPr lang="en-US" sz="2400" dirty="0" err="1" smtClean="0">
                <a:hlinkClick r:id="rId3"/>
              </a:rPr>
              <a:t>TechRepublic</a:t>
            </a:r>
            <a:r>
              <a:rPr lang="en-US" sz="2400" dirty="0" smtClean="0">
                <a:hlinkClick r:id="rId3"/>
              </a:rPr>
              <a:t> survey 2002</a:t>
            </a:r>
            <a:r>
              <a:rPr lang="en-US" sz="2400" dirty="0" smtClean="0"/>
              <a:t>).</a:t>
            </a:r>
          </a:p>
          <a:p>
            <a:pPr lvl="2"/>
            <a:r>
              <a:rPr lang="en-US" sz="2000" dirty="0" smtClean="0"/>
              <a:t>Ex: install, maintain, or overlook unlicensed software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Data aggregation in databases, data warehouses, “clickstreams: …</a:t>
            </a:r>
          </a:p>
          <a:p>
            <a:pPr lvl="2"/>
            <a:r>
              <a:rPr lang="en-US" sz="2000" dirty="0" smtClean="0"/>
              <a:t>Ex: selling data to other companies</a:t>
            </a:r>
            <a:endParaRPr lang="en-US" sz="2000" dirty="0" smtClean="0"/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Data collection on a large scale.</a:t>
            </a:r>
          </a:p>
          <a:p>
            <a:pPr lvl="2"/>
            <a:r>
              <a:rPr lang="en-US" sz="2000" dirty="0" smtClean="0"/>
              <a:t>Ex: Google searches used for online advertisement</a:t>
            </a:r>
            <a:endParaRPr lang="en-US" sz="2000" dirty="0"/>
          </a:p>
          <a:p>
            <a:pPr lvl="1">
              <a:spcBef>
                <a:spcPct val="60000"/>
              </a:spcBef>
            </a:pPr>
            <a:endParaRPr lang="en-US" sz="2400" b="1" dirty="0"/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Ethical Concerns in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5689216"/>
      </p:ext>
    </p:extLst>
  </p:cSld>
  <p:clrMapOvr>
    <a:masterClrMapping/>
  </p:clrMapOvr>
  <p:transition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49A6-851E-461F-B8A3-CBB97F474380}" type="slidenum">
              <a:rPr lang="en-US"/>
              <a:pPr/>
              <a:t>5</a:t>
            </a:fld>
            <a:endParaRPr lang="en-US"/>
          </a:p>
        </p:txBody>
      </p:sp>
      <p:sp>
        <p:nvSpPr>
          <p:cNvPr id="744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914400"/>
            <a:ext cx="7772400" cy="51816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sz="2800" dirty="0" smtClean="0"/>
              <a:t>Laws affect how data are collected, analyzed, transmitted, and used:</a:t>
            </a:r>
          </a:p>
          <a:p>
            <a:pPr lvl="1"/>
            <a:r>
              <a:rPr lang="en-US" sz="2400" dirty="0" smtClean="0"/>
              <a:t>Securities and Exchange Commission (SEC)  Regulation National Market system (NMS) – financial firms have to prove that a better price was not available at the time of purchasing a large amount of shares</a:t>
            </a:r>
          </a:p>
          <a:p>
            <a:pPr lvl="1"/>
            <a:r>
              <a:rPr lang="en-US" sz="2400" dirty="0" smtClean="0"/>
              <a:t>Sarbanes-Oxley Act of 2002 (SOX) requires companies to certify the accuracy of their financial data (and databases)</a:t>
            </a:r>
          </a:p>
          <a:p>
            <a:pPr lvl="1"/>
            <a:r>
              <a:rPr lang="en-US" sz="2400" dirty="0" smtClean="0"/>
              <a:t>COBIT (framework  and toolset to audit and control IT systems) and COSO (internal controls of IT) propose tools and methods to comply with SOX requirements.</a:t>
            </a:r>
          </a:p>
          <a:p>
            <a:endParaRPr lang="en-US" sz="2800" dirty="0"/>
          </a:p>
          <a:p>
            <a:pPr lvl="1">
              <a:spcBef>
                <a:spcPct val="60000"/>
              </a:spcBef>
            </a:pPr>
            <a:endParaRPr lang="en-US" sz="2400" b="1" dirty="0"/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Legal Framework fo</a:t>
            </a:r>
            <a:r>
              <a:rPr lang="en-US" dirty="0" smtClean="0"/>
              <a:t>r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554912"/>
      </p:ext>
    </p:extLst>
  </p:cSld>
  <p:clrMapOvr>
    <a:masterClrMapping/>
  </p:clrMapOvr>
  <p:transition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49A6-851E-461F-B8A3-CBB97F474380}" type="slidenum">
              <a:rPr lang="en-US"/>
              <a:pPr/>
              <a:t>6</a:t>
            </a:fld>
            <a:endParaRPr lang="en-US"/>
          </a:p>
        </p:txBody>
      </p:sp>
      <p:sp>
        <p:nvSpPr>
          <p:cNvPr id="744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839200" cy="50292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sz="2800" dirty="0" smtClean="0"/>
              <a:t>The Health Insurance Portability and Accountability Act (</a:t>
            </a:r>
            <a:r>
              <a:rPr lang="en-US" sz="2800" dirty="0" smtClean="0">
                <a:hlinkClick r:id="rId3"/>
              </a:rPr>
              <a:t>HIPAA</a:t>
            </a:r>
            <a:r>
              <a:rPr lang="en-US" sz="2800" dirty="0" smtClean="0"/>
              <a:t>, 1996)  has provisions for:</a:t>
            </a:r>
          </a:p>
          <a:p>
            <a:pPr lvl="1"/>
            <a:r>
              <a:rPr lang="en-US" sz="2400" dirty="0" smtClean="0"/>
              <a:t>Privacy of patient information (protects patient-identifiable data)</a:t>
            </a:r>
          </a:p>
          <a:p>
            <a:pPr lvl="1"/>
            <a:r>
              <a:rPr lang="en-US" sz="2400" dirty="0" smtClean="0"/>
              <a:t>Standardizing electronic health/medical records and transactions between healthcare organizations</a:t>
            </a:r>
          </a:p>
          <a:p>
            <a:pPr lvl="1"/>
            <a:r>
              <a:rPr lang="en-US" sz="2400" dirty="0" smtClean="0"/>
              <a:t>Establishing a nationally recognized identifier for all employees healthcare plans (different from SSN)</a:t>
            </a:r>
          </a:p>
          <a:p>
            <a:pPr lvl="1"/>
            <a:r>
              <a:rPr lang="en-US" sz="2400" dirty="0" smtClean="0"/>
              <a:t>Standards for the security of patients data and their transactions (within and across institutions)</a:t>
            </a:r>
          </a:p>
          <a:p>
            <a:pPr lvl="1"/>
            <a:r>
              <a:rPr lang="en-US" sz="2400" dirty="0" smtClean="0"/>
              <a:t>Need for a nationally recognized identifier for healthcare organizations and individual providers</a:t>
            </a:r>
            <a:endParaRPr lang="en-US" sz="2400" dirty="0"/>
          </a:p>
          <a:p>
            <a:pPr lvl="1">
              <a:spcBef>
                <a:spcPct val="60000"/>
              </a:spcBef>
            </a:pPr>
            <a:endParaRPr lang="en-US" sz="2400" b="1" dirty="0"/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 smtClean="0"/>
              <a:t>Legal Framework for Health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554912"/>
      </p:ext>
    </p:extLst>
  </p:cSld>
  <p:clrMapOvr>
    <a:masterClrMapping/>
  </p:clrMapOvr>
  <p:transition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49A6-851E-461F-B8A3-CBB97F474380}" type="slidenum">
              <a:rPr lang="en-US"/>
              <a:pPr/>
              <a:t>7</a:t>
            </a:fld>
            <a:endParaRPr lang="en-US"/>
          </a:p>
        </p:txBody>
      </p:sp>
      <p:sp>
        <p:nvSpPr>
          <p:cNvPr id="744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95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sz="2800" dirty="0" smtClean="0">
                <a:hlinkClick r:id="rId3"/>
              </a:rPr>
              <a:t>The European Union (EU) Directive on Data Protection of 1995 </a:t>
            </a:r>
            <a:r>
              <a:rPr lang="en-US" sz="2800" dirty="0" smtClean="0"/>
              <a:t>:</a:t>
            </a:r>
          </a:p>
          <a:p>
            <a:pPr lvl="1"/>
            <a:r>
              <a:rPr lang="en-US" sz="2000" dirty="0" smtClean="0"/>
              <a:t>P</a:t>
            </a:r>
            <a:r>
              <a:rPr lang="en-US" sz="2000" dirty="0" smtClean="0"/>
              <a:t>rohibits of processing – except exceptions - of “personal data revealing racial or ethnic origin, political opinions, religious or philosophical beliefs, trade-union membership, and the processing of data concerning health or sex life”.</a:t>
            </a:r>
          </a:p>
          <a:p>
            <a:pPr lvl="1"/>
            <a:r>
              <a:rPr lang="en-US" sz="2000" dirty="0" smtClean="0"/>
              <a:t>Specifies how data is collected and the right of the individual to see their data and appeal for corrections.</a:t>
            </a:r>
          </a:p>
          <a:p>
            <a:pPr lvl="1"/>
            <a:r>
              <a:rPr lang="en-US" sz="2000" dirty="0" smtClean="0"/>
              <a:t>Addresses the confidentiality and security measures taken while data is collected and processed.</a:t>
            </a:r>
          </a:p>
          <a:p>
            <a:pPr lvl="1"/>
            <a:r>
              <a:rPr lang="en-US" sz="2000" dirty="0" smtClean="0"/>
              <a:t>Specifies how a processor notifies an EU member of its intention to process data.</a:t>
            </a:r>
          </a:p>
          <a:p>
            <a:r>
              <a:rPr lang="en-US" sz="2400" dirty="0" smtClean="0"/>
              <a:t>The United Kingdom’s Data Protection Act of 1998.</a:t>
            </a:r>
          </a:p>
          <a:p>
            <a:pPr lvl="1"/>
            <a:endParaRPr lang="en-US" sz="2000" dirty="0"/>
          </a:p>
          <a:p>
            <a:pPr lvl="1">
              <a:spcBef>
                <a:spcPct val="60000"/>
              </a:spcBef>
            </a:pPr>
            <a:endParaRPr lang="en-US" sz="2400" b="1" dirty="0"/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US" dirty="0"/>
              <a:t>Legal Framework for </a:t>
            </a:r>
            <a:r>
              <a:rPr lang="en-US" dirty="0" smtClean="0"/>
              <a:t>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554912"/>
      </p:ext>
    </p:extLst>
  </p:cSld>
  <p:clrMapOvr>
    <a:masterClrMapping/>
  </p:clrMapOvr>
  <p:transition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49A6-851E-461F-B8A3-CBB97F474380}" type="slidenum">
              <a:rPr lang="en-US"/>
              <a:pPr/>
              <a:t>8</a:t>
            </a:fld>
            <a:endParaRPr lang="en-US"/>
          </a:p>
        </p:txBody>
      </p:sp>
      <p:sp>
        <p:nvSpPr>
          <p:cNvPr id="744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sz="2800" dirty="0" smtClean="0"/>
              <a:t>Steps to encourage legal and ethical data stewardship: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Develop an organization-wide policy for legal and ethical behavior</a:t>
            </a:r>
          </a:p>
          <a:p>
            <a:pPr lvl="2"/>
            <a:r>
              <a:rPr lang="en-US" sz="2000" dirty="0" smtClean="0"/>
              <a:t>Management must keep up-to-date with new legislation</a:t>
            </a:r>
          </a:p>
          <a:p>
            <a:pPr lvl="2"/>
            <a:r>
              <a:rPr lang="en-US" sz="2000" dirty="0" smtClean="0"/>
              <a:t>Management must adjust operations to international standards</a:t>
            </a:r>
          </a:p>
          <a:p>
            <a:pPr lvl="2"/>
            <a:r>
              <a:rPr lang="en-US" sz="2000" dirty="0" smtClean="0"/>
              <a:t>Data administrators and CIOs need to assess how legislation affects the flow of data, how data is collected, stored, retrieved, shared</a:t>
            </a:r>
          </a:p>
          <a:p>
            <a:pPr lvl="2"/>
            <a:r>
              <a:rPr lang="en-US" sz="2000" dirty="0" smtClean="0"/>
              <a:t>Develop a corporate statement of ethics and make each employee aware of it</a:t>
            </a:r>
          </a:p>
          <a:p>
            <a:pPr lvl="2"/>
            <a:r>
              <a:rPr lang="en-US" sz="2000" dirty="0" smtClean="0"/>
              <a:t>Develop procedures for dealing with legal and/or ethical lapses</a:t>
            </a:r>
          </a:p>
          <a:p>
            <a:pPr lvl="2"/>
            <a:endParaRPr lang="en-US" sz="2000" dirty="0"/>
          </a:p>
          <a:p>
            <a:pPr marL="457200" lvl="1" indent="0">
              <a:buNone/>
            </a:pPr>
            <a:endParaRPr lang="en-US" sz="2400" dirty="0"/>
          </a:p>
          <a:p>
            <a:pPr lvl="1">
              <a:spcBef>
                <a:spcPct val="60000"/>
              </a:spcBef>
            </a:pPr>
            <a:endParaRPr lang="en-US" sz="2400" b="1" dirty="0"/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1143000"/>
          </a:xfrm>
        </p:spPr>
        <p:txBody>
          <a:bodyPr/>
          <a:lstStyle/>
          <a:p>
            <a:r>
              <a:rPr lang="en-US" dirty="0"/>
              <a:t>Legal </a:t>
            </a:r>
            <a:r>
              <a:rPr lang="en-US" dirty="0" smtClean="0"/>
              <a:t>and Ethical Data Stewardship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554912"/>
      </p:ext>
    </p:extLst>
  </p:cSld>
  <p:clrMapOvr>
    <a:masterClrMapping/>
  </p:clrMapOvr>
  <p:transition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11/13/2012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ISC329   Isabelle Bichindaritz  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49A6-851E-461F-B8A3-CBB97F474380}" type="slidenum">
              <a:rPr lang="en-US"/>
              <a:pPr/>
              <a:t>9</a:t>
            </a:fld>
            <a:endParaRPr lang="en-US"/>
          </a:p>
        </p:txBody>
      </p:sp>
      <p:sp>
        <p:nvSpPr>
          <p:cNvPr id="7444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524000"/>
            <a:ext cx="8305800" cy="41148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/>
          <a:p>
            <a:r>
              <a:rPr lang="en-US" sz="2800" dirty="0" smtClean="0"/>
              <a:t>Steps to encourage legal and ethical data stewardship:</a:t>
            </a:r>
          </a:p>
          <a:p>
            <a:pPr lvl="1"/>
            <a:endParaRPr lang="en-US" sz="2400" dirty="0"/>
          </a:p>
          <a:p>
            <a:pPr lvl="1"/>
            <a:r>
              <a:rPr lang="en-US" sz="2400" dirty="0" smtClean="0"/>
              <a:t>Professional organizations and Codes of Ethics</a:t>
            </a:r>
            <a:br>
              <a:rPr lang="en-US" sz="2400" dirty="0" smtClean="0"/>
            </a:br>
            <a:r>
              <a:rPr lang="en-US" sz="2000" dirty="0" smtClean="0">
                <a:hlinkClick r:id="rId3"/>
              </a:rPr>
              <a:t>Association for Computing Machinery (ACM) Code of Ethics </a:t>
            </a:r>
            <a:r>
              <a:rPr lang="en-US" sz="2000" dirty="0" smtClean="0"/>
              <a:t>(ACM, 1992) consists in 24 statements</a:t>
            </a:r>
          </a:p>
          <a:p>
            <a:pPr lvl="2"/>
            <a:r>
              <a:rPr lang="en-US" sz="2000" dirty="0" smtClean="0"/>
              <a:t>Fundamental ethical considerations</a:t>
            </a:r>
          </a:p>
          <a:p>
            <a:pPr lvl="2"/>
            <a:r>
              <a:rPr lang="en-US" sz="2000" dirty="0" smtClean="0"/>
              <a:t>Specific considerations of professional conduct</a:t>
            </a:r>
          </a:p>
          <a:p>
            <a:pPr lvl="2"/>
            <a:r>
              <a:rPr lang="en-US" sz="2000" dirty="0" smtClean="0"/>
              <a:t>Considerations for individuals in leadership roles </a:t>
            </a:r>
          </a:p>
          <a:p>
            <a:pPr lvl="1"/>
            <a:endParaRPr lang="en-US" sz="2400" dirty="0"/>
          </a:p>
          <a:p>
            <a:pPr marL="457200" lvl="1" indent="0">
              <a:buNone/>
            </a:pPr>
            <a:endParaRPr lang="en-US" sz="2400" dirty="0"/>
          </a:p>
          <a:p>
            <a:pPr lvl="1">
              <a:spcBef>
                <a:spcPct val="60000"/>
              </a:spcBef>
            </a:pPr>
            <a:endParaRPr lang="en-US" sz="2400" b="1" dirty="0"/>
          </a:p>
        </p:txBody>
      </p:sp>
      <p:sp>
        <p:nvSpPr>
          <p:cNvPr id="744451" name="Rectangle 3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610600" cy="1143000"/>
          </a:xfrm>
        </p:spPr>
        <p:txBody>
          <a:bodyPr/>
          <a:lstStyle/>
          <a:p>
            <a:r>
              <a:rPr lang="en-US" dirty="0"/>
              <a:t>Legal </a:t>
            </a:r>
            <a:r>
              <a:rPr lang="en-US" dirty="0" smtClean="0"/>
              <a:t>and Ethical Data Stewardship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700857"/>
      </p:ext>
    </p:extLst>
  </p:cSld>
  <p:clrMapOvr>
    <a:masterClrMapping/>
  </p:clrMapOvr>
  <p:transition advClick="0"/>
</p:sld>
</file>

<file path=ppt/theme/theme1.xml><?xml version="1.0" encoding="utf-8"?>
<a:theme xmlns:a="http://schemas.openxmlformats.org/drawingml/2006/main" name="Blank Presentation">
  <a:themeElements>
    <a:clrScheme name="Blank Presentation 2">
      <a:dk1>
        <a:srgbClr val="000000"/>
      </a:dk1>
      <a:lt1>
        <a:srgbClr val="FFFFFF"/>
      </a:lt1>
      <a:dk2>
        <a:srgbClr val="0000F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00"/>
      </a:hlink>
      <a:folHlink>
        <a:srgbClr val="969696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triangl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4073</TotalTime>
  <Words>1104</Words>
  <Application>Microsoft Office PowerPoint</Application>
  <PresentationFormat>On-screen Show (4:3)</PresentationFormat>
  <Paragraphs>172</Paragraphs>
  <Slides>15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Blank Presentation</vt:lpstr>
      <vt:lpstr> Professional, Legal, and Ethical Concerns in Data Management</vt:lpstr>
      <vt:lpstr>Learning Objectives</vt:lpstr>
      <vt:lpstr>Ethics in Information Technology</vt:lpstr>
      <vt:lpstr>Ethical Concerns in IT</vt:lpstr>
      <vt:lpstr>Legal Framework for IT</vt:lpstr>
      <vt:lpstr>Legal Framework for Health IT</vt:lpstr>
      <vt:lpstr>Legal Framework for IT</vt:lpstr>
      <vt:lpstr>Legal and Ethical Data Stewardship</vt:lpstr>
      <vt:lpstr>Legal and Ethical Data Stewardship</vt:lpstr>
      <vt:lpstr>Intellectual Property</vt:lpstr>
      <vt:lpstr>Intellectual Property</vt:lpstr>
      <vt:lpstr>Intellectual Property</vt:lpstr>
      <vt:lpstr>Intellectual Property</vt:lpstr>
      <vt:lpstr>Intellectual Property Rights for Database Applications</vt:lpstr>
      <vt:lpstr>Intellectual Property Rights for Data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Database systems design</dc:title>
  <dc:creator>Isabelle Bichindaritz</dc:creator>
  <cp:lastModifiedBy>Isa</cp:lastModifiedBy>
  <cp:revision>308</cp:revision>
  <cp:lastPrinted>2012-11-04T20:11:30Z</cp:lastPrinted>
  <dcterms:created xsi:type="dcterms:W3CDTF">2000-09-29T00:33:17Z</dcterms:created>
  <dcterms:modified xsi:type="dcterms:W3CDTF">2012-11-14T04:24:38Z</dcterms:modified>
</cp:coreProperties>
</file>