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138" autoAdjust="0"/>
    <p:restoredTop sz="90909" autoAdjust="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BDE01-912B-4BF1-B849-7BEE8F70CE2F}" type="slidenum">
              <a:rPr lang="en-US"/>
              <a:pPr/>
              <a:t>4</a:t>
            </a:fld>
            <a:endParaRPr lang="en-US"/>
          </a:p>
        </p:txBody>
      </p:sp>
      <p:sp>
        <p:nvSpPr>
          <p:cNvPr id="74547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4547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547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54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8D2A1-238A-4B63-9CB8-8E2B1F8EF99A}" type="slidenum">
              <a:rPr lang="en-US"/>
              <a:pPr/>
              <a:t>13</a:t>
            </a:fld>
            <a:endParaRPr lang="en-US"/>
          </a:p>
        </p:txBody>
      </p:sp>
      <p:sp>
        <p:nvSpPr>
          <p:cNvPr id="757762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7763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12</a:t>
            </a:r>
          </a:p>
        </p:txBody>
      </p:sp>
      <p:sp>
        <p:nvSpPr>
          <p:cNvPr id="757764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7765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776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577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3C16A8-2343-4248-8CBF-25F1E34A761F}" type="slidenum">
              <a:rPr lang="en-US"/>
              <a:pPr/>
              <a:t>14</a:t>
            </a:fld>
            <a:endParaRPr lang="en-US"/>
          </a:p>
        </p:txBody>
      </p:sp>
      <p:sp>
        <p:nvSpPr>
          <p:cNvPr id="759810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9811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14</a:t>
            </a:r>
          </a:p>
        </p:txBody>
      </p:sp>
      <p:sp>
        <p:nvSpPr>
          <p:cNvPr id="759812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9813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981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59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489A5A-4D3B-48BC-BC28-2E4281410E90}" type="slidenum">
              <a:rPr lang="en-US"/>
              <a:pPr/>
              <a:t>19</a:t>
            </a:fld>
            <a:endParaRPr lang="en-US"/>
          </a:p>
        </p:txBody>
      </p:sp>
      <p:sp>
        <p:nvSpPr>
          <p:cNvPr id="76595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6595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23</a:t>
            </a:r>
          </a:p>
        </p:txBody>
      </p:sp>
      <p:sp>
        <p:nvSpPr>
          <p:cNvPr id="76595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6595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6595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6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FB544-3898-47E1-A874-408B721285DC}" type="slidenum">
              <a:rPr lang="en-US"/>
              <a:pPr/>
              <a:t>21</a:t>
            </a:fld>
            <a:endParaRPr lang="en-US"/>
          </a:p>
        </p:txBody>
      </p:sp>
      <p:sp>
        <p:nvSpPr>
          <p:cNvPr id="804866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04867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25</a:t>
            </a:r>
          </a:p>
        </p:txBody>
      </p:sp>
      <p:sp>
        <p:nvSpPr>
          <p:cNvPr id="804868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04869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0487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048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7DAE1F-75E1-4482-B35C-13415C74EB46}" type="slidenum">
              <a:rPr lang="en-US"/>
              <a:pPr/>
              <a:t>26</a:t>
            </a:fld>
            <a:endParaRPr lang="en-US"/>
          </a:p>
        </p:txBody>
      </p:sp>
      <p:sp>
        <p:nvSpPr>
          <p:cNvPr id="811010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31</a:t>
            </a:r>
          </a:p>
        </p:txBody>
      </p:sp>
      <p:sp>
        <p:nvSpPr>
          <p:cNvPr id="811012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1013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101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11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43D81-EBD1-431E-B613-CC43D230FC64}" type="slidenum">
              <a:rPr lang="en-US"/>
              <a:pPr/>
              <a:t>27</a:t>
            </a:fld>
            <a:endParaRPr lang="en-US"/>
          </a:p>
        </p:txBody>
      </p:sp>
      <p:sp>
        <p:nvSpPr>
          <p:cNvPr id="813058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3059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31</a:t>
            </a:r>
          </a:p>
        </p:txBody>
      </p:sp>
      <p:sp>
        <p:nvSpPr>
          <p:cNvPr id="813060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3061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306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130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6648C-14EA-4672-9041-C8E719DAA472}" type="slidenum">
              <a:rPr lang="en-US"/>
              <a:pPr/>
              <a:t>28</a:t>
            </a:fld>
            <a:endParaRPr lang="en-US"/>
          </a:p>
        </p:txBody>
      </p:sp>
      <p:sp>
        <p:nvSpPr>
          <p:cNvPr id="815106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5107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31</a:t>
            </a:r>
          </a:p>
        </p:txBody>
      </p:sp>
      <p:sp>
        <p:nvSpPr>
          <p:cNvPr id="815108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5109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1511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151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2BC54-8670-4B59-A18D-478673F08BB0}" type="slidenum">
              <a:rPr lang="en-US"/>
              <a:pPr/>
              <a:t>35</a:t>
            </a:fld>
            <a:endParaRPr lang="en-US"/>
          </a:p>
        </p:txBody>
      </p:sp>
      <p:sp>
        <p:nvSpPr>
          <p:cNvPr id="823298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3299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42</a:t>
            </a:r>
          </a:p>
        </p:txBody>
      </p:sp>
      <p:sp>
        <p:nvSpPr>
          <p:cNvPr id="823300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3301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330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233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15216-2C4C-42B8-804A-C8F6A1BC5D51}" type="slidenum">
              <a:rPr lang="en-US"/>
              <a:pPr/>
              <a:t>36</a:t>
            </a:fld>
            <a:endParaRPr lang="en-US"/>
          </a:p>
        </p:txBody>
      </p:sp>
      <p:sp>
        <p:nvSpPr>
          <p:cNvPr id="825346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5347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43</a:t>
            </a:r>
          </a:p>
        </p:txBody>
      </p:sp>
      <p:sp>
        <p:nvSpPr>
          <p:cNvPr id="825348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5349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535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253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08330-CD12-4221-A5BB-DDB4A7A7069F}" type="slidenum">
              <a:rPr lang="en-US"/>
              <a:pPr/>
              <a:t>37</a:t>
            </a:fld>
            <a:endParaRPr lang="en-US"/>
          </a:p>
        </p:txBody>
      </p:sp>
      <p:sp>
        <p:nvSpPr>
          <p:cNvPr id="82739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739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44</a:t>
            </a:r>
          </a:p>
        </p:txBody>
      </p:sp>
      <p:sp>
        <p:nvSpPr>
          <p:cNvPr id="82739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739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739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273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104F8-4267-4DED-B14D-BD9DFC441727}" type="slidenum">
              <a:rPr lang="en-US"/>
              <a:pPr/>
              <a:t>5</a:t>
            </a:fld>
            <a:endParaRPr lang="en-US"/>
          </a:p>
        </p:txBody>
      </p:sp>
      <p:sp>
        <p:nvSpPr>
          <p:cNvPr id="795650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5651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95652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5653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565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95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820FC-3824-4115-8C7E-04F5AA1376C6}" type="slidenum">
              <a:rPr lang="en-US"/>
              <a:pPr/>
              <a:t>38</a:t>
            </a:fld>
            <a:endParaRPr lang="en-US"/>
          </a:p>
        </p:txBody>
      </p:sp>
      <p:sp>
        <p:nvSpPr>
          <p:cNvPr id="829442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9443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44</a:t>
            </a:r>
          </a:p>
        </p:txBody>
      </p:sp>
      <p:sp>
        <p:nvSpPr>
          <p:cNvPr id="829444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9445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2944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29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06F1B-517B-426F-AD6D-76242C8F7C8D}" type="slidenum">
              <a:rPr lang="en-US"/>
              <a:pPr/>
              <a:t>39</a:t>
            </a:fld>
            <a:endParaRPr lang="en-US"/>
          </a:p>
        </p:txBody>
      </p:sp>
      <p:sp>
        <p:nvSpPr>
          <p:cNvPr id="831490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1491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47</a:t>
            </a:r>
          </a:p>
        </p:txBody>
      </p:sp>
      <p:sp>
        <p:nvSpPr>
          <p:cNvPr id="831492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1493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149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314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4C26D-3E51-4DD9-ABCA-1E923BA2AEB9}" type="slidenum">
              <a:rPr lang="en-US"/>
              <a:pPr/>
              <a:t>40</a:t>
            </a:fld>
            <a:endParaRPr lang="en-US"/>
          </a:p>
        </p:txBody>
      </p:sp>
      <p:sp>
        <p:nvSpPr>
          <p:cNvPr id="833538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3539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47</a:t>
            </a:r>
          </a:p>
        </p:txBody>
      </p:sp>
      <p:sp>
        <p:nvSpPr>
          <p:cNvPr id="833540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3541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83354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335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D3B39F-ED4C-44AF-9E09-F6B336B0B080}" type="slidenum">
              <a:rPr lang="en-US"/>
              <a:pPr/>
              <a:t>6</a:t>
            </a:fld>
            <a:endParaRPr lang="en-US"/>
          </a:p>
        </p:txBody>
      </p:sp>
      <p:sp>
        <p:nvSpPr>
          <p:cNvPr id="797698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4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7701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770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97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1C2CF-B8A2-4223-801A-57D37839F7F8}" type="slidenum">
              <a:rPr lang="en-US"/>
              <a:pPr/>
              <a:t>7</a:t>
            </a:fld>
            <a:endParaRPr lang="en-US"/>
          </a:p>
        </p:txBody>
      </p:sp>
      <p:sp>
        <p:nvSpPr>
          <p:cNvPr id="747522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7523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6</a:t>
            </a:r>
          </a:p>
        </p:txBody>
      </p:sp>
      <p:sp>
        <p:nvSpPr>
          <p:cNvPr id="747524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7525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752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75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6C99-505B-49F1-9CEC-843B27B53753}" type="slidenum">
              <a:rPr lang="en-US"/>
              <a:pPr/>
              <a:t>8</a:t>
            </a:fld>
            <a:endParaRPr lang="en-US"/>
          </a:p>
        </p:txBody>
      </p:sp>
      <p:sp>
        <p:nvSpPr>
          <p:cNvPr id="749570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9571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6</a:t>
            </a:r>
          </a:p>
        </p:txBody>
      </p:sp>
      <p:sp>
        <p:nvSpPr>
          <p:cNvPr id="749572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9573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4957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495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F725E-4A8E-4005-BFF0-2BAAFA9EEB9A}" type="slidenum">
              <a:rPr lang="en-US"/>
              <a:pPr/>
              <a:t>9</a:t>
            </a:fld>
            <a:endParaRPr lang="en-US"/>
          </a:p>
        </p:txBody>
      </p:sp>
      <p:sp>
        <p:nvSpPr>
          <p:cNvPr id="751618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1619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9</a:t>
            </a:r>
          </a:p>
        </p:txBody>
      </p:sp>
      <p:sp>
        <p:nvSpPr>
          <p:cNvPr id="751620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1621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162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516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E0F952-EE2A-4824-9C32-A1522609ADA8}" type="slidenum">
              <a:rPr lang="en-US"/>
              <a:pPr/>
              <a:t>10</a:t>
            </a:fld>
            <a:endParaRPr lang="en-US"/>
          </a:p>
        </p:txBody>
      </p:sp>
      <p:sp>
        <p:nvSpPr>
          <p:cNvPr id="753666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3667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10</a:t>
            </a:r>
          </a:p>
        </p:txBody>
      </p:sp>
      <p:sp>
        <p:nvSpPr>
          <p:cNvPr id="753668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3669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367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536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F5F4E-57EB-4AD3-91CC-A77C5EAA08AF}" type="slidenum">
              <a:rPr lang="en-US"/>
              <a:pPr/>
              <a:t>11</a:t>
            </a:fld>
            <a:endParaRPr lang="en-US"/>
          </a:p>
        </p:txBody>
      </p:sp>
      <p:sp>
        <p:nvSpPr>
          <p:cNvPr id="799746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9747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6</a:t>
            </a:r>
          </a:p>
        </p:txBody>
      </p:sp>
      <p:sp>
        <p:nvSpPr>
          <p:cNvPr id="799748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9749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9975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997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724DA-B6D3-48AA-8652-4C83DDC2DD45}" type="slidenum">
              <a:rPr lang="en-US"/>
              <a:pPr/>
              <a:t>12</a:t>
            </a:fld>
            <a:endParaRPr lang="en-US"/>
          </a:p>
        </p:txBody>
      </p:sp>
      <p:sp>
        <p:nvSpPr>
          <p:cNvPr id="755714" name="Rectangle 2"/>
          <p:cNvSpPr>
            <a:spLocks noChangeArrowheads="1"/>
          </p:cNvSpPr>
          <p:nvPr/>
        </p:nvSpPr>
        <p:spPr bwMode="auto">
          <a:xfrm>
            <a:off x="4023340" y="0"/>
            <a:ext cx="3079135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5715" name="Rectangle 3"/>
          <p:cNvSpPr>
            <a:spLocks noChangeArrowheads="1"/>
          </p:cNvSpPr>
          <p:nvPr/>
        </p:nvSpPr>
        <p:spPr bwMode="auto">
          <a:xfrm>
            <a:off x="4023340" y="8918089"/>
            <a:ext cx="3079135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586" tIns="0" rIns="19586" bIns="0" anchor="b"/>
          <a:lstStyle/>
          <a:p>
            <a:pPr algn="r" defTabSz="975947"/>
            <a:r>
              <a:rPr lang="en-US" sz="1000" i="1"/>
              <a:t>12</a:t>
            </a:r>
          </a:p>
        </p:txBody>
      </p:sp>
      <p:sp>
        <p:nvSpPr>
          <p:cNvPr id="755716" name="Rectangle 4"/>
          <p:cNvSpPr>
            <a:spLocks noChangeArrowheads="1"/>
          </p:cNvSpPr>
          <p:nvPr/>
        </p:nvSpPr>
        <p:spPr bwMode="auto">
          <a:xfrm>
            <a:off x="1" y="8918089"/>
            <a:ext cx="3077524" cy="47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5717" name="Rectangle 5"/>
          <p:cNvSpPr>
            <a:spLocks noChangeArrowheads="1"/>
          </p:cNvSpPr>
          <p:nvPr/>
        </p:nvSpPr>
        <p:spPr bwMode="auto">
          <a:xfrm>
            <a:off x="1" y="0"/>
            <a:ext cx="3077524" cy="467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610" tIns="46305" rIns="92610" bIns="46305" anchor="ctr"/>
          <a:lstStyle/>
          <a:p>
            <a:endParaRPr lang="en-US"/>
          </a:p>
        </p:txBody>
      </p:sp>
      <p:sp>
        <p:nvSpPr>
          <p:cNvPr id="75571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557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6293" tIns="48963" rIns="96293" bIns="48963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11/7/2012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1F8B-CBC5-4172-A243-53AB63DA24C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2286000"/>
          </a:xfrm>
        </p:spPr>
        <p:txBody>
          <a:bodyPr/>
          <a:lstStyle/>
          <a:p>
            <a:r>
              <a:rPr lang="en-US" b="1"/>
              <a:t/>
            </a:r>
            <a:br>
              <a:rPr lang="en-US" b="1"/>
            </a:br>
            <a:r>
              <a:rPr lang="en-US" b="1"/>
              <a:t>Transaction Management &amp; Concurrency Control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DCE01-0F44-4242-9BEA-46DE357CF7DA}" type="slidenum">
              <a:rPr lang="en-US"/>
              <a:pPr/>
              <a:t>10</a:t>
            </a:fld>
            <a:endParaRPr lang="en-US"/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dirty="0"/>
              <a:t>Transaction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COMMIT (permanently updates database)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ROLLBACK (does not modify database)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User initiated transaction sequence must continue until: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COMMIT statement is reached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ROLLBACK statement is reached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End of a program reached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Program reaches abnormal termination (leads to ROLLBACK) 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r>
              <a:rPr lang="en-US"/>
              <a:t>Transaction Management with SQL</a:t>
            </a:r>
          </a:p>
        </p:txBody>
      </p:sp>
    </p:spTree>
    <p:extLst>
      <p:ext uri="{BB962C8B-B14F-4D97-AF65-F5344CB8AC3E}">
        <p14:creationId xmlns:p14="http://schemas.microsoft.com/office/powerpoint/2010/main" val="2134124626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424-F616-4072-86BC-0B3A844A346E}" type="slidenum">
              <a:rPr lang="en-US"/>
              <a:pPr/>
              <a:t>11</a:t>
            </a:fld>
            <a:endParaRPr lang="en-US"/>
          </a:p>
        </p:txBody>
      </p:sp>
      <p:sp>
        <p:nvSpPr>
          <p:cNvPr id="79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Register credit sale of 100 units of product X to customer Y for $500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/>
              <a:t>Transaction begins when first SQL statement is encountered, and ends at COMMIT or end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1143000"/>
          </a:xfrm>
        </p:spPr>
        <p:txBody>
          <a:bodyPr/>
          <a:lstStyle/>
          <a:p>
            <a:r>
              <a:rPr lang="en-US"/>
              <a:t>Transaction Management with SQL </a:t>
            </a:r>
          </a:p>
        </p:txBody>
      </p:sp>
      <p:sp>
        <p:nvSpPr>
          <p:cNvPr id="798724" name="Text Box 4"/>
          <p:cNvSpPr txBox="1">
            <a:spLocks noChangeArrowheads="1"/>
          </p:cNvSpPr>
          <p:nvPr/>
        </p:nvSpPr>
        <p:spPr bwMode="auto">
          <a:xfrm>
            <a:off x="1066800" y="2438400"/>
            <a:ext cx="6951663" cy="2660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UPDATE PRODUCT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SET PROD_QOH = PROD_QOH - 100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WHERE PROD_CODE = ‘X’;</a:t>
            </a:r>
          </a:p>
          <a:p>
            <a:pPr algn="l"/>
            <a:r>
              <a:rPr lang="en-US">
                <a:latin typeface="Courier New" pitchFamily="49" charset="0"/>
              </a:rPr>
              <a:t>UPDATE ACCT_RECEIVABLE</a:t>
            </a:r>
          </a:p>
          <a:p>
            <a:pPr algn="l"/>
            <a:r>
              <a:rPr lang="en-US">
                <a:latin typeface="Courier New" pitchFamily="49" charset="0"/>
              </a:rPr>
              <a:t>SET ACCT_BALANCE = ACCT_BALANCE + 500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WHERE ACCT_NUM = ‘Y’;</a:t>
            </a:r>
          </a:p>
          <a:p>
            <a:pPr algn="l"/>
            <a:r>
              <a:rPr lang="en-US">
                <a:latin typeface="Courier New" pitchFamily="49" charset="0"/>
              </a:rPr>
              <a:t>COMMIT;</a:t>
            </a:r>
            <a:endParaRPr lang="en-US" sz="28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998365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264D-865E-4617-93BA-88D0ED09C3EB}" type="slidenum">
              <a:rPr lang="en-US"/>
              <a:pPr/>
              <a:t>12</a:t>
            </a:fld>
            <a:endParaRPr lang="en-US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49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Tracks all transactions that update database</a:t>
            </a:r>
          </a:p>
          <a:p>
            <a:pPr>
              <a:lnSpc>
                <a:spcPct val="90000"/>
              </a:lnSpc>
            </a:pPr>
            <a:r>
              <a:rPr lang="en-US" sz="2800"/>
              <a:t>May be used by </a:t>
            </a:r>
            <a:r>
              <a:rPr lang="en-US" sz="2800">
                <a:latin typeface="Courier New" pitchFamily="49" charset="0"/>
              </a:rPr>
              <a:t>ROLLBACK</a:t>
            </a:r>
            <a:r>
              <a:rPr lang="en-US" sz="2800"/>
              <a:t> command</a:t>
            </a:r>
          </a:p>
          <a:p>
            <a:pPr>
              <a:lnSpc>
                <a:spcPct val="90000"/>
              </a:lnSpc>
            </a:pPr>
            <a:r>
              <a:rPr lang="en-US" sz="2800"/>
              <a:t>May be used to recover from system failure</a:t>
            </a:r>
          </a:p>
          <a:p>
            <a:pPr>
              <a:lnSpc>
                <a:spcPct val="90000"/>
              </a:lnSpc>
            </a:pPr>
            <a:r>
              <a:rPr lang="en-US" sz="2800"/>
              <a:t>Log stores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Record for beginning of transaction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SQL statement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Operation type (retrieve, update, insert, delete)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Names of objects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Before and after values for updated fields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Pointers to previous and next entries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Commit Statement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/>
              <a:t>Transaction Log</a:t>
            </a:r>
          </a:p>
        </p:txBody>
      </p:sp>
    </p:spTree>
    <p:extLst>
      <p:ext uri="{BB962C8B-B14F-4D97-AF65-F5344CB8AC3E}">
        <p14:creationId xmlns:p14="http://schemas.microsoft.com/office/powerpoint/2010/main" val="557910895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88FC-4245-4200-9A41-3DF15656EB94}" type="slidenum">
              <a:rPr lang="en-US"/>
              <a:pPr/>
              <a:t>13</a:t>
            </a:fld>
            <a:endParaRPr lang="en-US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/>
              <a:t>Transaction Log Example</a:t>
            </a:r>
          </a:p>
        </p:txBody>
      </p:sp>
      <p:pic>
        <p:nvPicPr>
          <p:cNvPr id="7567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8458200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67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191000"/>
            <a:ext cx="9144000" cy="1981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TRL_ID: transaction log record ID</a:t>
            </a:r>
          </a:p>
          <a:p>
            <a:pPr>
              <a:lnSpc>
                <a:spcPct val="90000"/>
              </a:lnSpc>
            </a:pPr>
            <a:r>
              <a:rPr lang="en-US" sz="2800"/>
              <a:t>TRX_NUM: transaction number</a:t>
            </a:r>
          </a:p>
          <a:p>
            <a:pPr>
              <a:lnSpc>
                <a:spcPct val="90000"/>
              </a:lnSpc>
            </a:pPr>
            <a:r>
              <a:rPr lang="en-US" sz="2800"/>
              <a:t>PREV_PTR: pointer to previous transaction record</a:t>
            </a:r>
          </a:p>
          <a:p>
            <a:pPr>
              <a:lnSpc>
                <a:spcPct val="90000"/>
              </a:lnSpc>
            </a:pPr>
            <a:r>
              <a:rPr lang="en-US" sz="2800"/>
              <a:t>NEXT_PTR: pointer to next transaction record</a:t>
            </a:r>
          </a:p>
        </p:txBody>
      </p:sp>
    </p:spTree>
    <p:extLst>
      <p:ext uri="{BB962C8B-B14F-4D97-AF65-F5344CB8AC3E}">
        <p14:creationId xmlns:p14="http://schemas.microsoft.com/office/powerpoint/2010/main" val="565586304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D4E2-EA72-4381-AE64-20E043E5C7F5}" type="slidenum">
              <a:rPr lang="en-US"/>
              <a:pPr/>
              <a:t>14</a:t>
            </a:fld>
            <a:endParaRPr lang="en-US"/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91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dirty="0" smtClean="0"/>
              <a:t>Process of managing simultaneous operations on the database without having them interfere with one another</a:t>
            </a:r>
            <a:endParaRPr lang="en-US" dirty="0"/>
          </a:p>
          <a:p>
            <a:pPr lvl="1"/>
            <a:r>
              <a:rPr lang="en-US" dirty="0"/>
              <a:t>Ensure </a:t>
            </a:r>
            <a:r>
              <a:rPr lang="en-US" dirty="0" err="1"/>
              <a:t>serializability</a:t>
            </a:r>
            <a:r>
              <a:rPr lang="en-US" dirty="0"/>
              <a:t> of transactions in multiuser database environment</a:t>
            </a:r>
          </a:p>
          <a:p>
            <a:pPr lvl="1"/>
            <a:r>
              <a:rPr lang="en-US" dirty="0"/>
              <a:t>Potential problems in multiuser environments</a:t>
            </a:r>
          </a:p>
          <a:p>
            <a:pPr lvl="2"/>
            <a:r>
              <a:rPr lang="en-US" dirty="0"/>
              <a:t>Lost updates</a:t>
            </a:r>
          </a:p>
          <a:p>
            <a:pPr lvl="2"/>
            <a:r>
              <a:rPr lang="en-US" dirty="0"/>
              <a:t>Uncommitted data</a:t>
            </a:r>
          </a:p>
          <a:p>
            <a:pPr lvl="2"/>
            <a:r>
              <a:rPr lang="en-US" dirty="0"/>
              <a:t>Inconsistent retrievals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1553918017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5AC7-AA88-44E5-9701-C02BB14BC037}" type="slidenum">
              <a:rPr lang="en-US"/>
              <a:pPr/>
              <a:t>15</a:t>
            </a:fld>
            <a:endParaRPr lang="en-US"/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09600"/>
          </a:xfrm>
        </p:spPr>
        <p:txBody>
          <a:bodyPr/>
          <a:lstStyle/>
          <a:p>
            <a:r>
              <a:rPr lang="en-US"/>
              <a:t>Lost Updates</a:t>
            </a:r>
          </a:p>
        </p:txBody>
      </p:sp>
      <p:pic>
        <p:nvPicPr>
          <p:cNvPr id="7608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086600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08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7086600" cy="207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0839" name="Rectangle 7"/>
          <p:cNvSpPr>
            <a:spLocks noChangeArrowheads="1"/>
          </p:cNvSpPr>
          <p:nvPr/>
        </p:nvSpPr>
        <p:spPr bwMode="auto">
          <a:xfrm>
            <a:off x="685800" y="685800"/>
            <a:ext cx="6934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</a:pPr>
            <a:r>
              <a:rPr lang="en-US" sz="2800"/>
              <a:t>PROD_QOH = PROD_QOH + 100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/>
              <a:t>PROD_QOH = PROD_QOH - 30</a:t>
            </a:r>
          </a:p>
        </p:txBody>
      </p:sp>
    </p:spTree>
    <p:extLst>
      <p:ext uri="{BB962C8B-B14F-4D97-AF65-F5344CB8AC3E}">
        <p14:creationId xmlns:p14="http://schemas.microsoft.com/office/powerpoint/2010/main" val="199837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C228-B70D-4C6C-BFFF-F8A515995446}" type="slidenum">
              <a:rPr lang="en-US"/>
              <a:pPr/>
              <a:t>16</a:t>
            </a:fld>
            <a:endParaRPr lang="en-US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en-US"/>
              <a:t>Uncommitted Data</a:t>
            </a:r>
          </a:p>
        </p:txBody>
      </p:sp>
      <p:pic>
        <p:nvPicPr>
          <p:cNvPr id="7618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66850"/>
            <a:ext cx="655320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18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6477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1863" name="Rectangle 7"/>
          <p:cNvSpPr>
            <a:spLocks noChangeArrowheads="1"/>
          </p:cNvSpPr>
          <p:nvPr/>
        </p:nvSpPr>
        <p:spPr bwMode="auto">
          <a:xfrm>
            <a:off x="685800" y="381000"/>
            <a:ext cx="8153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</a:pPr>
            <a:r>
              <a:rPr lang="en-US" sz="2800" dirty="0"/>
              <a:t>PROD_QOH = PROD_QOH + 100 (ROLLBACK)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800" dirty="0"/>
              <a:t>PROD_QOH = PROD_QOH - 30</a:t>
            </a:r>
          </a:p>
        </p:txBody>
      </p:sp>
    </p:spTree>
    <p:extLst>
      <p:ext uri="{BB962C8B-B14F-4D97-AF65-F5344CB8AC3E}">
        <p14:creationId xmlns:p14="http://schemas.microsoft.com/office/powerpoint/2010/main" val="2445172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DC8D4-D6FE-4034-868D-D9498753A565}" type="slidenum">
              <a:rPr lang="en-US"/>
              <a:pPr/>
              <a:t>17</a:t>
            </a:fld>
            <a:endParaRPr lang="en-US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533400"/>
          </a:xfrm>
        </p:spPr>
        <p:txBody>
          <a:bodyPr/>
          <a:lstStyle/>
          <a:p>
            <a:r>
              <a:rPr lang="en-US"/>
              <a:t>Inconsistent Retrievals</a:t>
            </a:r>
          </a:p>
        </p:txBody>
      </p:sp>
      <p:pic>
        <p:nvPicPr>
          <p:cNvPr id="7628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010400" cy="194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288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76600"/>
            <a:ext cx="7010400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3978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B67E-C59C-4EA3-87FC-0675F5264B49}" type="slidenum">
              <a:rPr lang="en-US"/>
              <a:pPr/>
              <a:t>18</a:t>
            </a:fld>
            <a:endParaRPr lang="en-US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/>
              <a:t>Inconsistent Retrievals</a:t>
            </a:r>
          </a:p>
        </p:txBody>
      </p:sp>
      <p:pic>
        <p:nvPicPr>
          <p:cNvPr id="763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21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54EF-0D13-491D-80B1-91C12447F15B}" type="slidenum">
              <a:rPr lang="en-US"/>
              <a:pPr/>
              <a:t>19</a:t>
            </a:fld>
            <a:endParaRPr lang="en-US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/>
              <a:t>Establishes order of concurrent transaction execution</a:t>
            </a:r>
          </a:p>
          <a:p>
            <a:r>
              <a:rPr lang="en-US" sz="2800"/>
              <a:t>Interleaves execution of database operations to ensure serializability</a:t>
            </a:r>
          </a:p>
          <a:p>
            <a:r>
              <a:rPr lang="en-US" sz="2800"/>
              <a:t>Bases actions on concurrency control algorithms</a:t>
            </a:r>
          </a:p>
          <a:p>
            <a:pPr lvl="1"/>
            <a:r>
              <a:rPr lang="en-US" sz="2400"/>
              <a:t>Locking </a:t>
            </a:r>
          </a:p>
          <a:p>
            <a:pPr lvl="1"/>
            <a:r>
              <a:rPr lang="en-US" sz="2400"/>
              <a:t>Time stamping</a:t>
            </a:r>
            <a:endParaRPr lang="en-US"/>
          </a:p>
          <a:p>
            <a:r>
              <a:rPr lang="en-US" sz="2800"/>
              <a:t>Ensures efficient use of computer’s CPU</a:t>
            </a:r>
            <a:endParaRPr lang="en-US"/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The Scheduler</a:t>
            </a:r>
          </a:p>
        </p:txBody>
      </p:sp>
    </p:spTree>
    <p:extLst>
      <p:ext uri="{BB962C8B-B14F-4D97-AF65-F5344CB8AC3E}">
        <p14:creationId xmlns:p14="http://schemas.microsoft.com/office/powerpoint/2010/main" val="1616894882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0523-042D-4AA3-BEBC-AE9A85E6909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800" dirty="0"/>
              <a:t>What a database transaction is and what its properties are</a:t>
            </a:r>
          </a:p>
          <a:p>
            <a:r>
              <a:rPr lang="en-US" sz="2800" dirty="0"/>
              <a:t>How database transactions are managed</a:t>
            </a:r>
          </a:p>
          <a:p>
            <a:r>
              <a:rPr lang="en-US" sz="2800" dirty="0"/>
              <a:t>What concurrency control is and what role it plays in maintaining the database’s integrity</a:t>
            </a:r>
          </a:p>
          <a:p>
            <a:r>
              <a:rPr lang="en-US" sz="2800" dirty="0"/>
              <a:t>What locking methods are and how they work</a:t>
            </a:r>
          </a:p>
          <a:p>
            <a:r>
              <a:rPr lang="en-US" sz="2800" dirty="0"/>
              <a:t>How database recovery management is used to maintain database integrity</a:t>
            </a:r>
          </a:p>
        </p:txBody>
      </p:sp>
    </p:spTree>
    <p:extLst>
      <p:ext uri="{BB962C8B-B14F-4D97-AF65-F5344CB8AC3E}">
        <p14:creationId xmlns:p14="http://schemas.microsoft.com/office/powerpoint/2010/main" val="1304425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AFB7-1BCD-401A-9B03-629FE3E27D4B}" type="slidenum">
              <a:rPr lang="en-US"/>
              <a:pPr/>
              <a:t>20</a:t>
            </a:fld>
            <a:endParaRPr lang="en-US"/>
          </a:p>
        </p:txBody>
      </p:sp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981200"/>
          </a:xfrm>
        </p:spPr>
        <p:txBody>
          <a:bodyPr/>
          <a:lstStyle/>
          <a:p>
            <a:r>
              <a:rPr lang="en-US" sz="4300" dirty="0"/>
              <a:t>Read/Write Conflict Scenarios:</a:t>
            </a:r>
            <a:br>
              <a:rPr lang="en-US" sz="4300" dirty="0"/>
            </a:br>
            <a:r>
              <a:rPr lang="en-US" sz="4300" dirty="0"/>
              <a:t>Conflicting Database Operations Matrix</a:t>
            </a:r>
            <a:endParaRPr lang="en-US" dirty="0"/>
          </a:p>
        </p:txBody>
      </p:sp>
      <p:pic>
        <p:nvPicPr>
          <p:cNvPr id="7669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05200"/>
            <a:ext cx="7239000" cy="226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4617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5494-5737-4B7F-880A-86C66A3DFD03}" type="slidenum">
              <a:rPr lang="en-US"/>
              <a:pPr/>
              <a:t>21</a:t>
            </a:fld>
            <a:endParaRPr lang="en-US"/>
          </a:p>
        </p:txBody>
      </p:sp>
      <p:sp>
        <p:nvSpPr>
          <p:cNvPr id="803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Concurrency Control </a:t>
            </a:r>
            <a:br>
              <a:rPr lang="en-US"/>
            </a:br>
            <a:r>
              <a:rPr lang="en-US"/>
              <a:t>with Locking Methods</a:t>
            </a:r>
            <a:endParaRPr lang="en-US" sz="4300"/>
          </a:p>
        </p:txBody>
      </p:sp>
      <p:sp>
        <p:nvSpPr>
          <p:cNvPr id="803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sz="2800"/>
              <a:t>Lock guarantees current transaction exclusive use of data item</a:t>
            </a:r>
          </a:p>
          <a:p>
            <a:r>
              <a:rPr lang="en-US" sz="2800"/>
              <a:t>Acquires lock prior to access</a:t>
            </a:r>
          </a:p>
          <a:p>
            <a:r>
              <a:rPr lang="en-US" sz="2800"/>
              <a:t>Lock released when transaction is completed </a:t>
            </a:r>
          </a:p>
          <a:p>
            <a:r>
              <a:rPr lang="en-US" sz="2800"/>
              <a:t>DBMS automatically initiates and enforces locking procedures</a:t>
            </a:r>
          </a:p>
          <a:p>
            <a:r>
              <a:rPr lang="en-US" sz="2800"/>
              <a:t>Managed by lock manager</a:t>
            </a:r>
          </a:p>
          <a:p>
            <a:r>
              <a:rPr lang="en-US" sz="2800"/>
              <a:t>Lock granularity indicates level of lock use – database, table, page, row, or field lock levels.</a:t>
            </a:r>
          </a:p>
        </p:txBody>
      </p:sp>
    </p:spTree>
    <p:extLst>
      <p:ext uri="{BB962C8B-B14F-4D97-AF65-F5344CB8AC3E}">
        <p14:creationId xmlns:p14="http://schemas.microsoft.com/office/powerpoint/2010/main" val="2364971313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7584-35DE-4F0E-AE72-E42478C73CE9}" type="slidenum">
              <a:rPr lang="en-US"/>
              <a:pPr/>
              <a:t>22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Database-Level Locking Sequence</a:t>
            </a:r>
          </a:p>
        </p:txBody>
      </p:sp>
      <p:pic>
        <p:nvPicPr>
          <p:cNvPr id="805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0104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4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6FF8-80D0-44A2-9304-5A02198C9B4D}" type="slidenum">
              <a:rPr lang="en-US"/>
              <a:pPr/>
              <a:t>23</a:t>
            </a:fld>
            <a:endParaRPr lang="en-US"/>
          </a:p>
        </p:txBody>
      </p:sp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76200"/>
            <a:ext cx="7772400" cy="1143000"/>
          </a:xfrm>
        </p:spPr>
        <p:txBody>
          <a:bodyPr/>
          <a:lstStyle/>
          <a:p>
            <a:r>
              <a:rPr lang="en-US" dirty="0"/>
              <a:t>Table-Level Lock </a:t>
            </a:r>
          </a:p>
        </p:txBody>
      </p:sp>
      <p:pic>
        <p:nvPicPr>
          <p:cNvPr id="806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324600" cy="480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014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E6363-98D1-4875-8EE1-BFC1B190A17D}" type="slidenum">
              <a:rPr lang="en-US"/>
              <a:pPr/>
              <a:t>24</a:t>
            </a:fld>
            <a:endParaRPr lang="en-US"/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Page-Level Lock Example</a:t>
            </a:r>
          </a:p>
        </p:txBody>
      </p:sp>
      <p:pic>
        <p:nvPicPr>
          <p:cNvPr id="8079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3820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7940" name="Rectangle 4"/>
          <p:cNvSpPr>
            <a:spLocks noChangeArrowheads="1"/>
          </p:cNvSpPr>
          <p:nvPr/>
        </p:nvSpPr>
        <p:spPr bwMode="auto">
          <a:xfrm>
            <a:off x="457200" y="4953000"/>
            <a:ext cx="8229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/>
              <a:t>A page is a diskpage, a part of the disk of fixed size, such as 4K, 8K, 16K.</a:t>
            </a:r>
          </a:p>
        </p:txBody>
      </p:sp>
    </p:spTree>
    <p:extLst>
      <p:ext uri="{BB962C8B-B14F-4D97-AF65-F5344CB8AC3E}">
        <p14:creationId xmlns:p14="http://schemas.microsoft.com/office/powerpoint/2010/main" val="4244614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769B-4DF0-41B4-8ED2-83604339E271}" type="slidenum">
              <a:rPr lang="en-US"/>
              <a:pPr/>
              <a:t>25</a:t>
            </a:fld>
            <a:endParaRPr lang="en-US"/>
          </a:p>
        </p:txBody>
      </p:sp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Row-Level Lock Example</a:t>
            </a:r>
          </a:p>
        </p:txBody>
      </p:sp>
      <p:pic>
        <p:nvPicPr>
          <p:cNvPr id="808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382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8964" name="Text Box 4"/>
          <p:cNvSpPr txBox="1">
            <a:spLocks noChangeArrowheads="1"/>
          </p:cNvSpPr>
          <p:nvPr/>
        </p:nvSpPr>
        <p:spPr bwMode="auto">
          <a:xfrm>
            <a:off x="381000" y="52578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Figure 9.5</a:t>
            </a:r>
            <a:endParaRPr lang="en-US" sz="20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67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A88-F960-4A0C-87EF-905454F33DAB}" type="slidenum">
              <a:rPr lang="en-US"/>
              <a:pPr/>
              <a:t>26</a:t>
            </a:fld>
            <a:endParaRPr lang="en-US"/>
          </a:p>
        </p:txBody>
      </p:sp>
      <p:sp>
        <p:nvSpPr>
          <p:cNvPr id="80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010400" cy="3200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/>
              <a:t>Two main lock types:</a:t>
            </a:r>
          </a:p>
          <a:p>
            <a:pPr lvl="1"/>
            <a:r>
              <a:rPr lang="en-US" sz="2400" b="1" dirty="0"/>
              <a:t>Binary locks</a:t>
            </a:r>
          </a:p>
          <a:p>
            <a:pPr lvl="1"/>
            <a:r>
              <a:rPr lang="en-US" sz="2400" b="1" dirty="0"/>
              <a:t>Shared/Exclusive locks</a:t>
            </a:r>
          </a:p>
          <a:p>
            <a:pPr lvl="1"/>
            <a:endParaRPr lang="en-US" sz="2400" b="1" dirty="0"/>
          </a:p>
          <a:p>
            <a:r>
              <a:rPr lang="en-US" sz="2800" b="1" dirty="0"/>
              <a:t>DBMS manages the lock automatically – in MySQL, it is table-level </a:t>
            </a:r>
            <a:r>
              <a:rPr lang="en-US" sz="2800" b="1" dirty="0" smtClean="0"/>
              <a:t>lock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in MS Access and SQL Server, it is row-level lock</a:t>
            </a:r>
            <a:br>
              <a:rPr lang="en-US" sz="2800" b="1" dirty="0" smtClean="0"/>
            </a:br>
            <a:r>
              <a:rPr lang="en-US" sz="2800" b="1" dirty="0" smtClean="0"/>
              <a:t>in Oracle, UDB, it is  row-level lock</a:t>
            </a:r>
            <a:endParaRPr lang="en-US" sz="2800" b="1" dirty="0"/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/>
              <a:t>Lock Types</a:t>
            </a:r>
          </a:p>
        </p:txBody>
      </p:sp>
    </p:spTree>
    <p:extLst>
      <p:ext uri="{BB962C8B-B14F-4D97-AF65-F5344CB8AC3E}">
        <p14:creationId xmlns:p14="http://schemas.microsoft.com/office/powerpoint/2010/main" val="3200548276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F659-41E5-4751-8F48-C05A6E46D578}" type="slidenum">
              <a:rPr lang="en-US"/>
              <a:pPr/>
              <a:t>27</a:t>
            </a:fld>
            <a:endParaRPr lang="en-US"/>
          </a:p>
        </p:txBody>
      </p:sp>
      <p:sp>
        <p:nvSpPr>
          <p:cNvPr id="81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010400" cy="472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Two states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Locked (1)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Unlocked (0) </a:t>
            </a:r>
          </a:p>
          <a:p>
            <a:pPr>
              <a:lnSpc>
                <a:spcPct val="90000"/>
              </a:lnSpc>
            </a:pPr>
            <a:r>
              <a:rPr lang="en-US" sz="2800"/>
              <a:t>Locked objects unavailable to other objects – managed by DBMS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Unlocked objects open to any transaction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transaction locks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Transaction unlocks object when complete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 is possible to change DBMS default with LOCK TABLE and other SQL commands.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Binary Locks</a:t>
            </a:r>
          </a:p>
        </p:txBody>
      </p:sp>
    </p:spTree>
    <p:extLst>
      <p:ext uri="{BB962C8B-B14F-4D97-AF65-F5344CB8AC3E}">
        <p14:creationId xmlns:p14="http://schemas.microsoft.com/office/powerpoint/2010/main" val="2252416443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627C-B0AA-4BDA-8F71-0BB6348B3E1C}" type="slidenum">
              <a:rPr lang="en-US"/>
              <a:pPr/>
              <a:t>28</a:t>
            </a:fld>
            <a:endParaRPr lang="en-US"/>
          </a:p>
        </p:txBody>
      </p:sp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/>
              <a:t>Example of Binary Lock Table</a:t>
            </a:r>
          </a:p>
        </p:txBody>
      </p:sp>
      <p:pic>
        <p:nvPicPr>
          <p:cNvPr id="814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9248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0100329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5CE-D830-4991-8B56-26DF70C14CC5}" type="slidenum">
              <a:rPr lang="en-US"/>
              <a:pPr/>
              <a:t>29</a:t>
            </a:fld>
            <a:endParaRPr lang="en-US"/>
          </a:p>
        </p:txBody>
      </p:sp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Shared/Exclusive Locks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Shared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Exists when concurrent transactions granted READ access </a:t>
            </a:r>
            <a:endParaRPr lang="en-US" sz="2400" b="1"/>
          </a:p>
          <a:p>
            <a:pPr lvl="1">
              <a:lnSpc>
                <a:spcPct val="90000"/>
              </a:lnSpc>
            </a:pPr>
            <a:r>
              <a:rPr lang="en-US" sz="2400"/>
              <a:t>Produces no conflict for read-only transactions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Issued when transaction wants to read and exclusive lock not held on item</a:t>
            </a:r>
          </a:p>
          <a:p>
            <a:pPr>
              <a:lnSpc>
                <a:spcPct val="90000"/>
              </a:lnSpc>
            </a:pPr>
            <a:r>
              <a:rPr lang="en-US" sz="2800"/>
              <a:t>Exclusive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Exists when access reserved for locking transaction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Used when potential for conflict exists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Exclusive lock granted only if object does not have a lock yet</a:t>
            </a:r>
            <a:endParaRPr lang="en-US" sz="2400" b="1"/>
          </a:p>
          <a:p>
            <a:pPr lvl="1">
              <a:lnSpc>
                <a:spcPct val="90000"/>
              </a:lnSpc>
            </a:pPr>
            <a:r>
              <a:rPr lang="en-US" sz="2400"/>
              <a:t>Issued when transaction wants to update unlocked data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405819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4593-CB4B-4D0C-84FB-A56D1819E9CC}" type="slidenum">
              <a:rPr lang="en-US"/>
              <a:pPr/>
              <a:t>3</a:t>
            </a:fld>
            <a:endParaRPr lang="en-US"/>
          </a:p>
        </p:txBody>
      </p:sp>
      <p:sp>
        <p:nvSpPr>
          <p:cNvPr id="850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8509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</a:t>
            </a:r>
            <a:r>
              <a:rPr lang="en-US" dirty="0"/>
              <a:t>slides have been adapted from Thomas Connolly and Carolyn </a:t>
            </a:r>
            <a:r>
              <a:rPr lang="en-US" dirty="0" err="1"/>
              <a:t>Begg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384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6901-373C-4218-B0D9-42EC7F88F0AF}" type="slidenum">
              <a:rPr lang="en-US"/>
              <a:pPr/>
              <a:t>30</a:t>
            </a:fld>
            <a:endParaRPr lang="en-US"/>
          </a:p>
        </p:txBody>
      </p:sp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Problems with Locking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411480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US" sz="2500"/>
              <a:t>Shared/exclusive lock requires important work from the lock manager:</a:t>
            </a:r>
          </a:p>
          <a:p>
            <a:pPr lvl="2"/>
            <a:r>
              <a:rPr lang="en-US" sz="2100"/>
              <a:t>Type of lock must be known before access granted</a:t>
            </a:r>
          </a:p>
          <a:p>
            <a:pPr lvl="2"/>
            <a:r>
              <a:rPr lang="en-US" sz="2100"/>
              <a:t>Several lock operations: READ_LOCK, WRITE_LOCK, UNLOCK.</a:t>
            </a:r>
          </a:p>
          <a:p>
            <a:pPr lvl="1">
              <a:buFontTx/>
              <a:buChar char="•"/>
            </a:pPr>
            <a:r>
              <a:rPr lang="en-US" sz="2500"/>
              <a:t>Transaction schedule may not be serializable</a:t>
            </a:r>
            <a:endParaRPr lang="en-US"/>
          </a:p>
          <a:p>
            <a:pPr lvl="2">
              <a:buFontTx/>
              <a:buChar char="–"/>
            </a:pPr>
            <a:r>
              <a:rPr lang="en-US" sz="2200"/>
              <a:t>Managed through two-phase locking</a:t>
            </a:r>
            <a:endParaRPr lang="en-US"/>
          </a:p>
          <a:p>
            <a:pPr lvl="1">
              <a:buFontTx/>
              <a:buChar char="•"/>
            </a:pPr>
            <a:r>
              <a:rPr lang="en-US" sz="2500"/>
              <a:t>Schedule may create deadlocks</a:t>
            </a:r>
            <a:endParaRPr lang="en-US"/>
          </a:p>
          <a:p>
            <a:pPr lvl="2">
              <a:buFontTx/>
              <a:buChar char="–"/>
            </a:pPr>
            <a:r>
              <a:rPr lang="en-US" sz="2200"/>
              <a:t>Managed by using deadlock detection and prevention techniques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92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A740-A80E-4CD8-B499-63576597007E}" type="slidenum">
              <a:rPr lang="en-US"/>
              <a:pPr/>
              <a:t>31</a:t>
            </a:fld>
            <a:endParaRPr lang="en-US"/>
          </a:p>
        </p:txBody>
      </p:sp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Two-Phase Locking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772400" cy="4114800"/>
          </a:xfrm>
        </p:spPr>
        <p:txBody>
          <a:bodyPr/>
          <a:lstStyle/>
          <a:p>
            <a:r>
              <a:rPr lang="en-US"/>
              <a:t>Growing phase</a:t>
            </a:r>
          </a:p>
          <a:p>
            <a:r>
              <a:rPr lang="en-US"/>
              <a:t>Shrinking phase</a:t>
            </a:r>
          </a:p>
          <a:p>
            <a:r>
              <a:rPr lang="en-US"/>
              <a:t>Governing rules</a:t>
            </a:r>
            <a:endParaRPr lang="en-US" sz="2800"/>
          </a:p>
          <a:p>
            <a:pPr lvl="1"/>
            <a:r>
              <a:rPr lang="en-US"/>
              <a:t>Two transactions cannot have conflicting locks</a:t>
            </a:r>
          </a:p>
          <a:p>
            <a:pPr lvl="1"/>
            <a:r>
              <a:rPr lang="en-US"/>
              <a:t>No unlock operation can precede a lock operation in the same transaction</a:t>
            </a:r>
          </a:p>
          <a:p>
            <a:pPr lvl="1"/>
            <a:r>
              <a:rPr lang="en-US"/>
              <a:t>No data are affected until all locks are obtained</a:t>
            </a:r>
          </a:p>
        </p:txBody>
      </p:sp>
    </p:spTree>
    <p:extLst>
      <p:ext uri="{BB962C8B-B14F-4D97-AF65-F5344CB8AC3E}">
        <p14:creationId xmlns:p14="http://schemas.microsoft.com/office/powerpoint/2010/main" val="2728030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C40C-32C2-4D97-9DCA-EFC482F05802}" type="slidenum">
              <a:rPr lang="en-US"/>
              <a:pPr/>
              <a:t>32</a:t>
            </a:fld>
            <a:endParaRPr lang="en-US"/>
          </a:p>
        </p:txBody>
      </p:sp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/>
              <a:t>Two-Phase Locking Protocol</a:t>
            </a:r>
          </a:p>
        </p:txBody>
      </p:sp>
      <p:pic>
        <p:nvPicPr>
          <p:cNvPr id="8192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86740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04" name="Text Box 4"/>
          <p:cNvSpPr txBox="1">
            <a:spLocks noChangeArrowheads="1"/>
          </p:cNvSpPr>
          <p:nvPr/>
        </p:nvSpPr>
        <p:spPr bwMode="auto">
          <a:xfrm>
            <a:off x="1828800" y="57150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Figure 9.6</a:t>
            </a:r>
            <a:endParaRPr lang="en-US" sz="20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64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0984-80BB-4C68-B367-10BAC25FA98C}" type="slidenum">
              <a:rPr lang="en-US"/>
              <a:pPr/>
              <a:t>33</a:t>
            </a:fld>
            <a:endParaRPr lang="en-US"/>
          </a:p>
        </p:txBody>
      </p:sp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/>
              <a:t>Deadlocks</a:t>
            </a:r>
          </a:p>
        </p:txBody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82000" cy="4114800"/>
          </a:xfrm>
        </p:spPr>
        <p:txBody>
          <a:bodyPr/>
          <a:lstStyle/>
          <a:p>
            <a:r>
              <a:rPr lang="en-US" sz="2800"/>
              <a:t>Occurs when two transactions wait for each other to unlock data (T1</a:t>
            </a:r>
            <a:r>
              <a:rPr lang="en-US" sz="2800">
                <a:sym typeface="Wingdings" pitchFamily="2" charset="2"/>
              </a:rPr>
              <a:t> X,Y and T2  Y,X)</a:t>
            </a:r>
            <a:endParaRPr lang="en-US" sz="2800"/>
          </a:p>
          <a:p>
            <a:r>
              <a:rPr lang="en-US" sz="2800"/>
              <a:t>Called deadly embrace</a:t>
            </a:r>
          </a:p>
          <a:p>
            <a:r>
              <a:rPr lang="en-US" sz="2800"/>
              <a:t>Control techniques</a:t>
            </a:r>
          </a:p>
          <a:p>
            <a:pPr lvl="1"/>
            <a:r>
              <a:rPr lang="en-US" sz="2400"/>
              <a:t>Deadlock prevention (abort transaction before deadlock)</a:t>
            </a:r>
          </a:p>
          <a:p>
            <a:pPr lvl="1"/>
            <a:r>
              <a:rPr lang="en-US" sz="2400"/>
              <a:t>Deadlock detection (abort one of the deadlocked transactions)</a:t>
            </a:r>
          </a:p>
          <a:p>
            <a:pPr lvl="1"/>
            <a:r>
              <a:rPr lang="en-US" sz="2400"/>
              <a:t>Deadlock avoidance (get all the locks at once)</a:t>
            </a:r>
          </a:p>
        </p:txBody>
      </p:sp>
    </p:spTree>
    <p:extLst>
      <p:ext uri="{BB962C8B-B14F-4D97-AF65-F5344CB8AC3E}">
        <p14:creationId xmlns:p14="http://schemas.microsoft.com/office/powerpoint/2010/main" val="2826574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D50B-28F9-4E6A-A416-B165E893D204}" type="slidenum">
              <a:rPr lang="en-US"/>
              <a:pPr/>
              <a:t>34</a:t>
            </a:fld>
            <a:endParaRPr lang="en-US"/>
          </a:p>
        </p:txBody>
      </p:sp>
      <p:sp>
        <p:nvSpPr>
          <p:cNvPr id="82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/>
          <a:lstStyle/>
          <a:p>
            <a:r>
              <a:rPr lang="en-US"/>
              <a:t>How Deadlock Conditions Created</a:t>
            </a:r>
          </a:p>
        </p:txBody>
      </p:sp>
      <p:sp>
        <p:nvSpPr>
          <p:cNvPr id="821251" name="Text Box 3"/>
          <p:cNvSpPr txBox="1">
            <a:spLocks noChangeArrowheads="1"/>
          </p:cNvSpPr>
          <p:nvPr/>
        </p:nvSpPr>
        <p:spPr bwMode="auto">
          <a:xfrm>
            <a:off x="6781800" y="61722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/>
              <a:t>Table 9.11</a:t>
            </a:r>
            <a:endParaRPr lang="en-US" sz="2000" b="1">
              <a:solidFill>
                <a:schemeClr val="accent2"/>
              </a:solidFill>
            </a:endParaRPr>
          </a:p>
        </p:txBody>
      </p:sp>
      <p:pic>
        <p:nvPicPr>
          <p:cNvPr id="821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6629400" cy="459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840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9F98-9861-4AF3-BE41-9388D4132BDA}" type="slidenum">
              <a:rPr lang="en-US"/>
              <a:pPr/>
              <a:t>35</a:t>
            </a:fld>
            <a:endParaRPr lang="en-US"/>
          </a:p>
        </p:txBody>
      </p:sp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010400" cy="990600"/>
          </a:xfrm>
        </p:spPr>
        <p:txBody>
          <a:bodyPr/>
          <a:lstStyle/>
          <a:p>
            <a:r>
              <a:rPr lang="en-US" dirty="0"/>
              <a:t>Concurrency Control with Time Stamping Methods</a:t>
            </a:r>
            <a:endParaRPr lang="en-US" sz="4300" dirty="0"/>
          </a:p>
        </p:txBody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39163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Assigns global unique time stamp to each transaction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Produces order for transaction submission for conflicting operations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Properties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Uniqueness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Monotonicity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DBMS executes conflicting operations in time stamp order 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Each value requires two additional time stamps fields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Last time field read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Last update</a:t>
            </a:r>
          </a:p>
        </p:txBody>
      </p:sp>
    </p:spTree>
    <p:extLst>
      <p:ext uri="{BB962C8B-B14F-4D97-AF65-F5344CB8AC3E}">
        <p14:creationId xmlns:p14="http://schemas.microsoft.com/office/powerpoint/2010/main" val="840621129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35B-CBCE-434F-915E-3BE8680610AA}" type="slidenum">
              <a:rPr lang="en-US"/>
              <a:pPr/>
              <a:t>36</a:t>
            </a:fld>
            <a:endParaRPr lang="en-US"/>
          </a:p>
        </p:txBody>
      </p:sp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010400" cy="914400"/>
          </a:xfrm>
        </p:spPr>
        <p:txBody>
          <a:bodyPr/>
          <a:lstStyle/>
          <a:p>
            <a:r>
              <a:rPr lang="en-US"/>
              <a:t>Concurrency Control with Optimistic Methods</a:t>
            </a:r>
            <a:endParaRPr lang="en-US" sz="4000"/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010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Assumes most database operations do not conflict</a:t>
            </a:r>
          </a:p>
          <a:p>
            <a:pPr>
              <a:lnSpc>
                <a:spcPct val="90000"/>
              </a:lnSpc>
            </a:pPr>
            <a:r>
              <a:rPr lang="en-US" sz="2800"/>
              <a:t>Transaction executed without restrictions until committed</a:t>
            </a:r>
          </a:p>
          <a:p>
            <a:pPr>
              <a:lnSpc>
                <a:spcPct val="90000"/>
              </a:lnSpc>
            </a:pPr>
            <a:r>
              <a:rPr lang="en-US" sz="2800"/>
              <a:t>Phases: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Read Phase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Validation Phase (check that changes will not affect database integrity)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Write Phase</a:t>
            </a:r>
          </a:p>
        </p:txBody>
      </p:sp>
    </p:spTree>
    <p:extLst>
      <p:ext uri="{BB962C8B-B14F-4D97-AF65-F5344CB8AC3E}">
        <p14:creationId xmlns:p14="http://schemas.microsoft.com/office/powerpoint/2010/main" val="3704728222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409-C2DA-4D38-97BA-B53051A465A2}" type="slidenum">
              <a:rPr lang="en-US"/>
              <a:pPr/>
              <a:t>37</a:t>
            </a:fld>
            <a:endParaRPr lang="en-US"/>
          </a:p>
        </p:txBody>
      </p:sp>
      <p:sp>
        <p:nvSpPr>
          <p:cNvPr id="82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Restores a database to previously consistent state</a:t>
            </a:r>
          </a:p>
          <a:p>
            <a:pPr>
              <a:lnSpc>
                <a:spcPct val="90000"/>
              </a:lnSpc>
            </a:pPr>
            <a:r>
              <a:rPr lang="en-US"/>
              <a:t>Based on the atomic transaction property</a:t>
            </a:r>
          </a:p>
          <a:p>
            <a:pPr>
              <a:lnSpc>
                <a:spcPct val="90000"/>
              </a:lnSpc>
            </a:pPr>
            <a:r>
              <a:rPr lang="en-US"/>
              <a:t>Recovery of transactions, database, system</a:t>
            </a:r>
          </a:p>
          <a:p>
            <a:pPr>
              <a:lnSpc>
                <a:spcPct val="90000"/>
              </a:lnSpc>
            </a:pPr>
            <a:r>
              <a:rPr lang="en-US"/>
              <a:t>Level of backup</a:t>
            </a:r>
          </a:p>
          <a:p>
            <a:pPr lvl="1">
              <a:lnSpc>
                <a:spcPct val="90000"/>
              </a:lnSpc>
            </a:pPr>
            <a:r>
              <a:rPr lang="en-US"/>
              <a:t>Full database backup</a:t>
            </a:r>
          </a:p>
          <a:p>
            <a:pPr lvl="1">
              <a:lnSpc>
                <a:spcPct val="90000"/>
              </a:lnSpc>
            </a:pPr>
            <a:r>
              <a:rPr lang="en-US"/>
              <a:t>Differential backup </a:t>
            </a:r>
          </a:p>
          <a:p>
            <a:pPr lvl="1">
              <a:lnSpc>
                <a:spcPct val="90000"/>
              </a:lnSpc>
            </a:pPr>
            <a:r>
              <a:rPr lang="en-US"/>
              <a:t>Transaction log backup</a:t>
            </a:r>
            <a:endParaRPr lang="en-US" sz="2500" i="1"/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Database Recovery Management</a:t>
            </a:r>
          </a:p>
        </p:txBody>
      </p:sp>
    </p:spTree>
    <p:extLst>
      <p:ext uri="{BB962C8B-B14F-4D97-AF65-F5344CB8AC3E}">
        <p14:creationId xmlns:p14="http://schemas.microsoft.com/office/powerpoint/2010/main" val="1554463634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6946-D265-47B0-9C30-17624B576E4D}" type="slidenum">
              <a:rPr lang="en-US"/>
              <a:pPr/>
              <a:t>38</a:t>
            </a:fld>
            <a:endParaRPr lang="en-US"/>
          </a:p>
        </p:txBody>
      </p:sp>
      <p:sp>
        <p:nvSpPr>
          <p:cNvPr id="82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4600" y="2438400"/>
            <a:ext cx="5715000" cy="2819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Software</a:t>
            </a:r>
          </a:p>
          <a:p>
            <a:pPr>
              <a:lnSpc>
                <a:spcPct val="90000"/>
              </a:lnSpc>
            </a:pPr>
            <a:r>
              <a:rPr lang="en-US"/>
              <a:t>Hardware</a:t>
            </a:r>
          </a:p>
          <a:p>
            <a:pPr>
              <a:lnSpc>
                <a:spcPct val="90000"/>
              </a:lnSpc>
            </a:pPr>
            <a:r>
              <a:rPr lang="en-US"/>
              <a:t>Programming Exemption</a:t>
            </a:r>
          </a:p>
          <a:p>
            <a:pPr>
              <a:lnSpc>
                <a:spcPct val="90000"/>
              </a:lnSpc>
            </a:pPr>
            <a:r>
              <a:rPr lang="en-US"/>
              <a:t>Transaction</a:t>
            </a:r>
          </a:p>
          <a:p>
            <a:pPr>
              <a:lnSpc>
                <a:spcPct val="90000"/>
              </a:lnSpc>
            </a:pPr>
            <a:r>
              <a:rPr lang="en-US"/>
              <a:t>External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/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i="1"/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US"/>
              <a:t>Causes of Database Failure</a:t>
            </a:r>
          </a:p>
        </p:txBody>
      </p:sp>
    </p:spTree>
    <p:extLst>
      <p:ext uri="{BB962C8B-B14F-4D97-AF65-F5344CB8AC3E}">
        <p14:creationId xmlns:p14="http://schemas.microsoft.com/office/powerpoint/2010/main" val="2934516755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B31-F4F8-4B63-A097-383B661B2B63}" type="slidenum">
              <a:rPr lang="en-US"/>
              <a:pPr/>
              <a:t>39</a:t>
            </a:fld>
            <a:endParaRPr lang="en-US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2819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/>
              <a:t>Transaction recovery</a:t>
            </a:r>
          </a:p>
          <a:p>
            <a:pPr lvl="1"/>
            <a:r>
              <a:rPr lang="en-US"/>
              <a:t>Write-ahead protocol</a:t>
            </a:r>
          </a:p>
          <a:p>
            <a:pPr lvl="1"/>
            <a:r>
              <a:rPr lang="en-US"/>
              <a:t>Redundant transaction logs</a:t>
            </a:r>
          </a:p>
          <a:p>
            <a:pPr lvl="1"/>
            <a:r>
              <a:rPr lang="en-US"/>
              <a:t>Database buffers</a:t>
            </a:r>
          </a:p>
          <a:p>
            <a:pPr lvl="1"/>
            <a:r>
              <a:rPr lang="en-US"/>
              <a:t>Database checkpoints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/>
              <a:t>Transaction Recovery</a:t>
            </a:r>
          </a:p>
        </p:txBody>
      </p:sp>
    </p:spTree>
    <p:extLst>
      <p:ext uri="{BB962C8B-B14F-4D97-AF65-F5344CB8AC3E}">
        <p14:creationId xmlns:p14="http://schemas.microsoft.com/office/powerpoint/2010/main" val="1614798226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49A6-851E-461F-B8A3-CBB97F474380}" type="slidenum">
              <a:rPr lang="en-US"/>
              <a:pPr/>
              <a:t>4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/>
              <a:t>A transaction is a logical unit of database </a:t>
            </a:r>
            <a:r>
              <a:rPr lang="en-US" sz="2800" dirty="0" smtClean="0"/>
              <a:t>processing work, </a:t>
            </a:r>
            <a:r>
              <a:rPr lang="en-US" sz="2800" dirty="0"/>
              <a:t>which can include one or more database operations, such as insertion ,deletion, modification, or retrieval operations.</a:t>
            </a:r>
          </a:p>
          <a:p>
            <a:r>
              <a:rPr lang="en-US" sz="2800" dirty="0"/>
              <a:t>Transaction processing systems are systems with large databases and hundreds of concurrent users. </a:t>
            </a:r>
          </a:p>
          <a:p>
            <a:r>
              <a:rPr lang="en-US" sz="2800" dirty="0"/>
              <a:t>Must be either entirely completed or aborted.</a:t>
            </a:r>
          </a:p>
          <a:p>
            <a:r>
              <a:rPr lang="en-US" sz="2800" dirty="0"/>
              <a:t>No intermediate states are acceptable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Database moves from one consistent state to another one.</a:t>
            </a:r>
            <a:endParaRPr lang="en-US" sz="2800" dirty="0"/>
          </a:p>
          <a:p>
            <a:pPr lvl="1">
              <a:spcBef>
                <a:spcPct val="60000"/>
              </a:spcBef>
            </a:pPr>
            <a:endParaRPr lang="en-US" sz="2400" b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What is a Transaction?</a:t>
            </a:r>
          </a:p>
        </p:txBody>
      </p:sp>
    </p:spTree>
    <p:extLst>
      <p:ext uri="{BB962C8B-B14F-4D97-AF65-F5344CB8AC3E}">
        <p14:creationId xmlns:p14="http://schemas.microsoft.com/office/powerpoint/2010/main" val="4140789932"/>
      </p:ext>
    </p:extLst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4EA-B5EE-4FDF-B875-EB671923F58A}" type="slidenum">
              <a:rPr lang="en-US"/>
              <a:pPr/>
              <a:t>40</a:t>
            </a:fld>
            <a:endParaRPr 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dirty="0"/>
              <a:t>Deferred-write and Deferred-update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/>
              <a:t>Changes are written to the transaction log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Database updated after transaction reaches commit point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Write-through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/>
              <a:t>Immediately updated </a:t>
            </a:r>
            <a:r>
              <a:rPr lang="en-US" sz="2400" dirty="0" smtClean="0"/>
              <a:t>during </a:t>
            </a:r>
            <a:r>
              <a:rPr lang="en-US" sz="2400" dirty="0"/>
              <a:t>execution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Before the transaction reaches its commit point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Transaction log also updated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Transaction fails, database uses log information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/>
              <a:t>    to ROLLBACK</a:t>
            </a: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/>
              <a:t>Transaction Recovery</a:t>
            </a:r>
          </a:p>
        </p:txBody>
      </p:sp>
    </p:spTree>
    <p:extLst>
      <p:ext uri="{BB962C8B-B14F-4D97-AF65-F5344CB8AC3E}">
        <p14:creationId xmlns:p14="http://schemas.microsoft.com/office/powerpoint/2010/main" val="3095451291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7857-9D5D-4AA4-B370-60A090ED10AE}" type="slidenum">
              <a:rPr lang="en-US"/>
              <a:pPr/>
              <a:t>5</a:t>
            </a:fld>
            <a:endParaRPr lang="en-US"/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/>
              <a:t>What is a Transaction?</a:t>
            </a:r>
          </a:p>
        </p:txBody>
      </p:sp>
      <p:pic>
        <p:nvPicPr>
          <p:cNvPr id="794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94360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46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7772400" cy="182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A consistent database state is one in which all data integrity constraints are satisfied. </a:t>
            </a:r>
          </a:p>
          <a:p>
            <a:pPr>
              <a:lnSpc>
                <a:spcPct val="90000"/>
              </a:lnSpc>
            </a:pPr>
            <a:r>
              <a:rPr lang="en-US" sz="2800"/>
              <a:t>Example: during transaction, no other transaction must access X.</a:t>
            </a:r>
          </a:p>
          <a:p>
            <a:pPr lvl="1">
              <a:lnSpc>
                <a:spcPct val="90000"/>
              </a:lnSpc>
              <a:spcBef>
                <a:spcPct val="60000"/>
              </a:spcBef>
            </a:pP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4064292460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4F4-675C-40FF-8884-D471C175B2F0}" type="slidenum">
              <a:rPr lang="en-US"/>
              <a:pPr/>
              <a:t>6</a:t>
            </a:fld>
            <a:endParaRPr lang="en-US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/>
              <a:t>What is a Transaction?</a:t>
            </a:r>
          </a:p>
        </p:txBody>
      </p:sp>
      <p:sp>
        <p:nvSpPr>
          <p:cNvPr id="79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3886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/>
              <a:t>Integrity constraints:</a:t>
            </a:r>
          </a:p>
          <a:p>
            <a:pPr lvl="1"/>
            <a:r>
              <a:rPr lang="en-US"/>
              <a:t>Entity integrity and referential integrity are enforced automatically by DBMS.</a:t>
            </a:r>
          </a:p>
          <a:p>
            <a:pPr lvl="1"/>
            <a:r>
              <a:rPr lang="en-US"/>
              <a:t>Other constraints can be added so that they are enforced by the DBMS.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>
              <a:spcBef>
                <a:spcPct val="60000"/>
              </a:spcBef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21059364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E50A-50AD-4B57-B9D5-D68F97712CE8}" type="slidenum">
              <a:rPr lang="en-US"/>
              <a:pPr/>
              <a:t>7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2133600"/>
            <a:ext cx="69342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/>
              <a:t>Examine current account balance</a:t>
            </a:r>
          </a:p>
          <a:p>
            <a:pPr lvl="2">
              <a:buFontTx/>
              <a:buNone/>
            </a:pPr>
            <a:endParaRPr lang="en-US"/>
          </a:p>
          <a:p>
            <a:pPr lvl="2">
              <a:buFontTx/>
              <a:buNone/>
            </a:pPr>
            <a:endParaRPr lang="en-US"/>
          </a:p>
          <a:p>
            <a:pPr lvl="2">
              <a:buFontTx/>
              <a:buNone/>
            </a:pPr>
            <a:endParaRPr lang="en-US"/>
          </a:p>
          <a:p>
            <a:pPr lvl="2">
              <a:buFontTx/>
              <a:buNone/>
            </a:pPr>
            <a:endParaRPr lang="en-US"/>
          </a:p>
          <a:p>
            <a:pPr lvl="2">
              <a:buFontTx/>
              <a:buNone/>
            </a:pPr>
            <a:endParaRPr lang="en-US"/>
          </a:p>
          <a:p>
            <a:r>
              <a:rPr lang="en-US" sz="2800"/>
              <a:t>Consistent state before and after transaction</a:t>
            </a:r>
          </a:p>
          <a:p>
            <a:r>
              <a:rPr lang="en-US" sz="2800"/>
              <a:t>No changes made to Database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en-US"/>
              <a:t>Example Transaction</a:t>
            </a:r>
          </a:p>
        </p:txBody>
      </p:sp>
      <p:sp>
        <p:nvSpPr>
          <p:cNvPr id="746500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7286625" cy="1566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Courier New" pitchFamily="49" charset="0"/>
              </a:rPr>
              <a:t>SELECT ACC_NUM, ACC_BALANCE</a:t>
            </a:r>
            <a:br>
              <a:rPr lang="en-US" sz="3200">
                <a:latin typeface="Courier New" pitchFamily="49" charset="0"/>
              </a:rPr>
            </a:br>
            <a:r>
              <a:rPr lang="en-US" sz="3200">
                <a:latin typeface="Courier New" pitchFamily="49" charset="0"/>
              </a:rPr>
              <a:t>FROM CHECKACC</a:t>
            </a:r>
            <a:br>
              <a:rPr lang="en-US" sz="3200">
                <a:latin typeface="Courier New" pitchFamily="49" charset="0"/>
              </a:rPr>
            </a:br>
            <a:r>
              <a:rPr lang="en-US" sz="3200">
                <a:latin typeface="Courier New" pitchFamily="49" charset="0"/>
              </a:rPr>
              <a:t>WHERE ACC_NUM = ‘0908110638’;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780928840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08263-BE08-44BD-A8FD-D4F070DDCDF7}" type="slidenum">
              <a:rPr lang="en-US"/>
              <a:pPr/>
              <a:t>8</a:t>
            </a:fld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Register credit sale of 100 units of product X to customer Y for $500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/>
              <a:t>Consistent state only if both transactions are fully completed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/>
              <a:t>DBMS doesn’t guarantee transaction represents real-world event 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Example Transaction</a:t>
            </a:r>
          </a:p>
        </p:txBody>
      </p:sp>
      <p:sp>
        <p:nvSpPr>
          <p:cNvPr id="748548" name="Text Box 4"/>
          <p:cNvSpPr txBox="1">
            <a:spLocks noChangeArrowheads="1"/>
          </p:cNvSpPr>
          <p:nvPr/>
        </p:nvSpPr>
        <p:spPr bwMode="auto">
          <a:xfrm>
            <a:off x="1066800" y="2438400"/>
            <a:ext cx="6951663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UPDATE PRODUCT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SET PROD_QOH = PROD_QOH - 100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WHERE PROD_CODE = ‘X’;</a:t>
            </a:r>
          </a:p>
          <a:p>
            <a:pPr algn="l"/>
            <a:r>
              <a:rPr lang="en-US">
                <a:latin typeface="Courier New" pitchFamily="49" charset="0"/>
              </a:rPr>
              <a:t>UPDATE ACCT_RECEIVABLE</a:t>
            </a:r>
          </a:p>
          <a:p>
            <a:pPr algn="l"/>
            <a:r>
              <a:rPr lang="en-US">
                <a:latin typeface="Courier New" pitchFamily="49" charset="0"/>
              </a:rPr>
              <a:t>SET ACCT_BALANCE = ACCT_BALANCE + 500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WHERE ACCT_NUM = ‘Y’;</a:t>
            </a:r>
            <a:endParaRPr lang="en-US" sz="28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82671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7719-D89C-4EBE-A7CA-5633D47D1C73}" type="slidenum">
              <a:rPr lang="en-US"/>
              <a:pPr/>
              <a:t>9</a:t>
            </a:fld>
            <a:endParaRPr lang="en-US"/>
          </a:p>
        </p:txBody>
      </p:sp>
      <p:sp>
        <p:nvSpPr>
          <p:cNvPr id="750594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 dirty="0"/>
              <a:t>Atomicity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transaction operations must be completed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Incomplete transactions aborted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Durability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Permanence of </a:t>
            </a:r>
            <a:r>
              <a:rPr lang="en-US" sz="2400" dirty="0" smtClean="0"/>
              <a:t>effects of committed transaction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Consistent state is permanently kept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Serializability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Conducts transactions in serial order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Important in multi-user and distributed databases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Isolation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Transaction data cannot be reused until its execution complete</a:t>
            </a:r>
          </a:p>
        </p:txBody>
      </p:sp>
      <p:sp>
        <p:nvSpPr>
          <p:cNvPr id="750595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Transaction Properties</a:t>
            </a:r>
          </a:p>
        </p:txBody>
      </p:sp>
    </p:spTree>
    <p:extLst>
      <p:ext uri="{BB962C8B-B14F-4D97-AF65-F5344CB8AC3E}">
        <p14:creationId xmlns:p14="http://schemas.microsoft.com/office/powerpoint/2010/main" val="1090038778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3405</TotalTime>
  <Words>1397</Words>
  <Application>Microsoft Office PowerPoint</Application>
  <PresentationFormat>On-screen Show (4:3)</PresentationFormat>
  <Paragraphs>399</Paragraphs>
  <Slides>40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Blank Presentation</vt:lpstr>
      <vt:lpstr> Transaction Management &amp; Concurrency Control</vt:lpstr>
      <vt:lpstr>Learning Objectives</vt:lpstr>
      <vt:lpstr>Acknowledgments</vt:lpstr>
      <vt:lpstr>What is a Transaction?</vt:lpstr>
      <vt:lpstr>What is a Transaction?</vt:lpstr>
      <vt:lpstr>What is a Transaction?</vt:lpstr>
      <vt:lpstr>Example Transaction</vt:lpstr>
      <vt:lpstr>Example Transaction</vt:lpstr>
      <vt:lpstr>Transaction Properties</vt:lpstr>
      <vt:lpstr>Transaction Management with SQL</vt:lpstr>
      <vt:lpstr>Transaction Management with SQL </vt:lpstr>
      <vt:lpstr>Transaction Log</vt:lpstr>
      <vt:lpstr>Transaction Log Example</vt:lpstr>
      <vt:lpstr>Concurrency Control</vt:lpstr>
      <vt:lpstr>Lost Updates</vt:lpstr>
      <vt:lpstr>Uncommitted Data</vt:lpstr>
      <vt:lpstr>Inconsistent Retrievals</vt:lpstr>
      <vt:lpstr>Inconsistent Retrievals</vt:lpstr>
      <vt:lpstr>The Scheduler</vt:lpstr>
      <vt:lpstr>Read/Write Conflict Scenarios: Conflicting Database Operations Matrix</vt:lpstr>
      <vt:lpstr>Concurrency Control  with Locking Methods</vt:lpstr>
      <vt:lpstr>Database-Level Locking Sequence</vt:lpstr>
      <vt:lpstr>Table-Level Lock </vt:lpstr>
      <vt:lpstr>Page-Level Lock Example</vt:lpstr>
      <vt:lpstr>Row-Level Lock Example</vt:lpstr>
      <vt:lpstr>Lock Types</vt:lpstr>
      <vt:lpstr>Binary Locks</vt:lpstr>
      <vt:lpstr>Example of Binary Lock Table</vt:lpstr>
      <vt:lpstr>Shared/Exclusive Locks</vt:lpstr>
      <vt:lpstr>Problems with Locking</vt:lpstr>
      <vt:lpstr>Two-Phase Locking</vt:lpstr>
      <vt:lpstr>Two-Phase Locking Protocol</vt:lpstr>
      <vt:lpstr>Deadlocks</vt:lpstr>
      <vt:lpstr>How Deadlock Conditions Created</vt:lpstr>
      <vt:lpstr>Concurrency Control with Time Stamping Methods</vt:lpstr>
      <vt:lpstr>Concurrency Control with Optimistic Methods</vt:lpstr>
      <vt:lpstr>Database Recovery Management</vt:lpstr>
      <vt:lpstr>Causes of Database Failure</vt:lpstr>
      <vt:lpstr>Transaction Recovery</vt:lpstr>
      <vt:lpstr>Transaction Recovery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289</cp:revision>
  <cp:lastPrinted>2012-11-04T20:11:30Z</cp:lastPrinted>
  <dcterms:created xsi:type="dcterms:W3CDTF">2000-09-29T00:33:17Z</dcterms:created>
  <dcterms:modified xsi:type="dcterms:W3CDTF">2012-11-07T01:54:38Z</dcterms:modified>
</cp:coreProperties>
</file>