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22" r:id="rId2"/>
    <p:sldId id="428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6" r:id="rId17"/>
    <p:sldId id="447" r:id="rId18"/>
    <p:sldId id="448" r:id="rId19"/>
    <p:sldId id="449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09" autoAdjust="0"/>
  </p:normalViewPr>
  <p:slideViewPr>
    <p:cSldViewPr>
      <p:cViewPr varScale="1">
        <p:scale>
          <a:sx n="55" d="100"/>
          <a:sy n="55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54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10.xml"/><Relationship Id="rId7" Type="http://schemas.openxmlformats.org/officeDocument/2006/relationships/slide" Target="slides/slide14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DE6A2-10DB-4619-9DF3-64A596F4F4B6}" type="slidenum">
              <a:rPr lang="en-US"/>
              <a:pPr/>
              <a:t>2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6697F-A9B5-40D7-A2CF-4296E19CB10D}" type="slidenum">
              <a:rPr lang="fr-FR"/>
              <a:pPr/>
              <a:t>11</a:t>
            </a:fld>
            <a:endParaRPr lang="fr-FR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D4C70-EE32-48D6-BF07-AC91ACC87CFF}" type="slidenum">
              <a:rPr lang="fr-FR"/>
              <a:pPr/>
              <a:t>12</a:t>
            </a:fld>
            <a:endParaRPr lang="fr-FR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3CFB1-502C-4B72-AEDF-8D40CA72BE7E}" type="slidenum">
              <a:rPr lang="fr-FR"/>
              <a:pPr/>
              <a:t>13</a:t>
            </a:fld>
            <a:endParaRPr lang="fr-FR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44F1B-915A-4124-A46D-EAD63DB0B9A8}" type="slidenum">
              <a:rPr lang="fr-FR"/>
              <a:pPr/>
              <a:t>14</a:t>
            </a:fld>
            <a:endParaRPr lang="fr-FR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C76D3-1FF4-4D59-9C4A-859383CFF828}" type="slidenum">
              <a:rPr lang="fr-FR"/>
              <a:pPr/>
              <a:t>15</a:t>
            </a:fld>
            <a:endParaRPr lang="fr-FR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C82D5-DA12-4E4E-9B20-A976EB42C0CF}" type="slidenum">
              <a:rPr lang="fr-FR"/>
              <a:pPr/>
              <a:t>3</a:t>
            </a:fld>
            <a:endParaRPr lang="fr-FR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F6E24-3387-4B2B-A5F2-E8EAA642558D}" type="slidenum">
              <a:rPr lang="fr-FR"/>
              <a:pPr/>
              <a:t>4</a:t>
            </a:fld>
            <a:endParaRPr lang="fr-FR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34239-AF8B-4A94-828D-4632C8E576D9}" type="slidenum">
              <a:rPr lang="fr-FR"/>
              <a:pPr/>
              <a:t>5</a:t>
            </a:fld>
            <a:endParaRPr lang="fr-FR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CC764-3847-4965-AD44-9D74A1AABE6C}" type="slidenum">
              <a:rPr lang="fr-FR"/>
              <a:pPr/>
              <a:t>6</a:t>
            </a:fld>
            <a:endParaRPr lang="fr-FR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A488A-7D2D-4A52-A04E-A67E73EB846A}" type="slidenum">
              <a:rPr lang="fr-FR"/>
              <a:pPr/>
              <a:t>7</a:t>
            </a:fld>
            <a:endParaRPr lang="fr-FR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F6E24-3387-4B2B-A5F2-E8EAA642558D}" type="slidenum">
              <a:rPr lang="fr-FR"/>
              <a:pPr/>
              <a:t>8</a:t>
            </a:fld>
            <a:endParaRPr lang="fr-FR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38902-E626-4ECF-BB15-5F60061A50D1}" type="slidenum">
              <a:rPr lang="fr-FR"/>
              <a:pPr/>
              <a:t>9</a:t>
            </a:fld>
            <a:endParaRPr lang="fr-FR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38902-E626-4ECF-BB15-5F60061A50D1}" type="slidenum">
              <a:rPr lang="fr-FR"/>
              <a:pPr/>
              <a:t>10</a:t>
            </a:fld>
            <a:endParaRPr lang="fr-FR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16FA-D224-4B53-A391-A13D135E96C5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SQL Graphical Queries Design</a:t>
            </a:r>
            <a:br>
              <a:rPr lang="en-US" b="1" dirty="0" smtClean="0"/>
            </a:br>
            <a:r>
              <a:rPr lang="en-US" b="1" dirty="0" smtClean="0"/>
              <a:t>Query By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CC78CA3-375F-472F-BAE1-827238C7AA9D}" type="slidenum">
              <a:rPr lang="fr-FR"/>
              <a:pPr/>
              <a:t>10</a:t>
            </a:fld>
            <a:endParaRPr lang="fr-FR"/>
          </a:p>
        </p:txBody>
      </p:sp>
      <p:sp>
        <p:nvSpPr>
          <p:cNvPr id="1163266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Creating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Joins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799"/>
            <a:ext cx="7076644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822A6F9-4041-42B9-A3CB-74B1B7C99459}" type="slidenum">
              <a:rPr lang="fr-FR"/>
              <a:pPr/>
              <a:t>11</a:t>
            </a:fld>
            <a:endParaRPr lang="fr-FR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Fields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8988777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5321" name="AutoShape 9"/>
          <p:cNvSpPr>
            <a:spLocks noChangeArrowheads="1"/>
          </p:cNvSpPr>
          <p:nvPr/>
        </p:nvSpPr>
        <p:spPr bwMode="auto">
          <a:xfrm>
            <a:off x="23734" y="419100"/>
            <a:ext cx="3581400" cy="914400"/>
          </a:xfrm>
          <a:prstGeom prst="wedgeRoundRectCallout">
            <a:avLst>
              <a:gd name="adj1" fmla="val -5521"/>
              <a:gd name="adj2" fmla="val 403939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Name of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selected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field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65322" name="AutoShape 10"/>
          <p:cNvSpPr>
            <a:spLocks noChangeArrowheads="1"/>
          </p:cNvSpPr>
          <p:nvPr/>
        </p:nvSpPr>
        <p:spPr bwMode="auto">
          <a:xfrm>
            <a:off x="4038600" y="1219200"/>
            <a:ext cx="3581400" cy="914400"/>
          </a:xfrm>
          <a:prstGeom prst="wedgeRoundRectCallout">
            <a:avLst>
              <a:gd name="adj1" fmla="val -74409"/>
              <a:gd name="adj2" fmla="val 336225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Name of the table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65323" name="AutoShape 11"/>
          <p:cNvSpPr>
            <a:spLocks noChangeArrowheads="1"/>
          </p:cNvSpPr>
          <p:nvPr/>
        </p:nvSpPr>
        <p:spPr bwMode="auto">
          <a:xfrm>
            <a:off x="5572593" y="2362200"/>
            <a:ext cx="3581400" cy="914400"/>
          </a:xfrm>
          <a:prstGeom prst="wedgeRoundRectCallout">
            <a:avLst>
              <a:gd name="adj1" fmla="val -25100"/>
              <a:gd name="adj2" fmla="val 251741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Check to display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field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4" grpId="0" autoUpdateAnimBg="0"/>
      <p:bldP spid="1165321" grpId="0" animBg="1" autoUpdateAnimBg="0"/>
      <p:bldP spid="1165322" grpId="0" animBg="1" autoUpdateAnimBg="0"/>
      <p:bldP spid="11653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AE46FC4D-B3BF-47C1-BE37-92CEF7BBA076}" type="slidenum">
              <a:rPr lang="fr-FR"/>
              <a:pPr/>
              <a:t>12</a:t>
            </a:fld>
            <a:endParaRPr lang="fr-FR"/>
          </a:p>
        </p:txBody>
      </p:sp>
      <p:sp>
        <p:nvSpPr>
          <p:cNvPr id="1169410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Sort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order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riteria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2769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547"/>
            <a:ext cx="9144000" cy="17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9412" name="AutoShape 4"/>
          <p:cNvSpPr>
            <a:spLocks noChangeArrowheads="1"/>
          </p:cNvSpPr>
          <p:nvPr/>
        </p:nvSpPr>
        <p:spPr bwMode="auto">
          <a:xfrm>
            <a:off x="3048000" y="1143000"/>
            <a:ext cx="3429000" cy="609600"/>
          </a:xfrm>
          <a:prstGeom prst="wedgeRoundRectCallout">
            <a:avLst>
              <a:gd name="adj1" fmla="val 73950"/>
              <a:gd name="adj2" fmla="val 650799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Selection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criteria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69413" name="AutoShape 5"/>
          <p:cNvSpPr>
            <a:spLocks noChangeArrowheads="1"/>
          </p:cNvSpPr>
          <p:nvPr/>
        </p:nvSpPr>
        <p:spPr bwMode="auto">
          <a:xfrm>
            <a:off x="6781800" y="914400"/>
            <a:ext cx="2133600" cy="533400"/>
          </a:xfrm>
          <a:prstGeom prst="wedgeRoundRectCallout">
            <a:avLst>
              <a:gd name="adj1" fmla="val 17874"/>
              <a:gd name="adj2" fmla="val 72333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Sort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order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0" grpId="0" autoUpdateAnimBg="0"/>
      <p:bldP spid="1169412" grpId="0" animBg="1" autoUpdateAnimBg="0"/>
      <p:bldP spid="116941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4CAE85C3-FBFC-4603-BFE6-E034BB785C9D}" type="slidenum">
              <a:rPr lang="fr-FR"/>
              <a:pPr/>
              <a:t>13</a:t>
            </a:fld>
            <a:endParaRPr lang="fr-FR"/>
          </a:p>
        </p:txBody>
      </p:sp>
      <p:sp>
        <p:nvSpPr>
          <p:cNvPr id="1167362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Totals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2869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8136"/>
            <a:ext cx="8229600" cy="52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67" name="AutoShape 7"/>
          <p:cNvSpPr>
            <a:spLocks noChangeArrowheads="1"/>
          </p:cNvSpPr>
          <p:nvPr/>
        </p:nvSpPr>
        <p:spPr bwMode="auto">
          <a:xfrm>
            <a:off x="152400" y="838200"/>
            <a:ext cx="8305800" cy="914400"/>
          </a:xfrm>
          <a:prstGeom prst="wedgeRoundRectCallout">
            <a:avLst>
              <a:gd name="adj1" fmla="val -11006"/>
              <a:gd name="adj2" fmla="val 46595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Right mouse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button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</a:t>
            </a:r>
            <a:r>
              <a:rPr kumimoji="0" lang="fr-FR" sz="20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0" lang="fr-FR" sz="20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Add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one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lign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work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called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2" grpId="0" autoUpdateAnimBg="0"/>
      <p:bldP spid="116736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D906E7C-C82F-43C9-ABA8-93714917BB00}" type="slidenum">
              <a:rPr lang="fr-FR"/>
              <a:pPr/>
              <a:t>14</a:t>
            </a:fld>
            <a:endParaRPr lang="fr-FR"/>
          </a:p>
        </p:txBody>
      </p:sp>
      <p:sp>
        <p:nvSpPr>
          <p:cNvPr id="1171458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Group by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8351"/>
            <a:ext cx="8001000" cy="51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1460" name="AutoShape 4"/>
          <p:cNvSpPr>
            <a:spLocks noChangeArrowheads="1"/>
          </p:cNvSpPr>
          <p:nvPr/>
        </p:nvSpPr>
        <p:spPr bwMode="auto">
          <a:xfrm>
            <a:off x="0" y="152400"/>
            <a:ext cx="3429000" cy="685800"/>
          </a:xfrm>
          <a:prstGeom prst="wedgeRoundRectCallout">
            <a:avLst>
              <a:gd name="adj1" fmla="val 47687"/>
              <a:gd name="adj2" fmla="val 766151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row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1462" name="AutoShape 6"/>
          <p:cNvSpPr>
            <a:spLocks noChangeArrowheads="1"/>
          </p:cNvSpPr>
          <p:nvPr/>
        </p:nvSpPr>
        <p:spPr bwMode="auto">
          <a:xfrm>
            <a:off x="3938041" y="843197"/>
            <a:ext cx="3657600" cy="685800"/>
          </a:xfrm>
          <a:prstGeom prst="wedgeRoundRectCallout">
            <a:avLst>
              <a:gd name="adj1" fmla="val -49433"/>
              <a:gd name="adj2" fmla="val 673808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choice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Group by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1464" name="AutoShape 8"/>
          <p:cNvSpPr>
            <a:spLocks noChangeArrowheads="1"/>
          </p:cNvSpPr>
          <p:nvPr/>
        </p:nvSpPr>
        <p:spPr bwMode="auto">
          <a:xfrm>
            <a:off x="6172200" y="2133600"/>
            <a:ext cx="2819400" cy="685800"/>
          </a:xfrm>
          <a:prstGeom prst="wedgeRoundRectCallout">
            <a:avLst>
              <a:gd name="adj1" fmla="val -108126"/>
              <a:gd name="adj2" fmla="val 537997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Drop down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list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8" grpId="0" autoUpdateAnimBg="0"/>
      <p:bldP spid="1171460" grpId="0" animBg="1" autoUpdateAnimBg="0"/>
      <p:bldP spid="1171462" grpId="0" animBg="1" autoUpdateAnimBg="0"/>
      <p:bldP spid="117146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F6555BE8-17E0-4A6C-9788-D33FB9E7DD23}" type="slidenum">
              <a:rPr lang="fr-FR"/>
              <a:pPr/>
              <a:t>15</a:t>
            </a:fld>
            <a:endParaRPr lang="fr-FR"/>
          </a:p>
        </p:txBody>
      </p:sp>
      <p:sp>
        <p:nvSpPr>
          <p:cNvPr id="1173507" name="Rectangle 3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Count and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here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1182"/>
            <a:ext cx="7620000" cy="49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09" name="AutoShape 5"/>
          <p:cNvSpPr>
            <a:spLocks noChangeArrowheads="1"/>
          </p:cNvSpPr>
          <p:nvPr/>
        </p:nvSpPr>
        <p:spPr bwMode="auto">
          <a:xfrm>
            <a:off x="0" y="506543"/>
            <a:ext cx="3657600" cy="685800"/>
          </a:xfrm>
          <a:prstGeom prst="wedgeRoundRectCallout">
            <a:avLst>
              <a:gd name="adj1" fmla="val 101632"/>
              <a:gd name="adj2" fmla="val 717544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Choice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total: Count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3510" name="AutoShape 6"/>
          <p:cNvSpPr>
            <a:spLocks noChangeArrowheads="1"/>
          </p:cNvSpPr>
          <p:nvPr/>
        </p:nvSpPr>
        <p:spPr bwMode="auto">
          <a:xfrm>
            <a:off x="5548859" y="785110"/>
            <a:ext cx="3581400" cy="685800"/>
          </a:xfrm>
          <a:prstGeom prst="wedgeRoundRectCallout">
            <a:avLst>
              <a:gd name="adj1" fmla="val 4156"/>
              <a:gd name="adj2" fmla="val 68344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Choice</a:t>
            </a:r>
            <a:r>
              <a:rPr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total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Where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7" grpId="0" autoUpdateAnimBg="0"/>
      <p:bldP spid="1173509" grpId="0" animBg="1" autoUpdateAnimBg="0"/>
      <p:bldP spid="11735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CCC4-7CBD-47FB-ADCF-FF11D34E5F22}" type="slidenum">
              <a:rPr lang="en-GB"/>
              <a:pPr/>
              <a:t>16</a:t>
            </a:fld>
            <a:endParaRPr lang="en-GB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just"/>
            <a:r>
              <a:rPr lang="en-US" b="1" noProof="1"/>
              <a:t>Query-by-Example (QBE)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10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b="1" dirty="0"/>
              <a:t>Visual approach for accessing information in a database through use of query templates.</a:t>
            </a:r>
          </a:p>
          <a:p>
            <a:pPr algn="just">
              <a:lnSpc>
                <a:spcPct val="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r>
              <a:rPr lang="en-GB" b="1" dirty="0"/>
              <a:t>Example values are entered into template to represent what access to database is to achieve, such as the answer to a query. </a:t>
            </a:r>
          </a:p>
          <a:p>
            <a:pPr algn="just">
              <a:lnSpc>
                <a:spcPct val="0"/>
              </a:lnSpc>
            </a:pPr>
            <a:endParaRPr lang="en-GB" b="1" dirty="0"/>
          </a:p>
          <a:p>
            <a:pPr algn="just">
              <a:lnSpc>
                <a:spcPct val="90000"/>
              </a:lnSpc>
            </a:pPr>
            <a:r>
              <a:rPr lang="en-GB" b="1" dirty="0"/>
              <a:t>Originally developed by IBM in 1970s and has proved so popular that QBE (or similar) is now provided by most DBMSs.</a:t>
            </a:r>
          </a:p>
          <a:p>
            <a:pPr algn="just">
              <a:lnSpc>
                <a:spcPct val="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r>
              <a:rPr lang="en-GB" b="1" noProof="1"/>
              <a:t>When user constructs a QBE - </a:t>
            </a:r>
            <a:r>
              <a:rPr lang="en-GB" b="1" dirty="0" err="1"/>
              <a:t>i</a:t>
            </a:r>
            <a:r>
              <a:rPr lang="en-GB" b="1" noProof="1"/>
              <a:t>n background,  DBMS creates an equivalent SQL statement. </a:t>
            </a:r>
            <a:endParaRPr lang="en-GB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40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F03B-822A-418F-B480-C9A257834549}" type="slidenum">
              <a:rPr lang="en-GB"/>
              <a:pPr/>
              <a:t>17</a:t>
            </a:fld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just"/>
            <a:r>
              <a:rPr lang="en-US" b="1" noProof="1"/>
              <a:t>Query-by-Example (QBE)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114800"/>
          </a:xfrm>
        </p:spPr>
        <p:txBody>
          <a:bodyPr/>
          <a:lstStyle/>
          <a:p>
            <a:r>
              <a:rPr lang="en-GB" b="1" dirty="0"/>
              <a:t>Allows user to: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Ask questions about data in one or more tables.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Specify the fields we want in the answer. 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Select records according to some criteria.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Perform calculations on the data in tables. 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Insert and delete records.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Modify values of  fields.</a:t>
            </a:r>
          </a:p>
          <a:p>
            <a:pPr>
              <a:buFont typeface="Monotype Sorts" pitchFamily="2" charset="2"/>
              <a:buNone/>
            </a:pPr>
            <a:r>
              <a:rPr lang="en-GB" b="1" dirty="0"/>
              <a:t>	- Create new fields and tables. </a:t>
            </a:r>
            <a:endParaRPr lang="en-GB" b="1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47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B631-C0E4-46F5-85A8-6E72C5E5335D}" type="slidenum">
              <a:rPr lang="en-GB"/>
              <a:pPr/>
              <a:t>18</a:t>
            </a:fld>
            <a:endParaRPr lang="en-GB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QBE in Microsoft </a:t>
            </a:r>
            <a:r>
              <a:rPr lang="en-GB" b="1" dirty="0"/>
              <a:t>Access</a:t>
            </a:r>
            <a:endParaRPr lang="en-GB" dirty="0"/>
          </a:p>
        </p:txBody>
      </p:sp>
      <p:pic>
        <p:nvPicPr>
          <p:cNvPr id="50182" name="Picture 6" descr="C07NF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b="24152"/>
          <a:stretch>
            <a:fillRect/>
          </a:stretch>
        </p:blipFill>
        <p:spPr>
          <a:xfrm>
            <a:off x="755650" y="1700213"/>
            <a:ext cx="7200900" cy="461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953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3C86-47E8-485A-ADB0-A373FF025BD5}" type="slidenum">
              <a:rPr lang="en-GB"/>
              <a:pPr/>
              <a:t>19</a:t>
            </a:fld>
            <a:endParaRPr lang="en-GB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256" y="304800"/>
            <a:ext cx="7772400" cy="1143000"/>
          </a:xfrm>
        </p:spPr>
        <p:txBody>
          <a:bodyPr/>
          <a:lstStyle/>
          <a:p>
            <a:r>
              <a:rPr lang="en-GB" b="1" dirty="0"/>
              <a:t>Summary of Microsoft Access Query Types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2228" name="Picture 4" descr="DS3-Table 07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6477"/>
          <a:stretch>
            <a:fillRect/>
          </a:stretch>
        </p:blipFill>
        <p:spPr bwMode="auto">
          <a:xfrm>
            <a:off x="915988" y="1628775"/>
            <a:ext cx="7313612" cy="45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20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ISC239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4208-4374-4648-B31B-B99DBDE97CF9}" type="slidenum">
              <a:rPr lang="en-US"/>
              <a:pPr/>
              <a:t>2</a:t>
            </a:fld>
            <a:endParaRPr lang="en-US"/>
          </a:p>
        </p:txBody>
      </p:sp>
      <p:sp>
        <p:nvSpPr>
          <p:cNvPr id="84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840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sz="2800" b="1" dirty="0" smtClean="0"/>
              <a:t>Create queries with graphical design in Access. </a:t>
            </a:r>
          </a:p>
          <a:p>
            <a:pPr>
              <a:lnSpc>
                <a:spcPct val="90000"/>
              </a:lnSpc>
            </a:pPr>
            <a:endParaRPr lang="en-US" sz="2800" b="1" noProof="1" smtClean="0"/>
          </a:p>
          <a:p>
            <a:pPr>
              <a:lnSpc>
                <a:spcPct val="90000"/>
              </a:lnSpc>
            </a:pPr>
            <a:r>
              <a:rPr lang="en-US" sz="2800" b="1" noProof="1" smtClean="0"/>
              <a:t>List the </a:t>
            </a:r>
            <a:r>
              <a:rPr lang="en-US" sz="2800" b="1" noProof="1"/>
              <a:t>main features of Query-By-Example (QBE).</a:t>
            </a:r>
          </a:p>
          <a:p>
            <a:pPr>
              <a:lnSpc>
                <a:spcPct val="90000"/>
              </a:lnSpc>
            </a:pPr>
            <a:endParaRPr lang="en-US" sz="2800" b="1" noProof="1"/>
          </a:p>
          <a:p>
            <a:pPr>
              <a:lnSpc>
                <a:spcPct val="90000"/>
              </a:lnSpc>
            </a:pPr>
            <a:r>
              <a:rPr lang="en-US" sz="2800" b="1" noProof="1" smtClean="0"/>
              <a:t>List the </a:t>
            </a:r>
            <a:r>
              <a:rPr lang="en-US" sz="2800" b="1" noProof="1"/>
              <a:t>types of queries provided by the Microsoft Access DBMS QBE facility.</a:t>
            </a:r>
          </a:p>
          <a:p>
            <a:pPr>
              <a:lnSpc>
                <a:spcPct val="90000"/>
              </a:lnSpc>
            </a:pPr>
            <a:endParaRPr lang="en-US" sz="2800" b="1" noProof="1"/>
          </a:p>
          <a:p>
            <a:pPr>
              <a:lnSpc>
                <a:spcPct val="90000"/>
              </a:lnSpc>
            </a:pPr>
            <a:r>
              <a:rPr lang="en-GB" sz="2800" b="1" dirty="0"/>
              <a:t>U</a:t>
            </a:r>
            <a:r>
              <a:rPr lang="en-GB" sz="2800" b="1" dirty="0" smtClean="0"/>
              <a:t>se </a:t>
            </a:r>
            <a:r>
              <a:rPr lang="en-GB" sz="2800" b="1" dirty="0"/>
              <a:t>QBE to build queries to select fields and records.</a:t>
            </a:r>
          </a:p>
          <a:p>
            <a:pPr>
              <a:lnSpc>
                <a:spcPct val="90000"/>
              </a:lnSpc>
            </a:pPr>
            <a:endParaRPr lang="en-GB" sz="2800" b="1" dirty="0"/>
          </a:p>
          <a:p>
            <a:pPr>
              <a:lnSpc>
                <a:spcPct val="90000"/>
              </a:lnSpc>
            </a:pPr>
            <a:r>
              <a:rPr lang="en-GB" sz="2800" b="1" dirty="0"/>
              <a:t>U</a:t>
            </a:r>
            <a:r>
              <a:rPr lang="en-GB" sz="2800" b="1" dirty="0" smtClean="0"/>
              <a:t>se </a:t>
            </a:r>
            <a:r>
              <a:rPr lang="en-GB" sz="2800" b="1" dirty="0"/>
              <a:t>QBE to target single or multiple tables.</a:t>
            </a:r>
          </a:p>
          <a:p>
            <a:endParaRPr lang="en-US" sz="24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99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B2AE-720C-4C5C-88D8-E11EA6CFC859}" type="slidenum">
              <a:rPr lang="en-GB"/>
              <a:pPr/>
              <a:t>20</a:t>
            </a:fld>
            <a:endParaRPr lang="en-GB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b="1" dirty="0"/>
              <a:t>Building Select Queries using QBE - Specifying Criteria</a:t>
            </a:r>
            <a:endParaRPr lang="en-GB" b="1" noProof="1"/>
          </a:p>
        </p:txBody>
      </p:sp>
      <p:pic>
        <p:nvPicPr>
          <p:cNvPr id="56325" name="Picture 5" descr="DS3-Figure 07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524000"/>
            <a:ext cx="49879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04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D1A1-CA78-49F7-996B-A7E19029761C}" type="slidenum">
              <a:rPr lang="en-GB"/>
              <a:pPr/>
              <a:t>21</a:t>
            </a:fld>
            <a:endParaRPr lang="en-GB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b="1" dirty="0"/>
              <a:t>Building Select Queries using QBE - Specifying Criteria</a:t>
            </a:r>
            <a:endParaRPr lang="en-GB" b="1" noProof="1"/>
          </a:p>
        </p:txBody>
      </p:sp>
      <p:pic>
        <p:nvPicPr>
          <p:cNvPr id="59397" name="Picture 5" descr="DS3-Figure 07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80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5D3B8-7999-4697-A01A-60B23C0AD776}" type="slidenum">
              <a:rPr lang="en-GB"/>
              <a:pPr/>
              <a:t>22</a:t>
            </a:fld>
            <a:endParaRPr lang="en-GB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b="1" dirty="0"/>
              <a:t>Building Select Queries using QBE - Specifying Criteria</a:t>
            </a:r>
            <a:endParaRPr lang="en-GB" b="1" noProof="1"/>
          </a:p>
        </p:txBody>
      </p:sp>
      <p:pic>
        <p:nvPicPr>
          <p:cNvPr id="60421" name="Picture 5" descr="DS3-Figure 07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05600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88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4C38B-C136-4957-81B5-96EF5B8BEB34}" type="slidenum">
              <a:rPr lang="en-GB"/>
              <a:pPr/>
              <a:t>23</a:t>
            </a:fld>
            <a:endParaRPr lang="en-GB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6109"/>
            <a:ext cx="7772400" cy="1143000"/>
          </a:xfrm>
        </p:spPr>
        <p:txBody>
          <a:bodyPr/>
          <a:lstStyle/>
          <a:p>
            <a:r>
              <a:rPr lang="en-GB" b="1" dirty="0"/>
              <a:t>Creating Multi-table Queries</a:t>
            </a:r>
          </a:p>
        </p:txBody>
      </p:sp>
      <p:pic>
        <p:nvPicPr>
          <p:cNvPr id="61445" name="Picture 5" descr="DS3-Figure 07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7990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77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4417-D82C-41DD-A9DB-A0ED7FE26BBC}" type="slidenum">
              <a:rPr lang="en-GB"/>
              <a:pPr/>
              <a:t>24</a:t>
            </a:fld>
            <a:endParaRPr lang="en-GB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b="1" dirty="0"/>
              <a:t>Calculating Totals</a:t>
            </a:r>
          </a:p>
        </p:txBody>
      </p:sp>
      <p:pic>
        <p:nvPicPr>
          <p:cNvPr id="63493" name="Picture 5" descr="DS3-Figure 07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30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BEF2-B0CA-4996-9E28-AD9F8D4434B9}" type="slidenum">
              <a:rPr lang="en-GB"/>
              <a:pPr/>
              <a:t>25</a:t>
            </a:fld>
            <a:endParaRPr lang="en-GB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b="1" dirty="0"/>
              <a:t>Calculating Totals</a:t>
            </a:r>
          </a:p>
        </p:txBody>
      </p:sp>
      <p:pic>
        <p:nvPicPr>
          <p:cNvPr id="67589" name="Picture 5" descr="DS3-Figure 07-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9200"/>
            <a:ext cx="55753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7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2BF93-AF8F-4630-82BA-284CA6583BF4}" type="slidenum">
              <a:rPr lang="en-GB"/>
              <a:pPr/>
              <a:t>26</a:t>
            </a:fld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/>
          <a:lstStyle/>
          <a:p>
            <a:r>
              <a:rPr lang="en-US" b="1" noProof="1"/>
              <a:t>Using Advanced Queries - Parameter Query</a:t>
            </a:r>
            <a:endParaRPr lang="en-US" noProof="1">
              <a:solidFill>
                <a:schemeClr val="tx1"/>
              </a:solidFill>
            </a:endParaRPr>
          </a:p>
        </p:txBody>
      </p:sp>
      <p:pic>
        <p:nvPicPr>
          <p:cNvPr id="68613" name="Picture 5" descr="DS3-Figure 07-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2400"/>
            <a:ext cx="56896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60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4088D-F237-4198-B366-E914D740E177}" type="slidenum">
              <a:rPr lang="en-GB"/>
              <a:pPr/>
              <a:t>27</a:t>
            </a:fld>
            <a:endParaRPr lang="en-GB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US" b="1" noProof="1"/>
              <a:t>Using Advanced Queries - </a:t>
            </a:r>
            <a:r>
              <a:rPr lang="en-GB" b="1"/>
              <a:t>Crosstab Query</a:t>
            </a:r>
            <a:endParaRPr lang="en-GB" noProof="1">
              <a:solidFill>
                <a:schemeClr val="tx1"/>
              </a:solidFill>
            </a:endParaRPr>
          </a:p>
        </p:txBody>
      </p:sp>
      <p:pic>
        <p:nvPicPr>
          <p:cNvPr id="71685" name="Picture 5" descr="DS3-Figure 07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815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71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2835F-CBE4-4BBE-8420-7182FBBBA595}" type="slidenum">
              <a:rPr lang="en-GB"/>
              <a:pPr/>
              <a:t>28</a:t>
            </a:fld>
            <a:endParaRPr lang="en-GB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US" b="1" noProof="1"/>
              <a:t>Using Advanced Queries - </a:t>
            </a:r>
            <a:r>
              <a:rPr lang="en-GB" b="1"/>
              <a:t>Crosstab Query</a:t>
            </a:r>
            <a:endParaRPr lang="en-GB" noProof="1">
              <a:solidFill>
                <a:schemeClr val="tx1"/>
              </a:solidFill>
            </a:endParaRPr>
          </a:p>
        </p:txBody>
      </p:sp>
      <p:pic>
        <p:nvPicPr>
          <p:cNvPr id="76805" name="Picture 5" descr="DS3-Figure 07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00800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40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CDF8-5128-4A1A-83E5-7EDAE9D85362}" type="slidenum">
              <a:rPr lang="en-GB"/>
              <a:pPr/>
              <a:t>29</a:t>
            </a:fld>
            <a:endParaRPr lang="en-GB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US" b="1" noProof="1"/>
              <a:t>Using Advanced Queries - </a:t>
            </a:r>
            <a:r>
              <a:rPr lang="en-GB" b="1"/>
              <a:t>Find Matched Query</a:t>
            </a:r>
            <a:endParaRPr lang="en-GB" noProof="1">
              <a:solidFill>
                <a:schemeClr val="tx1"/>
              </a:solidFill>
            </a:endParaRPr>
          </a:p>
        </p:txBody>
      </p:sp>
      <p:pic>
        <p:nvPicPr>
          <p:cNvPr id="73733" name="Picture 5" descr="DS3-Figure 07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248400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96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28F23E28-CA9F-4B4C-A8F8-12CF47C98691}" type="slidenum">
              <a:rPr lang="fr-FR"/>
              <a:pPr/>
              <a:t>3</a:t>
            </a:fld>
            <a:endParaRPr lang="fr-FR"/>
          </a:p>
        </p:txBody>
      </p:sp>
      <p:sp>
        <p:nvSpPr>
          <p:cNvPr id="1175558" name="Rectangle 6"/>
          <p:cNvSpPr>
            <a:spLocks noChangeArrowheads="1"/>
          </p:cNvSpPr>
          <p:nvPr/>
        </p:nvSpPr>
        <p:spPr bwMode="auto">
          <a:xfrm>
            <a:off x="152400" y="3048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Query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Design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Opening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34226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E863-2D60-4CC0-ABDE-EF871B541171}" type="slidenum">
              <a:rPr lang="en-GB"/>
              <a:pPr/>
              <a:t>30</a:t>
            </a:fld>
            <a:endParaRPr lang="en-GB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US" sz="3100" b="1" noProof="1"/>
              <a:t>Using Advanced Queries - </a:t>
            </a:r>
            <a:r>
              <a:rPr lang="en-GB" sz="3100" b="1"/>
              <a:t>Find Unmatched Query</a:t>
            </a:r>
            <a:endParaRPr lang="en-GB" sz="3100" noProof="1">
              <a:solidFill>
                <a:schemeClr val="tx1"/>
              </a:solidFill>
            </a:endParaRPr>
          </a:p>
        </p:txBody>
      </p:sp>
      <p:pic>
        <p:nvPicPr>
          <p:cNvPr id="75781" name="Picture 5" descr="DS3-Figure 07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447800"/>
            <a:ext cx="55499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06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4D24-47E8-42A2-B90E-20474CBC118D}" type="slidenum">
              <a:rPr lang="en-GB"/>
              <a:pPr/>
              <a:t>31</a:t>
            </a:fld>
            <a:endParaRPr lang="en-GB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/>
          <a:lstStyle/>
          <a:p>
            <a:r>
              <a:rPr lang="en-US" b="1" noProof="1"/>
              <a:t>Using Advanced Queries - </a:t>
            </a:r>
            <a:r>
              <a:rPr lang="en-GB" b="1"/>
              <a:t>Autolookup Query</a:t>
            </a:r>
            <a:endParaRPr lang="en-GB" noProof="1">
              <a:solidFill>
                <a:schemeClr val="tx1"/>
              </a:solidFill>
            </a:endParaRPr>
          </a:p>
        </p:txBody>
      </p:sp>
      <p:pic>
        <p:nvPicPr>
          <p:cNvPr id="77829" name="Picture 5" descr="DS3-Figure 07-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718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9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78A5-7B3E-4B9F-82AC-8AC3D095D581}" type="slidenum">
              <a:rPr lang="en-GB"/>
              <a:pPr/>
              <a:t>32</a:t>
            </a:fld>
            <a:endParaRPr lang="en-GB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04"/>
            <a:ext cx="7772400" cy="1143000"/>
          </a:xfrm>
        </p:spPr>
        <p:txBody>
          <a:bodyPr/>
          <a:lstStyle/>
          <a:p>
            <a:r>
              <a:rPr lang="en-GB" b="1" dirty="0"/>
              <a:t>Changing Content of Tables - Make-Table Action Query</a:t>
            </a:r>
            <a:endParaRPr lang="en-GB" dirty="0"/>
          </a:p>
        </p:txBody>
      </p:sp>
      <p:pic>
        <p:nvPicPr>
          <p:cNvPr id="78853" name="Picture 5" descr="DS3-Figure 07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6101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00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F6DC-2F60-464A-854A-0834F56931C2}" type="slidenum">
              <a:rPr lang="en-GB"/>
              <a:pPr/>
              <a:t>33</a:t>
            </a:fld>
            <a:endParaRPr lang="en-GB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b="1" dirty="0"/>
              <a:t>Changing Content of Tables - Delete Action Query</a:t>
            </a:r>
            <a:endParaRPr lang="en-GB" dirty="0"/>
          </a:p>
        </p:txBody>
      </p:sp>
      <p:pic>
        <p:nvPicPr>
          <p:cNvPr id="80901" name="Picture 5" descr="DS3-Figure 07-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78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096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1652-8391-4678-97B8-EC887B294511}" type="slidenum">
              <a:rPr lang="en-GB"/>
              <a:pPr/>
              <a:t>34</a:t>
            </a:fld>
            <a:endParaRPr lang="en-GB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04"/>
            <a:ext cx="7772400" cy="1143000"/>
          </a:xfrm>
        </p:spPr>
        <p:txBody>
          <a:bodyPr/>
          <a:lstStyle/>
          <a:p>
            <a:r>
              <a:rPr lang="en-GB" b="1" dirty="0"/>
              <a:t>Changing Content of Tables - </a:t>
            </a:r>
            <a:r>
              <a:rPr lang="en-GB" b="1" noProof="1"/>
              <a:t>Update Action Query</a:t>
            </a:r>
            <a:endParaRPr lang="en-GB" b="1" noProof="1">
              <a:solidFill>
                <a:srgbClr val="000000"/>
              </a:solidFill>
            </a:endParaRPr>
          </a:p>
        </p:txBody>
      </p:sp>
      <p:pic>
        <p:nvPicPr>
          <p:cNvPr id="83973" name="Picture 5" descr="DS3-Figure 07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9258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86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FA3A9-D902-4B93-9D60-855CBF822790}" type="slidenum">
              <a:rPr lang="en-GB"/>
              <a:pPr/>
              <a:t>35</a:t>
            </a:fld>
            <a:endParaRPr lang="en-GB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GB" b="1" dirty="0"/>
              <a:t>Changing Content of Tables - Append Action Query</a:t>
            </a:r>
            <a:endParaRPr lang="en-GB" b="1" noProof="1">
              <a:solidFill>
                <a:srgbClr val="000000"/>
              </a:solidFill>
            </a:endParaRPr>
          </a:p>
        </p:txBody>
      </p:sp>
      <p:pic>
        <p:nvPicPr>
          <p:cNvPr id="87045" name="Picture 5" descr="DS3-Figure 07-1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47800"/>
            <a:ext cx="58801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07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C1D9-74AD-4C4C-9E64-CCF7E51055E9}" type="slidenum">
              <a:rPr lang="en-GB"/>
              <a:pPr/>
              <a:t>36</a:t>
            </a:fld>
            <a:endParaRPr lang="en-GB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51"/>
            <a:ext cx="7772400" cy="1143000"/>
          </a:xfrm>
        </p:spPr>
        <p:txBody>
          <a:bodyPr/>
          <a:lstStyle/>
          <a:p>
            <a:r>
              <a:rPr lang="en-GB" b="1" dirty="0"/>
              <a:t>Changing Content of Tables - Append Action Query</a:t>
            </a:r>
          </a:p>
        </p:txBody>
      </p:sp>
      <p:pic>
        <p:nvPicPr>
          <p:cNvPr id="88068" name="Picture 4" descr="DS3-Figure 07-1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1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23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DDD8AC1-ACF5-492C-81BC-B5F318DB3D2C}" type="slidenum">
              <a:rPr lang="fr-FR"/>
              <a:pPr/>
              <a:t>4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518"/>
            <a:ext cx="9144000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32194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B1BB41D4-43F8-4C84-B05C-D1343FDCF0E7}" type="slidenum">
              <a:rPr lang="fr-FR"/>
              <a:pPr/>
              <a:t>5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381000"/>
            <a:ext cx="9170894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B2E7B1D0-3E3F-473F-9C3D-3D6C65E325B1}" type="slidenum">
              <a:rPr lang="fr-FR"/>
              <a:pPr/>
              <a:t>6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304800"/>
            <a:ext cx="9170894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0AAC027-5E9B-4398-9684-DB393B77E1CF}" type="slidenum">
              <a:rPr lang="fr-FR"/>
              <a:pPr/>
              <a:t>7</a:t>
            </a:fld>
            <a:endParaRPr lang="fr-FR"/>
          </a:p>
        </p:txBody>
      </p:sp>
      <p:sp>
        <p:nvSpPr>
          <p:cNvPr id="1132546" name="Rectangle 2"/>
          <p:cNvSpPr>
            <a:spLocks noChangeArrowheads="1"/>
          </p:cNvSpPr>
          <p:nvPr/>
        </p:nvSpPr>
        <p:spPr bwMode="auto">
          <a:xfrm>
            <a:off x="152400" y="228600"/>
            <a:ext cx="891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Query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Design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2548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Add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tables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76200" y="2514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Create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joins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Select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fields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1" name="Text Box 7"/>
          <p:cNvSpPr txBox="1">
            <a:spLocks noChangeArrowheads="1"/>
          </p:cNvSpPr>
          <p:nvPr/>
        </p:nvSpPr>
        <p:spPr bwMode="auto">
          <a:xfrm>
            <a:off x="76200" y="4144963"/>
            <a:ext cx="434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Sort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order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2" name="Text Box 8"/>
          <p:cNvSpPr txBox="1">
            <a:spLocks noChangeArrowheads="1"/>
          </p:cNvSpPr>
          <p:nvPr/>
        </p:nvSpPr>
        <p:spPr bwMode="auto">
          <a:xfrm>
            <a:off x="76200" y="48768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Criteria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76200" y="5592763"/>
            <a:ext cx="899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Totals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(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aggregate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operations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)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utoUpdateAnimBg="0"/>
      <p:bldP spid="1132548" grpId="0" autoUpdateAnimBg="0"/>
      <p:bldP spid="1132549" grpId="0" autoUpdateAnimBg="0"/>
      <p:bldP spid="1132550" grpId="0" autoUpdateAnimBg="0"/>
      <p:bldP spid="1132551" grpId="0" autoUpdateAnimBg="0"/>
      <p:bldP spid="1132552" grpId="0" autoUpdateAnimBg="0"/>
      <p:bldP spid="11325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DDD8AC1-ACF5-492C-81BC-B5F318DB3D2C}" type="slidenum">
              <a:rPr lang="fr-FR"/>
              <a:pPr/>
              <a:t>8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18"/>
            <a:ext cx="9144000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32194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57225" y="703118"/>
            <a:ext cx="8305800" cy="533400"/>
          </a:xfrm>
          <a:prstGeom prst="wedgeRoundRectCallout">
            <a:avLst>
              <a:gd name="adj1" fmla="val 35569"/>
              <a:gd name="adj2" fmla="val 198213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Right mouse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button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add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a table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Adding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Tables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CC78CA3-375F-472F-BAE1-827238C7AA9D}" type="slidenum">
              <a:rPr lang="fr-FR"/>
              <a:pPr/>
              <a:t>9</a:t>
            </a:fld>
            <a:endParaRPr lang="fr-FR"/>
          </a:p>
        </p:txBody>
      </p:sp>
      <p:sp>
        <p:nvSpPr>
          <p:cNvPr id="1163266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Creating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Joins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10/31/2012</a:t>
            </a:r>
            <a:endParaRPr lang="en-US" dirty="0"/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8" y="2288413"/>
            <a:ext cx="7086600" cy="45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3271" name="AutoShape 7"/>
          <p:cNvSpPr>
            <a:spLocks noChangeArrowheads="1"/>
          </p:cNvSpPr>
          <p:nvPr/>
        </p:nvSpPr>
        <p:spPr bwMode="auto">
          <a:xfrm>
            <a:off x="-19987" y="762000"/>
            <a:ext cx="8763000" cy="1219200"/>
          </a:xfrm>
          <a:prstGeom prst="wedgeRoundRectCallout">
            <a:avLst>
              <a:gd name="adj1" fmla="val -6596"/>
              <a:gd name="adj2" fmla="val 205512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With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the mouse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create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a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join</a:t>
            </a: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 :</a:t>
            </a:r>
            <a:b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[Stay1].[</a:t>
            </a:r>
            <a:r>
              <a:rPr kumimoji="0" lang="fr-FR" sz="1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InstitutionID</a:t>
            </a: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] and</a:t>
            </a:r>
            <a: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[</a:t>
            </a:r>
            <a:r>
              <a:rPr kumimoji="0" lang="fr-FR" sz="1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InstitutionID</a:t>
            </a: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]</a:t>
            </a:r>
            <a:endParaRPr kumimoji="0" lang="fr-FR" sz="18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ISC239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6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6" grpId="0" autoUpdateAnimBg="0"/>
      <p:bldP spid="1163271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3235</TotalTime>
  <Words>554</Words>
  <Application>Microsoft Office PowerPoint</Application>
  <PresentationFormat>On-screen Show (4:3)</PresentationFormat>
  <Paragraphs>198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SQL Graphical Queries Design Query By Example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Query-by-Example (QBE)</vt:lpstr>
      <vt:lpstr>Query-by-Example (QBE)</vt:lpstr>
      <vt:lpstr>QBE in Microsoft Access</vt:lpstr>
      <vt:lpstr>Summary of Microsoft Access Query Types</vt:lpstr>
      <vt:lpstr>Building Select Queries using QBE - Specifying Criteria</vt:lpstr>
      <vt:lpstr>Building Select Queries using QBE - Specifying Criteria</vt:lpstr>
      <vt:lpstr>Building Select Queries using QBE - Specifying Criteria</vt:lpstr>
      <vt:lpstr>Creating Multi-table Queries</vt:lpstr>
      <vt:lpstr>Calculating Totals</vt:lpstr>
      <vt:lpstr>Calculating Totals</vt:lpstr>
      <vt:lpstr>Using Advanced Queries - Parameter Query</vt:lpstr>
      <vt:lpstr>Using Advanced Queries - Crosstab Query</vt:lpstr>
      <vt:lpstr>Using Advanced Queries - Crosstab Query</vt:lpstr>
      <vt:lpstr>Using Advanced Queries - Find Matched Query</vt:lpstr>
      <vt:lpstr>Using Advanced Queries - Find Unmatched Query</vt:lpstr>
      <vt:lpstr>Using Advanced Queries - Autolookup Query</vt:lpstr>
      <vt:lpstr>Changing Content of Tables - Make-Table Action Query</vt:lpstr>
      <vt:lpstr>Changing Content of Tables - Delete Action Query</vt:lpstr>
      <vt:lpstr>Changing Content of Tables - Update Action Query</vt:lpstr>
      <vt:lpstr>Changing Content of Tables - Append Action Query</vt:lpstr>
      <vt:lpstr>Changing Content of Tables - Append Action Query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274</cp:revision>
  <cp:lastPrinted>2000-10-02T16:10:22Z</cp:lastPrinted>
  <dcterms:created xsi:type="dcterms:W3CDTF">2000-09-29T00:33:17Z</dcterms:created>
  <dcterms:modified xsi:type="dcterms:W3CDTF">2012-11-02T01:16:10Z</dcterms:modified>
</cp:coreProperties>
</file>