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422" r:id="rId2"/>
    <p:sldId id="425" r:id="rId3"/>
    <p:sldId id="428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438" r:id="rId14"/>
    <p:sldId id="439" r:id="rId15"/>
    <p:sldId id="440" r:id="rId16"/>
    <p:sldId id="441" r:id="rId17"/>
    <p:sldId id="442" r:id="rId18"/>
    <p:sldId id="443" r:id="rId19"/>
    <p:sldId id="444" r:id="rId20"/>
    <p:sldId id="445" r:id="rId21"/>
    <p:sldId id="446" r:id="rId22"/>
    <p:sldId id="447" r:id="rId23"/>
    <p:sldId id="448" r:id="rId24"/>
    <p:sldId id="449" r:id="rId25"/>
    <p:sldId id="450" r:id="rId26"/>
    <p:sldId id="451" r:id="rId27"/>
    <p:sldId id="452" r:id="rId28"/>
    <p:sldId id="453" r:id="rId29"/>
    <p:sldId id="454" r:id="rId30"/>
    <p:sldId id="455" r:id="rId31"/>
    <p:sldId id="456" r:id="rId32"/>
    <p:sldId id="457" r:id="rId33"/>
    <p:sldId id="458" r:id="rId34"/>
    <p:sldId id="459" r:id="rId35"/>
    <p:sldId id="460" r:id="rId36"/>
    <p:sldId id="461" r:id="rId37"/>
    <p:sldId id="462" r:id="rId38"/>
    <p:sldId id="463" r:id="rId39"/>
    <p:sldId id="464" r:id="rId40"/>
    <p:sldId id="465" r:id="rId41"/>
    <p:sldId id="466" r:id="rId42"/>
    <p:sldId id="467" r:id="rId43"/>
    <p:sldId id="468" r:id="rId44"/>
    <p:sldId id="469" r:id="rId45"/>
    <p:sldId id="470" r:id="rId46"/>
    <p:sldId id="471" r:id="rId47"/>
    <p:sldId id="472" r:id="rId48"/>
    <p:sldId id="473" r:id="rId49"/>
    <p:sldId id="474" r:id="rId50"/>
    <p:sldId id="475" r:id="rId51"/>
    <p:sldId id="476" r:id="rId52"/>
    <p:sldId id="477" r:id="rId53"/>
    <p:sldId id="478" r:id="rId54"/>
  </p:sldIdLst>
  <p:sldSz cx="9144000" cy="6858000" type="screen4x3"/>
  <p:notesSz cx="6997700" cy="9283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0"/>
    <a:srgbClr val="030119"/>
    <a:srgbClr val="000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/>
    <p:restoredTop sz="90909" autoAdjust="0"/>
  </p:normalViewPr>
  <p:slideViewPr>
    <p:cSldViewPr>
      <p:cViewPr varScale="1">
        <p:scale>
          <a:sx n="67" d="100"/>
          <a:sy n="67" d="100"/>
        </p:scale>
        <p:origin x="-12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16"/>
    </p:cViewPr>
  </p:sorterViewPr>
  <p:notesViewPr>
    <p:cSldViewPr>
      <p:cViewPr varScale="1">
        <p:scale>
          <a:sx n="40" d="100"/>
          <a:sy n="40" d="100"/>
        </p:scale>
        <p:origin x="-1488" y="-90"/>
      </p:cViewPr>
      <p:guideLst>
        <p:guide orient="horz" pos="2923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smtClean="0"/>
            </a:lvl1pPr>
          </a:lstStyle>
          <a:p>
            <a:pPr>
              <a:defRPr/>
            </a:pPr>
            <a:fld id="{927890E5-2EE6-499A-A177-B478B8AF2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70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40262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1" tIns="46410" rIns="92821" bIns="46410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smtClean="0"/>
            </a:lvl1pPr>
          </a:lstStyle>
          <a:p>
            <a:pPr>
              <a:defRPr/>
            </a:pPr>
            <a:fld id="{D6355215-57C8-4B0E-85CE-1A2A1DACD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996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7DE6A2-10DB-4619-9DF3-64A596F4F4B6}" type="slidenum">
              <a:rPr lang="en-US"/>
              <a:pPr/>
              <a:t>3</a:t>
            </a:fld>
            <a:endParaRPr lang="en-US"/>
          </a:p>
        </p:txBody>
      </p:sp>
      <p:sp>
        <p:nvSpPr>
          <p:cNvPr id="8417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08488"/>
            <a:ext cx="5129213" cy="41767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DC686-7705-4BF4-83EF-6DF810846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2B719-C7C2-470F-9122-803B639D6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C0C26-FE1D-445F-BA0D-12C957933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7A6D1-F970-459C-BB36-9814A8342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3C9CE-7F0A-4FA6-95C5-8EA375F38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10/25/2012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72352-0403-4782-9E5F-21C1369DE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10/25/2012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02EAD-1136-418F-B8F9-347E81B54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10/25/2012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A802D-8EC8-4D1E-921B-6E2A42A0F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10/25/2012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95818-E586-4AD5-86BF-242573CED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10/25/2012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07E97-A07F-4563-826B-18CD1395A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10/25/2012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FFC82-8208-421E-B3BE-8670E1700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r>
              <a:rPr lang="en-US" smtClean="0"/>
              <a:t>10/25/2012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B155ECF-F0C3-490B-A905-6904E70D8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516FA-D224-4B53-A391-A13D135E96C5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b="1" dirty="0" smtClean="0"/>
              <a:t>SQL </a:t>
            </a:r>
            <a:r>
              <a:rPr lang="en-US" b="1" dirty="0" smtClean="0"/>
              <a:t>Commands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40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7D576-29B0-41C6-B0D1-67526799DA3D}" type="slidenum">
              <a:rPr lang="en-US"/>
              <a:pPr/>
              <a:t>10</a:t>
            </a:fld>
            <a:endParaRPr lang="en-US"/>
          </a:p>
        </p:txBody>
      </p:sp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IEF - Entity Integrity</a:t>
            </a:r>
            <a:endParaRPr lang="en-US" b="1"/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495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 b="1"/>
              <a:t>Primary key of a table must contain a unique, non-null value for each row.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ISO standard supports FOREIGN KEY clause in CREATE and ALTER TABLE statements:</a:t>
            </a:r>
          </a:p>
          <a:p>
            <a:pPr lvl="1" algn="just">
              <a:lnSpc>
                <a:spcPct val="0"/>
              </a:lnSpc>
            </a:pPr>
            <a:endParaRPr lang="en-US" sz="2400" b="1"/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000" b="1"/>
              <a:t>	PRIMARY KEY(staffNo)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000" b="1"/>
              <a:t>	PRIMARY KEY(clientNo, propertyNo)</a:t>
            </a:r>
          </a:p>
          <a:p>
            <a:pPr lvl="1" algn="just">
              <a:lnSpc>
                <a:spcPct val="0"/>
              </a:lnSpc>
              <a:buFontTx/>
              <a:buNone/>
            </a:pPr>
            <a:endParaRPr lang="en-US" sz="2000" b="1"/>
          </a:p>
          <a:p>
            <a:pPr algn="just">
              <a:lnSpc>
                <a:spcPct val="90000"/>
              </a:lnSpc>
            </a:pPr>
            <a:r>
              <a:rPr lang="en-US" sz="2800" b="1"/>
              <a:t>Can only have one PRIMARY KEY clause per table. Can still ensure uniqueness for alternate keys using UNIQUE:</a:t>
            </a:r>
          </a:p>
          <a:p>
            <a:pPr lvl="1" algn="just">
              <a:lnSpc>
                <a:spcPct val="0"/>
              </a:lnSpc>
            </a:pPr>
            <a:endParaRPr lang="en-US" sz="2400" b="1"/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000" b="1"/>
              <a:t>    UNIQUE(telNo)</a:t>
            </a:r>
          </a:p>
        </p:txBody>
      </p:sp>
    </p:spTree>
    <p:extLst>
      <p:ext uri="{BB962C8B-B14F-4D97-AF65-F5344CB8AC3E}">
        <p14:creationId xmlns:p14="http://schemas.microsoft.com/office/powerpoint/2010/main" val="880731786"/>
      </p:ext>
    </p:extLst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4514-4457-4D3D-96BF-63E06D8800D0}" type="slidenum">
              <a:rPr lang="en-US"/>
              <a:pPr/>
              <a:t>11</a:t>
            </a:fld>
            <a:endParaRPr lang="en-US"/>
          </a:p>
        </p:txBody>
      </p:sp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IEF - Referential Integrity</a:t>
            </a:r>
            <a:endParaRPr lang="en-US" b="1"/>
          </a:p>
        </p:txBody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05800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 b="1"/>
              <a:t>FK is column or set of columns that links each row in child table containing foreign FK to row of parent table containing matching PK. 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Referential integrity means that, if FK contains a value, that value must refer to existing row in parent table. 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ISO standard supports definition of FKs with FOREIGN KEY clause in CREATE and ALTER TABLE:</a:t>
            </a:r>
          </a:p>
          <a:p>
            <a:pPr lvl="1" algn="just">
              <a:lnSpc>
                <a:spcPct val="0"/>
              </a:lnSpc>
            </a:pPr>
            <a:endParaRPr lang="en-US" sz="2400" b="1"/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	FOREIGN KEY(branchNo) REFERENCES Branch</a:t>
            </a:r>
          </a:p>
        </p:txBody>
      </p:sp>
    </p:spTree>
    <p:extLst>
      <p:ext uri="{BB962C8B-B14F-4D97-AF65-F5344CB8AC3E}">
        <p14:creationId xmlns:p14="http://schemas.microsoft.com/office/powerpoint/2010/main" val="3171335318"/>
      </p:ext>
    </p:extLst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34B7-6277-4328-A782-A760F19C5760}" type="slidenum">
              <a:rPr lang="en-US"/>
              <a:pPr/>
              <a:t>12</a:t>
            </a:fld>
            <a:endParaRPr lang="en-US"/>
          </a:p>
        </p:txBody>
      </p:sp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IEF - Referential Integrity</a:t>
            </a:r>
            <a:endParaRPr lang="en-US" b="1"/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 b="1"/>
              <a:t>Any INSERT/UPDATE that attempts to create FK value in child table without matching candidate key value in parent is rejected. 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Action taken that attempts to update/delete a candidate key value in parent table with matching rows in child is dependent on </a:t>
            </a:r>
            <a:r>
              <a:rPr lang="en-US" sz="2800" b="1" u="sng"/>
              <a:t>referential action</a:t>
            </a:r>
            <a:r>
              <a:rPr lang="en-US" sz="2800" b="1"/>
              <a:t> specified using ON UPDATE and ON DELETE subclauses:</a:t>
            </a:r>
          </a:p>
          <a:p>
            <a:pPr algn="just">
              <a:lnSpc>
                <a:spcPct val="30000"/>
              </a:lnSpc>
            </a:pPr>
            <a:endParaRPr lang="en-US" sz="2800" b="1"/>
          </a:p>
          <a:p>
            <a:pPr lvl="1" algn="just">
              <a:lnSpc>
                <a:spcPct val="90000"/>
              </a:lnSpc>
            </a:pPr>
            <a:r>
              <a:rPr lang="en-US" sz="2400" b="1"/>
              <a:t>CASCADE			-  SET NULL</a:t>
            </a:r>
          </a:p>
          <a:p>
            <a:pPr lvl="1" algn="just">
              <a:lnSpc>
                <a:spcPct val="90000"/>
              </a:lnSpc>
            </a:pPr>
            <a:r>
              <a:rPr lang="en-US" sz="2400" b="1"/>
              <a:t>SET DEFAULT		-  NO ACTION</a:t>
            </a:r>
          </a:p>
        </p:txBody>
      </p:sp>
    </p:spTree>
    <p:extLst>
      <p:ext uri="{BB962C8B-B14F-4D97-AF65-F5344CB8AC3E}">
        <p14:creationId xmlns:p14="http://schemas.microsoft.com/office/powerpoint/2010/main" val="125441998"/>
      </p:ext>
    </p:extLst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9E016-A51F-4E62-B1DC-08C005EB5F5D}" type="slidenum">
              <a:rPr lang="en-US"/>
              <a:pPr/>
              <a:t>13</a:t>
            </a:fld>
            <a:endParaRPr lang="en-US"/>
          </a:p>
        </p:txBody>
      </p:sp>
      <p:sp>
        <p:nvSpPr>
          <p:cNvPr id="77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IEF - Referential Integrity</a:t>
            </a:r>
            <a:endParaRPr lang="en-US" b="1"/>
          </a:p>
        </p:txBody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4343400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700" b="1" u="sng"/>
              <a:t>CASCADE</a:t>
            </a:r>
            <a:r>
              <a:rPr lang="en-US" sz="2700" b="1"/>
              <a:t>: </a:t>
            </a:r>
            <a:r>
              <a:rPr lang="en-US" sz="2800" b="1"/>
              <a:t>Delete row from parent and delete matching rows in child, and so on in cascading manner.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800" b="1" u="sng"/>
              <a:t>SET NULL</a:t>
            </a:r>
            <a:r>
              <a:rPr lang="en-US" sz="2800" b="1"/>
              <a:t>: Delete row from parent and set FK column(s) in child to NULL. Only valid if FK columns are NOT NULL.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800" b="1" u="sng"/>
              <a:t>SET DEFAULT</a:t>
            </a:r>
            <a:r>
              <a:rPr lang="en-US" sz="2800" b="1"/>
              <a:t>: Delete row from parent and set each component of FK in child to specified default. Only valid if DEFAULT specified for FK columns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800" b="1" u="sng"/>
              <a:t>NO ACTION</a:t>
            </a:r>
            <a:r>
              <a:rPr lang="en-US" sz="2800" b="1"/>
              <a:t>: Reject delete from parent. Default. </a:t>
            </a:r>
          </a:p>
        </p:txBody>
      </p:sp>
    </p:spTree>
    <p:extLst>
      <p:ext uri="{BB962C8B-B14F-4D97-AF65-F5344CB8AC3E}">
        <p14:creationId xmlns:p14="http://schemas.microsoft.com/office/powerpoint/2010/main" val="3064524011"/>
      </p:ext>
    </p:extLst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FE5B8-6DAF-4AA2-BFB4-9FBBBCE07AA4}" type="slidenum">
              <a:rPr lang="en-US"/>
              <a:pPr/>
              <a:t>14</a:t>
            </a:fld>
            <a:endParaRPr lang="en-US"/>
          </a:p>
        </p:txBody>
      </p:sp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IEF - Referential Integrity</a:t>
            </a:r>
            <a:endParaRPr lang="en-US" b="1"/>
          </a:p>
        </p:txBody>
      </p:sp>
      <p:sp>
        <p:nvSpPr>
          <p:cNvPr id="77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b="1"/>
              <a:t>FOREIGN KEY (staffNo) REFERENCES Staff            ON DELETE SET NULL</a:t>
            </a:r>
          </a:p>
          <a:p>
            <a:pPr lvl="1" algn="just">
              <a:lnSpc>
                <a:spcPct val="20000"/>
              </a:lnSpc>
              <a:buFontTx/>
              <a:buNone/>
            </a:pPr>
            <a:endParaRPr lang="en-US" b="1"/>
          </a:p>
          <a:p>
            <a:pPr algn="just">
              <a:buFontTx/>
              <a:buNone/>
            </a:pPr>
            <a:r>
              <a:rPr lang="en-US" b="1"/>
              <a:t>FOREIGN KEY (ownerNo) REFERENCES Owner       ON UPDATE CASCADE</a:t>
            </a:r>
          </a:p>
        </p:txBody>
      </p:sp>
    </p:spTree>
    <p:extLst>
      <p:ext uri="{BB962C8B-B14F-4D97-AF65-F5344CB8AC3E}">
        <p14:creationId xmlns:p14="http://schemas.microsoft.com/office/powerpoint/2010/main" val="1265503959"/>
      </p:ext>
    </p:extLst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BF73-0445-47D2-A982-5E2E10C5B291}" type="slidenum">
              <a:rPr lang="en-US"/>
              <a:pPr/>
              <a:t>15</a:t>
            </a:fld>
            <a:endParaRPr lang="en-US"/>
          </a:p>
        </p:txBody>
      </p:sp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IEF - Enterprise Constraints</a:t>
            </a:r>
            <a:endParaRPr lang="en-US" b="1"/>
          </a:p>
        </p:txBody>
      </p:sp>
      <p:sp>
        <p:nvSpPr>
          <p:cNvPr id="77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pPr algn="just"/>
            <a:r>
              <a:rPr lang="en-US" b="1"/>
              <a:t>Could use CHECK/UNIQUE in CREATE and ALTER TABLE.</a:t>
            </a:r>
          </a:p>
          <a:p>
            <a:pPr algn="just"/>
            <a:r>
              <a:rPr lang="en-US" b="1"/>
              <a:t>Also have:</a:t>
            </a:r>
          </a:p>
          <a:p>
            <a:pPr lvl="1" algn="just">
              <a:lnSpc>
                <a:spcPct val="20000"/>
              </a:lnSpc>
            </a:pPr>
            <a:endParaRPr lang="en-US" b="1"/>
          </a:p>
          <a:p>
            <a:pPr lvl="1" algn="just">
              <a:buFontTx/>
              <a:buNone/>
            </a:pPr>
            <a:r>
              <a:rPr lang="en-US" b="1"/>
              <a:t>		CREATE ASSERTION AssertionName</a:t>
            </a:r>
          </a:p>
          <a:p>
            <a:pPr lvl="1" algn="just">
              <a:buFontTx/>
              <a:buNone/>
            </a:pPr>
            <a:r>
              <a:rPr lang="en-US" b="1"/>
              <a:t>		CHECK (searchCondition)</a:t>
            </a:r>
          </a:p>
          <a:p>
            <a:pPr algn="just">
              <a:lnSpc>
                <a:spcPct val="20000"/>
              </a:lnSpc>
              <a:buFontTx/>
              <a:buNone/>
            </a:pPr>
            <a:endParaRPr lang="en-US" b="1"/>
          </a:p>
          <a:p>
            <a:pPr algn="just"/>
            <a:r>
              <a:rPr lang="en-US" b="1"/>
              <a:t>which is very similar to the CHECK clause. </a:t>
            </a:r>
          </a:p>
        </p:txBody>
      </p:sp>
    </p:spTree>
    <p:extLst>
      <p:ext uri="{BB962C8B-B14F-4D97-AF65-F5344CB8AC3E}">
        <p14:creationId xmlns:p14="http://schemas.microsoft.com/office/powerpoint/2010/main" val="2580246168"/>
      </p:ext>
    </p:extLst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AD8B7-4592-4B42-A74C-5BD6434948E1}" type="slidenum">
              <a:rPr lang="en-US"/>
              <a:pPr/>
              <a:t>16</a:t>
            </a:fld>
            <a:endParaRPr lang="en-US"/>
          </a:p>
        </p:txBody>
      </p:sp>
      <p:sp>
        <p:nvSpPr>
          <p:cNvPr id="77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IEF - Enterprise Constraints</a:t>
            </a:r>
            <a:endParaRPr lang="en-US" b="1"/>
          </a:p>
        </p:txBody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pPr lvl="1" indent="-552450" algn="just">
              <a:buFontTx/>
              <a:buNone/>
            </a:pPr>
            <a:r>
              <a:rPr lang="en-US" sz="2600" b="1"/>
              <a:t>CREATE ASSERTION StaffNotHandlingTooMuch</a:t>
            </a:r>
          </a:p>
          <a:p>
            <a:pPr lvl="1" indent="-552450" algn="just">
              <a:buFontTx/>
              <a:buNone/>
            </a:pPr>
            <a:r>
              <a:rPr lang="en-US" sz="2600" b="1"/>
              <a:t>CHECK (NOT EXISTS	(SELECT staffNo</a:t>
            </a:r>
          </a:p>
          <a:p>
            <a:pPr lvl="1" indent="-552450" algn="just">
              <a:buFontTx/>
              <a:buNone/>
            </a:pPr>
            <a:r>
              <a:rPr lang="en-US" sz="2600" b="1"/>
              <a:t>					 FROM PropertyForRent</a:t>
            </a:r>
          </a:p>
          <a:p>
            <a:pPr lvl="1" indent="-552450" algn="just">
              <a:buFontTx/>
              <a:buNone/>
            </a:pPr>
            <a:r>
              <a:rPr lang="en-US" sz="2600" b="1"/>
              <a:t>					 GROUP BY staffNo</a:t>
            </a:r>
          </a:p>
          <a:p>
            <a:pPr lvl="1" indent="-552450" algn="just">
              <a:buFontTx/>
              <a:buNone/>
            </a:pPr>
            <a:r>
              <a:rPr lang="en-US" sz="2600" b="1"/>
              <a:t>					 HAVING COUNT(*) &gt; 100))</a:t>
            </a:r>
          </a:p>
        </p:txBody>
      </p:sp>
    </p:spTree>
    <p:extLst>
      <p:ext uri="{BB962C8B-B14F-4D97-AF65-F5344CB8AC3E}">
        <p14:creationId xmlns:p14="http://schemas.microsoft.com/office/powerpoint/2010/main" val="3652140803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619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9593A-F06A-4FB3-ACAB-073B7C6A9A4E}" type="slidenum">
              <a:rPr lang="en-US"/>
              <a:pPr/>
              <a:t>17</a:t>
            </a:fld>
            <a:endParaRPr lang="en-US"/>
          </a:p>
        </p:txBody>
      </p:sp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Data Definition</a:t>
            </a:r>
            <a:endParaRPr lang="en-US" b="1"/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 b="1">
                <a:latin typeface="Times" pitchFamily="18" charset="0"/>
                <a:cs typeface="Times New Roman" charset="0"/>
              </a:rPr>
              <a:t>SQL DDL allows database objects such as schemas, domains, tables, views, and indexes to be created and destroyed. </a:t>
            </a:r>
          </a:p>
          <a:p>
            <a:pPr algn="just">
              <a:lnSpc>
                <a:spcPct val="90000"/>
              </a:lnSpc>
            </a:pPr>
            <a:r>
              <a:rPr lang="en-US" sz="2800" b="1">
                <a:latin typeface="Times" pitchFamily="18" charset="0"/>
                <a:cs typeface="Times New Roman" charset="0"/>
              </a:rPr>
              <a:t>Main SQL DDL statements are:</a:t>
            </a:r>
          </a:p>
          <a:p>
            <a:pPr lvl="1" algn="just">
              <a:lnSpc>
                <a:spcPct val="0"/>
              </a:lnSpc>
            </a:pPr>
            <a:endParaRPr lang="en-US" sz="2400" b="1">
              <a:latin typeface="Times" pitchFamily="18" charset="0"/>
              <a:cs typeface="Times New Roman" charset="0"/>
            </a:endParaRP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100" b="1">
                <a:latin typeface="Times" pitchFamily="18" charset="0"/>
                <a:cs typeface="Times New Roman" charset="0"/>
              </a:rPr>
              <a:t>CREATE SCHEMA		DROP SCHEMA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100" b="1">
                <a:latin typeface="Times" pitchFamily="18" charset="0"/>
                <a:cs typeface="Times New Roman" charset="0"/>
              </a:rPr>
              <a:t>CREATE/ALTER DOMAIN	DROP DOMAIN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100" b="1">
                <a:latin typeface="Times" pitchFamily="18" charset="0"/>
                <a:cs typeface="Times New Roman" charset="0"/>
              </a:rPr>
              <a:t>CREATE/ALTER TABLE	DROP TABLE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100" b="1">
                <a:latin typeface="Times" pitchFamily="18" charset="0"/>
                <a:cs typeface="Times New Roman" charset="0"/>
              </a:rPr>
              <a:t>CREATE VIEW			DROP VIEW</a:t>
            </a:r>
          </a:p>
          <a:p>
            <a:pPr lvl="1" algn="just">
              <a:lnSpc>
                <a:spcPct val="30000"/>
              </a:lnSpc>
              <a:buFontTx/>
              <a:buNone/>
            </a:pPr>
            <a:endParaRPr lang="en-US" sz="2100" b="1">
              <a:latin typeface="Times" pitchFamily="18" charset="0"/>
              <a:cs typeface="Times New Roman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>
                <a:latin typeface="Times" pitchFamily="18" charset="0"/>
                <a:cs typeface="Times New Roman" charset="0"/>
              </a:rPr>
              <a:t>Many DBMSs also provide:</a:t>
            </a:r>
          </a:p>
          <a:p>
            <a:pPr lvl="1" algn="just">
              <a:lnSpc>
                <a:spcPct val="30000"/>
              </a:lnSpc>
            </a:pPr>
            <a:endParaRPr lang="en-US" sz="2400" b="1">
              <a:latin typeface="Times" pitchFamily="18" charset="0"/>
              <a:cs typeface="Times New Roman" charset="0"/>
            </a:endParaRP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100" b="1">
                <a:latin typeface="Times" pitchFamily="18" charset="0"/>
                <a:cs typeface="Times New Roman" charset="0"/>
              </a:rPr>
              <a:t>CREATE INDEX	DROP INDEX</a:t>
            </a:r>
            <a:endParaRPr lang="en-US" sz="2100" b="1"/>
          </a:p>
        </p:txBody>
      </p:sp>
    </p:spTree>
    <p:extLst>
      <p:ext uri="{BB962C8B-B14F-4D97-AF65-F5344CB8AC3E}">
        <p14:creationId xmlns:p14="http://schemas.microsoft.com/office/powerpoint/2010/main" val="390524357"/>
      </p:ext>
    </p:extLst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6019-3529-4864-B020-C8B7E4D4535A}" type="slidenum">
              <a:rPr lang="en-US"/>
              <a:pPr/>
              <a:t>18</a:t>
            </a:fld>
            <a:endParaRPr lang="en-US"/>
          </a:p>
        </p:txBody>
      </p:sp>
      <p:sp>
        <p:nvSpPr>
          <p:cNvPr id="77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Data Definition</a:t>
            </a:r>
          </a:p>
        </p:txBody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05800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 b="1"/>
              <a:t>Relations and other database objects exist in an </a:t>
            </a:r>
            <a:r>
              <a:rPr lang="en-US" sz="2800" b="1" i="1"/>
              <a:t>environment</a:t>
            </a:r>
            <a:r>
              <a:rPr lang="en-US" sz="2800" b="1"/>
              <a:t>. 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Each environment contains one or more </a:t>
            </a:r>
            <a:r>
              <a:rPr lang="en-US" sz="2800" b="1" i="1"/>
              <a:t>catalogs</a:t>
            </a:r>
            <a:r>
              <a:rPr lang="en-US" sz="2800" b="1"/>
              <a:t>, and each catalog consists of set of schemas. 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Schema is named collection of related database objects.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Objects in a schema can be tables, views, domains, assertions, collations, translations, and character sets. All have same owner. </a:t>
            </a:r>
          </a:p>
        </p:txBody>
      </p:sp>
    </p:spTree>
    <p:extLst>
      <p:ext uri="{BB962C8B-B14F-4D97-AF65-F5344CB8AC3E}">
        <p14:creationId xmlns:p14="http://schemas.microsoft.com/office/powerpoint/2010/main" val="479937987"/>
      </p:ext>
    </p:extLst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431A-93E5-4994-805B-D2516D0E2286}" type="slidenum">
              <a:rPr lang="en-US"/>
              <a:pPr/>
              <a:t>19</a:t>
            </a:fld>
            <a:endParaRPr lang="en-US"/>
          </a:p>
        </p:txBody>
      </p:sp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100" b="1"/>
              <a:t>CREATE SCHEMA</a:t>
            </a:r>
          </a:p>
        </p:txBody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114800"/>
          </a:xfrm>
        </p:spPr>
        <p:txBody>
          <a:bodyPr/>
          <a:lstStyle/>
          <a:p>
            <a:pPr lvl="1" algn="just">
              <a:buFontTx/>
              <a:buNone/>
            </a:pPr>
            <a:r>
              <a:rPr lang="en-US" sz="2000" b="1"/>
              <a:t>CREATE SCHEMA [Name | </a:t>
            </a:r>
          </a:p>
          <a:p>
            <a:pPr lvl="1" algn="just">
              <a:buFontTx/>
              <a:buNone/>
            </a:pPr>
            <a:r>
              <a:rPr lang="en-US" sz="2000" b="1"/>
              <a:t>			AUTHORIZATION CreatorId ]</a:t>
            </a:r>
          </a:p>
          <a:p>
            <a:pPr lvl="1" algn="just">
              <a:buFontTx/>
              <a:buNone/>
            </a:pPr>
            <a:r>
              <a:rPr lang="en-US" sz="2000" b="1"/>
              <a:t>DROP SCHEMA Name [RESTRICT | CASCADE ]</a:t>
            </a:r>
          </a:p>
          <a:p>
            <a:pPr algn="just">
              <a:lnSpc>
                <a:spcPct val="30000"/>
              </a:lnSpc>
              <a:buFontTx/>
              <a:buNone/>
            </a:pPr>
            <a:endParaRPr lang="en-US" sz="2400" b="1"/>
          </a:p>
          <a:p>
            <a:pPr algn="just"/>
            <a:r>
              <a:rPr lang="en-US" sz="2800" b="1"/>
              <a:t>With RESTRICT (default), schema must be empty or operation fails.</a:t>
            </a:r>
          </a:p>
          <a:p>
            <a:pPr algn="just"/>
            <a:r>
              <a:rPr lang="en-US" sz="2800" b="1"/>
              <a:t>With CASCADE, operation cascades to drop all objects associated with schema in order defined above. If any of these operations fail, DROP SCHEMA fails. </a:t>
            </a:r>
          </a:p>
          <a:p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392927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926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A326-149A-4561-A35F-76F551E15BC3}" type="slidenum">
              <a:rPr lang="en-US"/>
              <a:pPr/>
              <a:t>2</a:t>
            </a:fld>
            <a:endParaRPr lang="en-US"/>
          </a:p>
        </p:txBody>
      </p:sp>
      <p:sp>
        <p:nvSpPr>
          <p:cNvPr id="72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b="1"/>
              <a:t>Acknowledgments</a:t>
            </a:r>
            <a:endParaRPr lang="en-US"/>
          </a:p>
        </p:txBody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1905000"/>
          </a:xfrm>
        </p:spPr>
        <p:txBody>
          <a:bodyPr/>
          <a:lstStyle/>
          <a:p>
            <a:r>
              <a:rPr lang="en-US" dirty="0" smtClean="0"/>
              <a:t>Some of these </a:t>
            </a:r>
            <a:r>
              <a:rPr lang="en-US" dirty="0"/>
              <a:t>slides have been adapted from Thomas Connolly and Carolyn </a:t>
            </a:r>
            <a:r>
              <a:rPr lang="en-US" dirty="0" err="1"/>
              <a:t>Begg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2976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251F-C9D1-46FD-98E1-1C884D7D112F}" type="slidenum">
              <a:rPr lang="en-US"/>
              <a:pPr/>
              <a:t>20</a:t>
            </a:fld>
            <a:endParaRPr lang="en-US"/>
          </a:p>
        </p:txBody>
      </p:sp>
      <p:sp>
        <p:nvSpPr>
          <p:cNvPr id="78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CREATE TABLE</a:t>
            </a:r>
          </a:p>
        </p:txBody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CREATE TABLE TableName 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{(colName dataType [NOT NULL] [UNIQUE]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[DEFAULT defaultOption]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[CHECK searchCondition] [,...]}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[PRIMARY KEY (listOfColumns),]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{[UNIQUE (listOfColumns),] […,]}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{[FOREIGN KEY (listOfFKColumns)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  REFERENCES ParentTableName [(listOfCKColumns)],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  [ON UPDATE referentialAction]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  [ON DELETE referentialAction ]] [,…]}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 {[CHECK (searchCondition)] [,…] })</a:t>
            </a:r>
          </a:p>
          <a:p>
            <a:pPr algn="just">
              <a:lnSpc>
                <a:spcPct val="40000"/>
              </a:lnSpc>
            </a:pPr>
            <a:endParaRPr lang="en-US" sz="2800" b="1"/>
          </a:p>
        </p:txBody>
      </p:sp>
    </p:spTree>
    <p:extLst>
      <p:ext uri="{BB962C8B-B14F-4D97-AF65-F5344CB8AC3E}">
        <p14:creationId xmlns:p14="http://schemas.microsoft.com/office/powerpoint/2010/main" val="3220860819"/>
      </p:ext>
    </p:extLst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FE2D-83FF-4C65-9875-64C0A3F859EE}" type="slidenum">
              <a:rPr lang="en-US"/>
              <a:pPr/>
              <a:t>21</a:t>
            </a:fld>
            <a:endParaRPr lang="en-US"/>
          </a:p>
        </p:txBody>
      </p:sp>
      <p:sp>
        <p:nvSpPr>
          <p:cNvPr id="78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CREATE TABLE</a:t>
            </a:r>
          </a:p>
        </p:txBody>
      </p:sp>
      <p:sp>
        <p:nvSpPr>
          <p:cNvPr id="78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 b="1"/>
              <a:t>Creates a table with one or more columns of the specified </a:t>
            </a:r>
            <a:r>
              <a:rPr lang="en-US" sz="2800" b="1" i="1"/>
              <a:t>dataType</a:t>
            </a:r>
            <a:r>
              <a:rPr lang="en-US" sz="2800" b="1"/>
              <a:t>. 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With NOT NULL, system rejects any attempt to insert a null in the column.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Can specify a DEFAULT value for the column.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Primary keys should always be specified as NOT NULL. 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FOREIGN KEY clause specifies FK along with the referential action</a:t>
            </a:r>
          </a:p>
          <a:p>
            <a:pPr algn="just">
              <a:lnSpc>
                <a:spcPct val="40000"/>
              </a:lnSpc>
            </a:pPr>
            <a:endParaRPr lang="en-US" sz="2800" b="1"/>
          </a:p>
        </p:txBody>
      </p:sp>
    </p:spTree>
    <p:extLst>
      <p:ext uri="{BB962C8B-B14F-4D97-AF65-F5344CB8AC3E}">
        <p14:creationId xmlns:p14="http://schemas.microsoft.com/office/powerpoint/2010/main" val="866453795"/>
      </p:ext>
    </p:extLst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53CD-327D-42D2-BAC8-FF3B16DF373B}" type="slidenum">
              <a:rPr lang="en-US"/>
              <a:pPr/>
              <a:t>22</a:t>
            </a:fld>
            <a:endParaRPr lang="en-US"/>
          </a:p>
        </p:txBody>
      </p:sp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sz="4100" b="1"/>
              <a:t>Example 1 - CREATE TABLE</a:t>
            </a: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en-US" sz="2400" b="1"/>
              <a:t>CREATE DOMAIN OwnerNumber AS VARCHAR(5)</a:t>
            </a:r>
          </a:p>
          <a:p>
            <a:pPr marL="850900" lvl="1" indent="-649288" algn="just">
              <a:buFontTx/>
              <a:buNone/>
            </a:pPr>
            <a:r>
              <a:rPr lang="en-US" sz="2000" b="1"/>
              <a:t>CHECK (VALUE IN (SELECT ownerNo FROM PrivateOwner));</a:t>
            </a:r>
          </a:p>
          <a:p>
            <a:pPr marL="0" indent="0" algn="just">
              <a:buFontTx/>
              <a:buNone/>
            </a:pPr>
            <a:r>
              <a:rPr lang="en-US" sz="2400" b="1"/>
              <a:t>CREATE DOMAIN StaffNumber AS VARCHAR(5)</a:t>
            </a:r>
          </a:p>
          <a:p>
            <a:pPr marL="850900" lvl="1" indent="-649288" algn="just">
              <a:buFontTx/>
              <a:buNone/>
            </a:pPr>
            <a:r>
              <a:rPr lang="en-US" sz="2000" b="1"/>
              <a:t>CHECK (VALUE IN (SELECT staffNo FROM Staff));</a:t>
            </a:r>
          </a:p>
          <a:p>
            <a:pPr marL="0" indent="0" algn="just">
              <a:buFontTx/>
              <a:buNone/>
            </a:pPr>
            <a:r>
              <a:rPr lang="en-US" sz="2400" b="1"/>
              <a:t>CREATE DOMAIN PNumber AS VARCHAR(5);</a:t>
            </a:r>
          </a:p>
          <a:p>
            <a:pPr marL="0" indent="0" algn="just">
              <a:buFontTx/>
              <a:buNone/>
            </a:pPr>
            <a:r>
              <a:rPr lang="en-US" sz="2400" b="1"/>
              <a:t>CREATE DOMAIN PRooms AS SMALLINT;</a:t>
            </a:r>
          </a:p>
          <a:p>
            <a:pPr marL="850900" lvl="1" indent="-649288" algn="just">
              <a:buFontTx/>
              <a:buNone/>
            </a:pPr>
            <a:r>
              <a:rPr lang="en-US" sz="2000" b="1"/>
              <a:t>	CHECK(VALUE BETWEEN 1 AND 15);</a:t>
            </a:r>
          </a:p>
          <a:p>
            <a:pPr marL="0" indent="0" algn="just">
              <a:buFontTx/>
              <a:buNone/>
            </a:pPr>
            <a:r>
              <a:rPr lang="en-US" sz="2400" b="1"/>
              <a:t>CREATE DOMAIN PRent AS DECIMAL(6,2)</a:t>
            </a:r>
          </a:p>
          <a:p>
            <a:pPr marL="850900" lvl="1" indent="-649288" algn="just">
              <a:buFontTx/>
              <a:buNone/>
            </a:pPr>
            <a:r>
              <a:rPr lang="en-US" sz="2000" b="1"/>
              <a:t>	CHECK(VALUE BETWEEN 0 AND 9999.99);</a:t>
            </a:r>
          </a:p>
        </p:txBody>
      </p:sp>
    </p:spTree>
    <p:extLst>
      <p:ext uri="{BB962C8B-B14F-4D97-AF65-F5344CB8AC3E}">
        <p14:creationId xmlns:p14="http://schemas.microsoft.com/office/powerpoint/2010/main" val="1209126440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233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8A37-264C-4084-BF01-6331EB52B78A}" type="slidenum">
              <a:rPr lang="en-US"/>
              <a:pPr/>
              <a:t>23</a:t>
            </a:fld>
            <a:endParaRPr lang="en-US"/>
          </a:p>
        </p:txBody>
      </p:sp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70875" cy="1443038"/>
          </a:xfrm>
        </p:spPr>
        <p:txBody>
          <a:bodyPr/>
          <a:lstStyle/>
          <a:p>
            <a:pPr algn="just"/>
            <a:r>
              <a:rPr lang="en-US" sz="4100" b="1"/>
              <a:t>Example 1 - CREATE TABLE</a:t>
            </a:r>
            <a:endParaRPr lang="en-US" sz="4300" b="1"/>
          </a:p>
        </p:txBody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4953000"/>
          </a:xfrm>
        </p:spPr>
        <p:txBody>
          <a:bodyPr/>
          <a:lstStyle/>
          <a:p>
            <a:pPr algn="just" defTabSz="292100">
              <a:buFontTx/>
              <a:buNone/>
            </a:pPr>
            <a:r>
              <a:rPr lang="en-US" sz="2400" b="1"/>
              <a:t>CREATE TABLE PropertyForRent (</a:t>
            </a:r>
          </a:p>
          <a:p>
            <a:pPr defTabSz="292100">
              <a:buFontTx/>
              <a:buNone/>
            </a:pPr>
            <a:r>
              <a:rPr lang="en-US" sz="2400" b="1"/>
              <a:t>	propertyNo	PNumber	NOT NULL, ….</a:t>
            </a:r>
          </a:p>
          <a:p>
            <a:pPr defTabSz="292100">
              <a:buFontTx/>
              <a:buNone/>
            </a:pPr>
            <a:r>
              <a:rPr lang="en-US" sz="2400" b="1"/>
              <a:t>	rooms		PRooms				NOT NULL 	DEFAULT 4, </a:t>
            </a:r>
          </a:p>
          <a:p>
            <a:pPr defTabSz="292100">
              <a:buFontTx/>
              <a:buNone/>
            </a:pPr>
            <a:r>
              <a:rPr lang="en-US" sz="2400" b="1"/>
              <a:t>	rent		PRent					NOT NULL, 	DEFAULT 600, </a:t>
            </a:r>
          </a:p>
          <a:p>
            <a:pPr defTabSz="292100">
              <a:buFontTx/>
              <a:buNone/>
            </a:pPr>
            <a:r>
              <a:rPr lang="en-US" sz="2400" b="1"/>
              <a:t>	ownerNo		OwnerNumber					NOT NULL, </a:t>
            </a:r>
          </a:p>
          <a:p>
            <a:pPr defTabSz="292100">
              <a:buFontTx/>
              <a:buNone/>
            </a:pPr>
            <a:r>
              <a:rPr lang="en-US" sz="2400" b="1"/>
              <a:t>	staffNo			StaffNumber		</a:t>
            </a:r>
          </a:p>
          <a:p>
            <a:pPr lvl="1" defTabSz="292100">
              <a:buFontTx/>
              <a:buNone/>
            </a:pPr>
            <a:r>
              <a:rPr lang="en-US" sz="2000" b="1"/>
              <a:t>						Constraint StaffNotHandlingTooMuch ….</a:t>
            </a:r>
          </a:p>
          <a:p>
            <a:pPr defTabSz="292100">
              <a:buFontTx/>
              <a:buNone/>
            </a:pPr>
            <a:r>
              <a:rPr lang="en-US" sz="2400" b="1"/>
              <a:t>	branchNo		BranchNumber				NOT NULL,</a:t>
            </a:r>
          </a:p>
          <a:p>
            <a:pPr defTabSz="292100">
              <a:buFontTx/>
              <a:buNone/>
            </a:pPr>
            <a:r>
              <a:rPr lang="en-US" sz="2400" b="1"/>
              <a:t>	PRIMARY KEY (propertyNo),</a:t>
            </a:r>
          </a:p>
          <a:p>
            <a:pPr defTabSz="292100">
              <a:buFontTx/>
              <a:buNone/>
            </a:pPr>
            <a:r>
              <a:rPr lang="en-US" sz="2400" b="1"/>
              <a:t>	FOREIGN KEY (staffNo) REFERENCES Staff </a:t>
            </a:r>
          </a:p>
          <a:p>
            <a:pPr lvl="1" defTabSz="292100">
              <a:buFontTx/>
              <a:buNone/>
            </a:pPr>
            <a:r>
              <a:rPr lang="en-US" sz="2000" b="1"/>
              <a:t>ON DELETE SET NULL ON UPDATE CASCADE ….);</a:t>
            </a:r>
          </a:p>
        </p:txBody>
      </p:sp>
    </p:spTree>
    <p:extLst>
      <p:ext uri="{BB962C8B-B14F-4D97-AF65-F5344CB8AC3E}">
        <p14:creationId xmlns:p14="http://schemas.microsoft.com/office/powerpoint/2010/main" val="2998196023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336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43C9-25C2-494A-A96C-209C493B8855}" type="slidenum">
              <a:rPr lang="en-US"/>
              <a:pPr/>
              <a:t>24</a:t>
            </a:fld>
            <a:endParaRPr lang="en-US"/>
          </a:p>
        </p:txBody>
      </p:sp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/>
              <a:t>ALTER TABLE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pPr algn="just"/>
            <a:r>
              <a:rPr lang="en-US" b="1"/>
              <a:t>Add a new column to a table.</a:t>
            </a:r>
          </a:p>
          <a:p>
            <a:pPr algn="just"/>
            <a:r>
              <a:rPr lang="en-US" b="1"/>
              <a:t>Drop a column from a table.</a:t>
            </a:r>
          </a:p>
          <a:p>
            <a:pPr algn="just"/>
            <a:r>
              <a:rPr lang="en-US" b="1"/>
              <a:t>Add a new table constraint.</a:t>
            </a:r>
          </a:p>
          <a:p>
            <a:pPr algn="just"/>
            <a:r>
              <a:rPr lang="en-US" b="1"/>
              <a:t>Drop a table constraint.</a:t>
            </a:r>
          </a:p>
          <a:p>
            <a:pPr algn="just"/>
            <a:r>
              <a:rPr lang="en-US" b="1"/>
              <a:t>Set a default for a column.</a:t>
            </a:r>
          </a:p>
          <a:p>
            <a:pPr algn="just"/>
            <a:r>
              <a:rPr lang="en-US" b="1"/>
              <a:t>Drop a default for a column.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821678"/>
      </p:ext>
    </p:extLst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98D01-F06B-4FF9-9FBE-F8D4B1D95CE5}" type="slidenum">
              <a:rPr lang="en-US"/>
              <a:pPr/>
              <a:t>25</a:t>
            </a:fld>
            <a:endParaRPr lang="en-US"/>
          </a:p>
        </p:txBody>
      </p:sp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/>
              <a:t>Example 2(a) - ALTER TABLE</a:t>
            </a:r>
          </a:p>
        </p:txBody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153400" cy="4114800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b="1"/>
              <a:t>	Change Staff table by removing default of ‘Assistant’ for position column and setting default for sex column to female (‘F’).</a:t>
            </a:r>
          </a:p>
          <a:p>
            <a:pPr algn="just">
              <a:lnSpc>
                <a:spcPct val="30000"/>
              </a:lnSpc>
              <a:buFontTx/>
              <a:buNone/>
            </a:pPr>
            <a:endParaRPr lang="en-US" b="1"/>
          </a:p>
          <a:p>
            <a:pPr algn="just">
              <a:buFontTx/>
              <a:buNone/>
            </a:pPr>
            <a:r>
              <a:rPr lang="en-US" b="1"/>
              <a:t>		ALTER TABLE Staff</a:t>
            </a:r>
          </a:p>
          <a:p>
            <a:pPr lvl="1" algn="just">
              <a:buFontTx/>
              <a:buNone/>
            </a:pPr>
            <a:r>
              <a:rPr lang="en-US" b="1"/>
              <a:t>			ALTER position DROP DEFAULT;</a:t>
            </a:r>
          </a:p>
          <a:p>
            <a:pPr algn="just">
              <a:buFontTx/>
              <a:buNone/>
            </a:pPr>
            <a:r>
              <a:rPr lang="en-US" b="1"/>
              <a:t>		ALTER TABLE Staff</a:t>
            </a:r>
          </a:p>
          <a:p>
            <a:pPr lvl="1" algn="just">
              <a:buFontTx/>
              <a:buNone/>
            </a:pPr>
            <a:r>
              <a:rPr lang="en-US" b="1"/>
              <a:t>			ALTER sex SET DEFAULT ‘F’;</a:t>
            </a:r>
          </a:p>
        </p:txBody>
      </p:sp>
    </p:spTree>
    <p:extLst>
      <p:ext uri="{BB962C8B-B14F-4D97-AF65-F5344CB8AC3E}">
        <p14:creationId xmlns:p14="http://schemas.microsoft.com/office/powerpoint/2010/main" val="4087995267"/>
      </p:ext>
    </p:extLst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4CBD-21CC-4535-985A-496062CBF850}" type="slidenum">
              <a:rPr lang="en-US"/>
              <a:pPr/>
              <a:t>26</a:t>
            </a:fld>
            <a:endParaRPr lang="en-US"/>
          </a:p>
        </p:txBody>
      </p:sp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Example 2(b) - ALTER TABLE</a:t>
            </a:r>
            <a:endParaRPr lang="en-US" b="1"/>
          </a:p>
        </p:txBody>
      </p:sp>
      <p:sp>
        <p:nvSpPr>
          <p:cNvPr id="78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82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/>
              <a:t>	Remove constraint from PropertyForRent that staff not allowed to handle more than 100 properties at time. Add new column to Client table.</a:t>
            </a:r>
          </a:p>
          <a:p>
            <a:pPr>
              <a:buFontTx/>
              <a:buNone/>
            </a:pPr>
            <a:endParaRPr lang="en-US" sz="2800" b="1"/>
          </a:p>
          <a:p>
            <a:pPr algn="just">
              <a:buFontTx/>
              <a:buNone/>
            </a:pPr>
            <a:r>
              <a:rPr lang="en-US" sz="2600" b="1"/>
              <a:t>ALTER TABLE PropertyForRent</a:t>
            </a:r>
          </a:p>
          <a:p>
            <a:pPr lvl="1" algn="just">
              <a:buFontTx/>
              <a:buNone/>
            </a:pPr>
            <a:r>
              <a:rPr lang="en-US" sz="2200" b="1"/>
              <a:t>DROP CONSTRAINT StaffNotHandlingTooMuch;</a:t>
            </a:r>
          </a:p>
          <a:p>
            <a:pPr algn="just">
              <a:buFontTx/>
              <a:buNone/>
            </a:pPr>
            <a:r>
              <a:rPr lang="en-US" sz="2600" b="1"/>
              <a:t>ALTER TABLE Client</a:t>
            </a:r>
          </a:p>
          <a:p>
            <a:pPr lvl="1" algn="just">
              <a:buFontTx/>
              <a:buNone/>
            </a:pPr>
            <a:r>
              <a:rPr lang="en-US" sz="2200" b="1"/>
              <a:t>ADD prefNoRooms PRooms;</a:t>
            </a:r>
          </a:p>
        </p:txBody>
      </p:sp>
    </p:spTree>
    <p:extLst>
      <p:ext uri="{BB962C8B-B14F-4D97-AF65-F5344CB8AC3E}">
        <p14:creationId xmlns:p14="http://schemas.microsoft.com/office/powerpoint/2010/main" val="3187343753"/>
      </p:ext>
    </p:extLst>
  </p:cSld>
  <p:clrMapOvr>
    <a:masterClrMapping/>
  </p:clrMapOvr>
  <p:transition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0624-CC80-4529-94C3-2B267DF578F7}" type="slidenum">
              <a:rPr lang="en-US"/>
              <a:pPr/>
              <a:t>27</a:t>
            </a:fld>
            <a:endParaRPr lang="en-US"/>
          </a:p>
        </p:txBody>
      </p:sp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DROP TABLE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05800" cy="4114800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2400" b="1"/>
              <a:t>DROP TABLE TableName [RESTRICT | CASCADE]</a:t>
            </a:r>
          </a:p>
          <a:p>
            <a:pPr algn="just">
              <a:lnSpc>
                <a:spcPct val="40000"/>
              </a:lnSpc>
              <a:buFontTx/>
              <a:buNone/>
            </a:pPr>
            <a:endParaRPr lang="en-US" sz="2400" b="1"/>
          </a:p>
          <a:p>
            <a:pPr lvl="1" algn="just">
              <a:buFontTx/>
              <a:buNone/>
            </a:pPr>
            <a:r>
              <a:rPr lang="en-US" sz="2000" b="1"/>
              <a:t>	e.g.	DROP TABLE PropertyForRent;</a:t>
            </a:r>
          </a:p>
          <a:p>
            <a:pPr lvl="1" algn="just">
              <a:lnSpc>
                <a:spcPct val="30000"/>
              </a:lnSpc>
            </a:pPr>
            <a:endParaRPr lang="en-US" sz="2000" b="1"/>
          </a:p>
          <a:p>
            <a:pPr algn="just"/>
            <a:r>
              <a:rPr lang="en-US" sz="2800" b="1"/>
              <a:t>Removes named table and all rows within it. </a:t>
            </a:r>
          </a:p>
          <a:p>
            <a:pPr algn="just"/>
            <a:r>
              <a:rPr lang="en-US" sz="2800" b="1"/>
              <a:t>With RESTRICT, if any other objects depend for their existence on continued existence of this table, SQL does not allow request. </a:t>
            </a:r>
          </a:p>
          <a:p>
            <a:pPr algn="just"/>
            <a:r>
              <a:rPr lang="en-US" sz="2800" b="1"/>
              <a:t>With CASCADE, SQL drops all dependent objects (and objects dependent on these objects).</a:t>
            </a:r>
          </a:p>
        </p:txBody>
      </p:sp>
    </p:spTree>
    <p:extLst>
      <p:ext uri="{BB962C8B-B14F-4D97-AF65-F5344CB8AC3E}">
        <p14:creationId xmlns:p14="http://schemas.microsoft.com/office/powerpoint/2010/main" val="3117291513"/>
      </p:ext>
    </p:extLst>
  </p:cSld>
  <p:clrMapOvr>
    <a:masterClrMapping/>
  </p:clrMapOvr>
  <p:transition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CCEE-ABD0-45E9-862A-B605D6AFDB36}" type="slidenum">
              <a:rPr lang="en-US"/>
              <a:pPr/>
              <a:t>28</a:t>
            </a:fld>
            <a:endParaRPr lang="en-US"/>
          </a:p>
        </p:txBody>
      </p:sp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Views</a:t>
            </a:r>
            <a:endParaRPr lang="en-US"/>
          </a:p>
        </p:txBody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b="1" u="sng"/>
              <a:t>View</a:t>
            </a:r>
            <a:endParaRPr lang="en-US" b="1"/>
          </a:p>
          <a:p>
            <a:pPr lvl="1" algn="just">
              <a:buFontTx/>
              <a:buNone/>
            </a:pPr>
            <a:r>
              <a:rPr lang="en-US" b="1"/>
              <a:t>	Dynamic result of one or more relational operations operating on base relations to produce another relation. </a:t>
            </a:r>
          </a:p>
          <a:p>
            <a:pPr algn="just">
              <a:buFontTx/>
              <a:buNone/>
            </a:pPr>
            <a:endParaRPr lang="en-US" b="1"/>
          </a:p>
          <a:p>
            <a:pPr algn="just"/>
            <a:r>
              <a:rPr lang="en-US" b="1"/>
              <a:t>Virtual relation that does not necessarily actually exist in the database but is produced upon request, at time of request.</a:t>
            </a:r>
          </a:p>
        </p:txBody>
      </p:sp>
    </p:spTree>
    <p:extLst>
      <p:ext uri="{BB962C8B-B14F-4D97-AF65-F5344CB8AC3E}">
        <p14:creationId xmlns:p14="http://schemas.microsoft.com/office/powerpoint/2010/main" val="2215681320"/>
      </p:ext>
    </p:extLst>
  </p:cSld>
  <p:clrMapOvr>
    <a:masterClrMapping/>
  </p:clrMapOvr>
  <p:transition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B460-EBF8-416A-94F5-E7DED857AB1A}" type="slidenum">
              <a:rPr lang="en-US"/>
              <a:pPr/>
              <a:t>29</a:t>
            </a:fld>
            <a:endParaRPr lang="en-US"/>
          </a:p>
        </p:txBody>
      </p:sp>
      <p:sp>
        <p:nvSpPr>
          <p:cNvPr id="78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Views</a:t>
            </a:r>
            <a:endParaRPr lang="en-US" b="1"/>
          </a:p>
        </p:txBody>
      </p:sp>
      <p:sp>
        <p:nvSpPr>
          <p:cNvPr id="78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153400" cy="4114800"/>
          </a:xfrm>
        </p:spPr>
        <p:txBody>
          <a:bodyPr/>
          <a:lstStyle/>
          <a:p>
            <a:pPr algn="just"/>
            <a:r>
              <a:rPr lang="en-US" sz="2800" b="1"/>
              <a:t>Contents of a view are defined as a query on one or more base relations. </a:t>
            </a:r>
          </a:p>
          <a:p>
            <a:pPr algn="just"/>
            <a:r>
              <a:rPr lang="en-US" sz="2800" b="1"/>
              <a:t>With </a:t>
            </a:r>
            <a:r>
              <a:rPr lang="en-US" sz="2800" b="1" u="sng"/>
              <a:t>view resolution</a:t>
            </a:r>
            <a:r>
              <a:rPr lang="en-US" sz="2800" b="1"/>
              <a:t>, any operations on view are automatically translated into operations on relations from which it is derived. </a:t>
            </a:r>
          </a:p>
          <a:p>
            <a:pPr algn="just"/>
            <a:r>
              <a:rPr lang="en-US" sz="2800" b="1"/>
              <a:t>With </a:t>
            </a:r>
            <a:r>
              <a:rPr lang="en-US" sz="2800" b="1" u="sng"/>
              <a:t>view materialization</a:t>
            </a:r>
            <a:r>
              <a:rPr lang="en-US" sz="2800" b="1"/>
              <a:t>, the view is stored as a temporary table, which is maintained as the underlying base tables are updated. </a:t>
            </a:r>
          </a:p>
        </p:txBody>
      </p:sp>
    </p:spTree>
    <p:extLst>
      <p:ext uri="{BB962C8B-B14F-4D97-AF65-F5344CB8AC3E}">
        <p14:creationId xmlns:p14="http://schemas.microsoft.com/office/powerpoint/2010/main" val="3664748882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4208-4374-4648-B31B-B99DBDE97CF9}" type="slidenum">
              <a:rPr lang="en-US"/>
              <a:pPr/>
              <a:t>3</a:t>
            </a:fld>
            <a:endParaRPr lang="en-US"/>
          </a:p>
        </p:txBody>
      </p:sp>
      <p:sp>
        <p:nvSpPr>
          <p:cNvPr id="8407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914400"/>
          </a:xfrm>
        </p:spPr>
        <p:txBody>
          <a:bodyPr/>
          <a:lstStyle/>
          <a:p>
            <a:r>
              <a:rPr lang="en-US"/>
              <a:t>Learning Objectives</a:t>
            </a:r>
          </a:p>
        </p:txBody>
      </p:sp>
      <p:sp>
        <p:nvSpPr>
          <p:cNvPr id="8407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77200" cy="3200400"/>
          </a:xfrm>
        </p:spPr>
        <p:txBody>
          <a:bodyPr/>
          <a:lstStyle/>
          <a:p>
            <a:r>
              <a:rPr lang="en-US" sz="2800" b="1" dirty="0" smtClean="0"/>
              <a:t>Specify the syntax of and practice </a:t>
            </a:r>
            <a:r>
              <a:rPr lang="en-US" sz="2800" b="1" dirty="0"/>
              <a:t>SQL </a:t>
            </a:r>
            <a:r>
              <a:rPr lang="en-US" sz="2800" b="1" dirty="0" smtClean="0"/>
              <a:t>commands to </a:t>
            </a:r>
          </a:p>
          <a:p>
            <a:endParaRPr lang="en-US" sz="2800" b="1" dirty="0" smtClean="0"/>
          </a:p>
          <a:p>
            <a:pPr lvl="1"/>
            <a:r>
              <a:rPr lang="en-US" sz="2400" b="1" dirty="0" smtClean="0"/>
              <a:t>Create database objects (tables, domains, views …)</a:t>
            </a:r>
          </a:p>
          <a:p>
            <a:pPr lvl="1"/>
            <a:r>
              <a:rPr lang="en-US" sz="2400" b="1" dirty="0" smtClean="0"/>
              <a:t>Modify database objects</a:t>
            </a:r>
          </a:p>
          <a:p>
            <a:pPr lvl="1"/>
            <a:r>
              <a:rPr lang="en-US" sz="2400" b="1" dirty="0" smtClean="0"/>
              <a:t>Delete database objects</a:t>
            </a:r>
          </a:p>
          <a:p>
            <a:pPr lvl="1"/>
            <a:r>
              <a:rPr lang="en-US" sz="2400" b="1" dirty="0" smtClean="0"/>
              <a:t>Create/ modify / delete keys (primary, foreign, …)</a:t>
            </a:r>
            <a:endParaRPr lang="en-US" sz="2400" b="1" dirty="0"/>
          </a:p>
          <a:p>
            <a:pPr>
              <a:buFontTx/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9998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AD11-C717-4470-97F2-14BFAAF8F9E1}" type="slidenum">
              <a:rPr lang="en-US"/>
              <a:pPr/>
              <a:t>30</a:t>
            </a:fld>
            <a:endParaRPr lang="en-US"/>
          </a:p>
        </p:txBody>
      </p:sp>
      <p:sp>
        <p:nvSpPr>
          <p:cNvPr id="79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SQL - CREATE VIEW</a:t>
            </a:r>
            <a:endParaRPr lang="en-US" b="1"/>
          </a:p>
        </p:txBody>
      </p:sp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4267200"/>
          </a:xfrm>
        </p:spPr>
        <p:txBody>
          <a:bodyPr/>
          <a:lstStyle/>
          <a:p>
            <a:pPr marL="288925" indent="-288925" algn="just">
              <a:lnSpc>
                <a:spcPct val="90000"/>
              </a:lnSpc>
              <a:buFontTx/>
              <a:buNone/>
            </a:pPr>
            <a:r>
              <a:rPr lang="en-US" sz="2600" b="1"/>
              <a:t>CREATE VIEW ViewName [ (newColumnName [,...]) ]</a:t>
            </a:r>
          </a:p>
          <a:p>
            <a:pPr marL="555625" lvl="1" indent="-76200" algn="just">
              <a:lnSpc>
                <a:spcPct val="90000"/>
              </a:lnSpc>
              <a:buFontTx/>
              <a:buNone/>
            </a:pPr>
            <a:r>
              <a:rPr lang="en-US" sz="2200" b="1"/>
              <a:t>AS subselect </a:t>
            </a:r>
          </a:p>
          <a:p>
            <a:pPr marL="555625" lvl="1" indent="-76200" algn="just">
              <a:lnSpc>
                <a:spcPct val="90000"/>
              </a:lnSpc>
              <a:buFontTx/>
              <a:buNone/>
            </a:pPr>
            <a:r>
              <a:rPr lang="en-US" sz="2200" b="1"/>
              <a:t>[WITH [CASCADED | LOCAL] CHECK OPTION]</a:t>
            </a:r>
            <a:endParaRPr lang="en-US" sz="2300" b="1"/>
          </a:p>
          <a:p>
            <a:pPr marL="288925" indent="-288925" algn="just">
              <a:lnSpc>
                <a:spcPct val="30000"/>
              </a:lnSpc>
              <a:buFontTx/>
              <a:buNone/>
            </a:pPr>
            <a:endParaRPr lang="en-US" sz="2800" b="1"/>
          </a:p>
          <a:p>
            <a:pPr marL="288925" indent="-288925" algn="just">
              <a:lnSpc>
                <a:spcPct val="90000"/>
              </a:lnSpc>
            </a:pPr>
            <a:r>
              <a:rPr lang="en-US" sz="2800" b="1"/>
              <a:t>Can assign a name to each column in view. </a:t>
            </a:r>
          </a:p>
          <a:p>
            <a:pPr marL="288925" indent="-288925" algn="just">
              <a:lnSpc>
                <a:spcPct val="90000"/>
              </a:lnSpc>
            </a:pPr>
            <a:r>
              <a:rPr lang="en-US" sz="2800" b="1"/>
              <a:t>If list of column names is specified, it must have same number of items as number of columns produced by </a:t>
            </a:r>
            <a:r>
              <a:rPr lang="en-US" sz="2800" b="1" i="1"/>
              <a:t>subselect</a:t>
            </a:r>
            <a:r>
              <a:rPr lang="en-US" sz="2800" b="1"/>
              <a:t>. </a:t>
            </a:r>
          </a:p>
          <a:p>
            <a:pPr marL="288925" indent="-288925" algn="just">
              <a:lnSpc>
                <a:spcPct val="90000"/>
              </a:lnSpc>
            </a:pPr>
            <a:r>
              <a:rPr lang="en-US" sz="2800" b="1"/>
              <a:t>If omitted, each column takes name of corresponding column in </a:t>
            </a:r>
            <a:r>
              <a:rPr lang="en-US" sz="2800" b="1" i="1"/>
              <a:t>subselect</a:t>
            </a:r>
            <a:r>
              <a:rPr lang="en-US" sz="2800" b="1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31777476"/>
      </p:ext>
    </p:extLst>
  </p:cSld>
  <p:clrMapOvr>
    <a:masterClrMapping/>
  </p:clrMapOvr>
  <p:transition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8C94-B3CA-440B-B513-737BE9FF773B}" type="slidenum">
              <a:rPr lang="en-US"/>
              <a:pPr/>
              <a:t>31</a:t>
            </a:fld>
            <a:endParaRPr lang="en-US"/>
          </a:p>
        </p:txBody>
      </p:sp>
      <p:sp>
        <p:nvSpPr>
          <p:cNvPr id="79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SQL - CREATE VIEW</a:t>
            </a:r>
            <a:endParaRPr lang="en-US" b="1"/>
          </a:p>
        </p:txBody>
      </p:sp>
      <p:sp>
        <p:nvSpPr>
          <p:cNvPr id="79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 b="1"/>
              <a:t>List must be specified if there is any ambiguity in a column name.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The </a:t>
            </a:r>
            <a:r>
              <a:rPr lang="en-US" sz="2800" b="1" i="1"/>
              <a:t>subselect</a:t>
            </a:r>
            <a:r>
              <a:rPr lang="en-US" sz="2800" b="1"/>
              <a:t> is known as the </a:t>
            </a:r>
            <a:r>
              <a:rPr lang="en-US" sz="2800" b="1" u="sng"/>
              <a:t>defining query</a:t>
            </a:r>
            <a:r>
              <a:rPr lang="en-US" sz="2800" b="1"/>
              <a:t>. 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WITH CHECK OPTION ensures that if a row fails to satisfy WHERE clause of defining query, it is not added to underlying base table.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Need SELECT privilege on all tables referenced in subselect and USAGE privilege on any domains used in referenced columns.</a:t>
            </a:r>
          </a:p>
        </p:txBody>
      </p:sp>
    </p:spTree>
    <p:extLst>
      <p:ext uri="{BB962C8B-B14F-4D97-AF65-F5344CB8AC3E}">
        <p14:creationId xmlns:p14="http://schemas.microsoft.com/office/powerpoint/2010/main" val="1791221147"/>
      </p:ext>
    </p:extLst>
  </p:cSld>
  <p:clrMapOvr>
    <a:masterClrMapping/>
  </p:clrMapOvr>
  <p:transition>
    <p:wipe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2104-F903-411B-A61C-DF518659F083}" type="slidenum">
              <a:rPr lang="en-US"/>
              <a:pPr/>
              <a:t>32</a:t>
            </a:fld>
            <a:endParaRPr lang="en-US"/>
          </a:p>
        </p:txBody>
      </p:sp>
      <p:sp>
        <p:nvSpPr>
          <p:cNvPr id="79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1143000"/>
          </a:xfrm>
        </p:spPr>
        <p:txBody>
          <a:bodyPr/>
          <a:lstStyle/>
          <a:p>
            <a:pPr algn="just"/>
            <a:r>
              <a:rPr lang="en-US" sz="4100" b="1"/>
              <a:t>Example 3 - Create Horizontal View</a:t>
            </a:r>
          </a:p>
        </p:txBody>
      </p:sp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7696200" cy="4114800"/>
          </a:xfrm>
        </p:spPr>
        <p:txBody>
          <a:bodyPr/>
          <a:lstStyle/>
          <a:p>
            <a:pPr marL="374650" lvl="1" indent="0" algn="just">
              <a:buFontTx/>
              <a:buNone/>
            </a:pPr>
            <a:r>
              <a:rPr lang="en-US" b="1"/>
              <a:t>Create view so that manager at branch B003 can only see details for staff who work in his or her office.</a:t>
            </a:r>
          </a:p>
          <a:p>
            <a:pPr marL="374650" lvl="1" indent="0" algn="just">
              <a:lnSpc>
                <a:spcPct val="0"/>
              </a:lnSpc>
              <a:buFontTx/>
              <a:buNone/>
            </a:pPr>
            <a:endParaRPr lang="en-US" b="1"/>
          </a:p>
          <a:p>
            <a:pPr marL="0" indent="0" algn="just">
              <a:lnSpc>
                <a:spcPct val="70000"/>
              </a:lnSpc>
              <a:buFontTx/>
              <a:buNone/>
            </a:pPr>
            <a:r>
              <a:rPr lang="en-US" b="1"/>
              <a:t>	</a:t>
            </a:r>
            <a:r>
              <a:rPr lang="en-US" sz="2800" b="1"/>
              <a:t>CREATE VIEW Manager3Staff</a:t>
            </a:r>
          </a:p>
          <a:p>
            <a:pPr marL="374650" lvl="1" indent="0" algn="just">
              <a:lnSpc>
                <a:spcPct val="70000"/>
              </a:lnSpc>
              <a:buFontTx/>
              <a:buNone/>
            </a:pPr>
            <a:r>
              <a:rPr lang="en-US" sz="2400" b="1"/>
              <a:t>	AS	SELECT *</a:t>
            </a:r>
          </a:p>
          <a:p>
            <a:pPr marL="374650" lvl="1" indent="0" algn="just">
              <a:lnSpc>
                <a:spcPct val="70000"/>
              </a:lnSpc>
              <a:buFontTx/>
              <a:buNone/>
            </a:pPr>
            <a:r>
              <a:rPr lang="en-US" sz="2400" b="1"/>
              <a:t>		FROM Staff</a:t>
            </a:r>
          </a:p>
          <a:p>
            <a:pPr marL="374650" lvl="1" indent="0" algn="just">
              <a:lnSpc>
                <a:spcPct val="70000"/>
              </a:lnSpc>
              <a:buFontTx/>
              <a:buNone/>
            </a:pPr>
            <a:r>
              <a:rPr lang="en-US" sz="2400" b="1"/>
              <a:t>		WHERE branchNo = ‘B003’;</a:t>
            </a:r>
          </a:p>
        </p:txBody>
      </p:sp>
      <p:pic>
        <p:nvPicPr>
          <p:cNvPr id="792580" name="Picture 4" descr="D:\June\book3\Instructors Guide\artwork tiffs\DS3-Table folder\DS3-Table 06-03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419600"/>
            <a:ext cx="6629400" cy="1865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757770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0592-C64D-4C09-9430-FD4BDE2B432E}" type="slidenum">
              <a:rPr lang="en-US"/>
              <a:pPr/>
              <a:t>33</a:t>
            </a:fld>
            <a:endParaRPr lang="en-US"/>
          </a:p>
        </p:txBody>
      </p:sp>
      <p:sp>
        <p:nvSpPr>
          <p:cNvPr id="79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just"/>
            <a:r>
              <a:rPr lang="en-US" sz="4100" b="1"/>
              <a:t>Example 4 - Create Vertical View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114800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b="1"/>
              <a:t>	Create view of staff details at branch B003 excluding salaries.</a:t>
            </a:r>
          </a:p>
          <a:p>
            <a:pPr algn="just">
              <a:lnSpc>
                <a:spcPct val="0"/>
              </a:lnSpc>
              <a:buFontTx/>
              <a:buNone/>
            </a:pPr>
            <a:endParaRPr lang="en-US" b="1"/>
          </a:p>
          <a:p>
            <a:pPr algn="just">
              <a:buFontTx/>
              <a:buNone/>
            </a:pPr>
            <a:r>
              <a:rPr lang="en-US" b="1"/>
              <a:t>	  </a:t>
            </a:r>
            <a:r>
              <a:rPr lang="en-US" sz="2800" b="1"/>
              <a:t>CREATE VIEW Staff3 </a:t>
            </a:r>
          </a:p>
          <a:p>
            <a:pPr lvl="1" algn="just">
              <a:buFontTx/>
              <a:buNone/>
            </a:pPr>
            <a:r>
              <a:rPr lang="en-US" sz="2400" b="1"/>
              <a:t>AS	SELECT staffNo, fName, lName, position, sex</a:t>
            </a:r>
          </a:p>
          <a:p>
            <a:pPr lvl="1" algn="just">
              <a:buFontTx/>
              <a:buNone/>
            </a:pPr>
            <a:r>
              <a:rPr lang="en-US" sz="2400" b="1"/>
              <a:t>		FROM Staff</a:t>
            </a:r>
          </a:p>
          <a:p>
            <a:pPr lvl="1" algn="just">
              <a:buFontTx/>
              <a:buNone/>
            </a:pPr>
            <a:r>
              <a:rPr lang="en-US" sz="2400" b="1"/>
              <a:t>		WHERE branchNo = ‘B003’;</a:t>
            </a:r>
          </a:p>
        </p:txBody>
      </p:sp>
      <p:pic>
        <p:nvPicPr>
          <p:cNvPr id="793604" name="Picture 4" descr="D:\June\book3\Instructors Guide\artwork tiffs\DS3-Table folder\DS3-Table 06-04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572000"/>
            <a:ext cx="4572000" cy="20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8950620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EA80A-C48A-44BD-8AD2-40E7FBDD7D94}" type="slidenum">
              <a:rPr lang="en-US"/>
              <a:pPr/>
              <a:t>34</a:t>
            </a:fld>
            <a:endParaRPr lang="en-US"/>
          </a:p>
        </p:txBody>
      </p:sp>
      <p:sp>
        <p:nvSpPr>
          <p:cNvPr id="79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1143000"/>
          </a:xfrm>
        </p:spPr>
        <p:txBody>
          <a:bodyPr/>
          <a:lstStyle/>
          <a:p>
            <a:r>
              <a:rPr lang="en-US" sz="3700" b="1"/>
              <a:t>Example 5 - Grouped and Joined Views</a:t>
            </a:r>
          </a:p>
        </p:txBody>
      </p:sp>
      <p:sp>
        <p:nvSpPr>
          <p:cNvPr id="79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44958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b="1"/>
              <a:t>	Create view of staff who manage properties for rent, including branch number they work at, staff number, and number of properties they manage.</a:t>
            </a:r>
          </a:p>
          <a:p>
            <a:pPr algn="just">
              <a:lnSpc>
                <a:spcPct val="10000"/>
              </a:lnSpc>
              <a:buFontTx/>
              <a:buNone/>
            </a:pPr>
            <a:endParaRPr lang="en-US" b="1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800" b="1"/>
              <a:t>      CREATE VIEW StaffPropCnt (branchNo, staffNo, cnt)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AS SELECT s.branchNo, s.staffNo, COUNT(*)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		FROM Staff s, PropertyForRent p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		WHERE s.staffNo = p.staffNo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		GROUP BY s.branchNo, s.staffNo;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623054120"/>
      </p:ext>
    </p:extLst>
  </p:cSld>
  <p:clrMapOvr>
    <a:masterClrMapping/>
  </p:clrMapOvr>
  <p:transition>
    <p:wipe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7A4E-8218-4612-A8F5-46AC74A01411}" type="slidenum">
              <a:rPr lang="en-US"/>
              <a:pPr/>
              <a:t>35</a:t>
            </a:fld>
            <a:endParaRPr lang="en-US"/>
          </a:p>
        </p:txBody>
      </p:sp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Example 3 - Grouped and Joined Views</a:t>
            </a:r>
          </a:p>
        </p:txBody>
      </p:sp>
      <p:pic>
        <p:nvPicPr>
          <p:cNvPr id="795652" name="Picture 4" descr="D:\June\book3\Instructors Guide\artwork tiffs\DS3-Table folder\DS3-Table 06-05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362200"/>
            <a:ext cx="3705225" cy="280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830562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FB2B-8191-4806-963E-7002C4DFD01C}" type="slidenum">
              <a:rPr lang="en-US"/>
              <a:pPr/>
              <a:t>36</a:t>
            </a:fld>
            <a:endParaRPr lang="en-US"/>
          </a:p>
        </p:txBody>
      </p:sp>
      <p:sp>
        <p:nvSpPr>
          <p:cNvPr id="79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SQL - DROP VIEW</a:t>
            </a:r>
          </a:p>
        </p:txBody>
      </p:sp>
      <p:sp>
        <p:nvSpPr>
          <p:cNvPr id="79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05800" cy="4114800"/>
          </a:xfrm>
        </p:spPr>
        <p:txBody>
          <a:bodyPr/>
          <a:lstStyle/>
          <a:p>
            <a:pPr marL="552450" lvl="1" indent="-95250" algn="just">
              <a:buFontTx/>
              <a:buNone/>
            </a:pPr>
            <a:r>
              <a:rPr lang="en-US" sz="2600" b="1"/>
              <a:t>DROP VIEW ViewName [RESTRICT | CASCADE]</a:t>
            </a:r>
          </a:p>
          <a:p>
            <a:pPr algn="just">
              <a:lnSpc>
                <a:spcPct val="40000"/>
              </a:lnSpc>
              <a:buFontTx/>
              <a:buNone/>
            </a:pPr>
            <a:endParaRPr lang="en-US" sz="3000" b="1"/>
          </a:p>
          <a:p>
            <a:pPr algn="just"/>
            <a:r>
              <a:rPr lang="en-US" b="1"/>
              <a:t>Causes definition of view to be deleted from  database. </a:t>
            </a:r>
          </a:p>
          <a:p>
            <a:pPr algn="just"/>
            <a:r>
              <a:rPr lang="en-US" b="1"/>
              <a:t>For example:</a:t>
            </a:r>
          </a:p>
          <a:p>
            <a:pPr marL="552450" lvl="1" indent="-95250" algn="just">
              <a:lnSpc>
                <a:spcPct val="10000"/>
              </a:lnSpc>
            </a:pPr>
            <a:endParaRPr lang="en-US" b="1"/>
          </a:p>
          <a:p>
            <a:pPr marL="552450" lvl="1" indent="-95250" algn="just">
              <a:buFontTx/>
              <a:buNone/>
            </a:pPr>
            <a:r>
              <a:rPr lang="en-US" b="1"/>
              <a:t>	DROP VIEW Manager3Staff;</a:t>
            </a:r>
          </a:p>
        </p:txBody>
      </p:sp>
    </p:spTree>
    <p:extLst>
      <p:ext uri="{BB962C8B-B14F-4D97-AF65-F5344CB8AC3E}">
        <p14:creationId xmlns:p14="http://schemas.microsoft.com/office/powerpoint/2010/main" val="1896752276"/>
      </p:ext>
    </p:extLst>
  </p:cSld>
  <p:clrMapOvr>
    <a:masterClrMapping/>
  </p:clrMapOvr>
  <p:transition>
    <p:wipe dir="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91776-35A9-445F-AA48-AF6BBAC43EF1}" type="slidenum">
              <a:rPr lang="en-US"/>
              <a:pPr/>
              <a:t>37</a:t>
            </a:fld>
            <a:endParaRPr lang="en-US"/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SQL - DROP VIEW</a:t>
            </a:r>
            <a:endParaRPr lang="en-US" b="1"/>
          </a:p>
        </p:txBody>
      </p:sp>
      <p:sp>
        <p:nvSpPr>
          <p:cNvPr id="79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pPr algn="just"/>
            <a:r>
              <a:rPr lang="en-US" b="1"/>
              <a:t>With CASCADE, all related dependent objects are deleted; i.e. any views defined on view being dropped. </a:t>
            </a:r>
          </a:p>
          <a:p>
            <a:pPr algn="just"/>
            <a:r>
              <a:rPr lang="en-US" b="1"/>
              <a:t>With RESTRICT (default), if any other objects depend for their existence on continued existence of view being dropped, command is rejected. </a:t>
            </a:r>
            <a:endParaRPr lang="en-US" sz="2900" b="1"/>
          </a:p>
        </p:txBody>
      </p:sp>
    </p:spTree>
    <p:extLst>
      <p:ext uri="{BB962C8B-B14F-4D97-AF65-F5344CB8AC3E}">
        <p14:creationId xmlns:p14="http://schemas.microsoft.com/office/powerpoint/2010/main" val="3455268829"/>
      </p:ext>
    </p:extLst>
  </p:cSld>
  <p:clrMapOvr>
    <a:masterClrMapping/>
  </p:clrMapOvr>
  <p:transition>
    <p:wipe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6B6F-D323-4083-ADD9-9CC5996436D9}" type="slidenum">
              <a:rPr lang="en-US"/>
              <a:pPr/>
              <a:t>38</a:t>
            </a:fld>
            <a:endParaRPr lang="en-US"/>
          </a:p>
        </p:txBody>
      </p:sp>
      <p:sp>
        <p:nvSpPr>
          <p:cNvPr id="81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/>
              <a:t>Advantages of Views</a:t>
            </a:r>
          </a:p>
        </p:txBody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pPr algn="just"/>
            <a:r>
              <a:rPr lang="en-US" b="1"/>
              <a:t>Data independence</a:t>
            </a:r>
          </a:p>
          <a:p>
            <a:pPr algn="just"/>
            <a:r>
              <a:rPr lang="en-US" b="1"/>
              <a:t>Currency</a:t>
            </a:r>
          </a:p>
          <a:p>
            <a:pPr algn="just"/>
            <a:r>
              <a:rPr lang="en-US" b="1"/>
              <a:t>Improved security</a:t>
            </a:r>
          </a:p>
          <a:p>
            <a:pPr algn="just"/>
            <a:r>
              <a:rPr lang="en-US" b="1"/>
              <a:t>Reduced complexity</a:t>
            </a:r>
          </a:p>
          <a:p>
            <a:pPr algn="just"/>
            <a:r>
              <a:rPr lang="en-US" b="1"/>
              <a:t>Convenience</a:t>
            </a:r>
          </a:p>
          <a:p>
            <a:pPr algn="just"/>
            <a:r>
              <a:rPr lang="en-US" b="1"/>
              <a:t>Customization</a:t>
            </a:r>
          </a:p>
          <a:p>
            <a:pPr algn="just"/>
            <a:r>
              <a:rPr lang="en-US" b="1"/>
              <a:t>Data integrity</a:t>
            </a:r>
            <a:endParaRPr lang="en-US" sz="2900" b="1"/>
          </a:p>
        </p:txBody>
      </p:sp>
    </p:spTree>
    <p:extLst>
      <p:ext uri="{BB962C8B-B14F-4D97-AF65-F5344CB8AC3E}">
        <p14:creationId xmlns:p14="http://schemas.microsoft.com/office/powerpoint/2010/main" val="2645984420"/>
      </p:ext>
    </p:extLst>
  </p:cSld>
  <p:clrMapOvr>
    <a:masterClrMapping/>
  </p:clrMapOvr>
  <p:transition>
    <p:wipe dir="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B9F05-72DD-40D3-B755-4396867E46FC}" type="slidenum">
              <a:rPr lang="en-US"/>
              <a:pPr/>
              <a:t>39</a:t>
            </a:fld>
            <a:endParaRPr lang="en-US"/>
          </a:p>
        </p:txBody>
      </p:sp>
      <p:sp>
        <p:nvSpPr>
          <p:cNvPr id="81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/>
              <a:t>Disadvantages of Views</a:t>
            </a:r>
          </a:p>
        </p:txBody>
      </p:sp>
      <p:sp>
        <p:nvSpPr>
          <p:cNvPr id="81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153400" cy="4114800"/>
          </a:xfrm>
        </p:spPr>
        <p:txBody>
          <a:bodyPr/>
          <a:lstStyle/>
          <a:p>
            <a:pPr algn="just"/>
            <a:r>
              <a:rPr lang="en-US" b="1"/>
              <a:t>Update restriction</a:t>
            </a:r>
          </a:p>
          <a:p>
            <a:pPr algn="just"/>
            <a:r>
              <a:rPr lang="en-US" b="1"/>
              <a:t>Structure restriction</a:t>
            </a:r>
          </a:p>
          <a:p>
            <a:pPr algn="just"/>
            <a:r>
              <a:rPr lang="en-US" b="1"/>
              <a:t>Performance</a:t>
            </a:r>
            <a:endParaRPr lang="en-US" sz="2900" b="1"/>
          </a:p>
        </p:txBody>
      </p:sp>
    </p:spTree>
    <p:extLst>
      <p:ext uri="{BB962C8B-B14F-4D97-AF65-F5344CB8AC3E}">
        <p14:creationId xmlns:p14="http://schemas.microsoft.com/office/powerpoint/2010/main" val="4038718922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F25F-B0D8-41DA-AB0F-298E1A6729C6}" type="slidenum">
              <a:rPr lang="en-US"/>
              <a:pPr/>
              <a:t>4</a:t>
            </a:fld>
            <a:endParaRPr lang="en-US"/>
          </a:p>
        </p:txBody>
      </p:sp>
      <p:sp>
        <p:nvSpPr>
          <p:cNvPr id="84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b="1"/>
              <a:t>Acknowledgments</a:t>
            </a:r>
            <a:endParaRPr lang="en-US"/>
          </a:p>
        </p:txBody>
      </p:sp>
      <p:sp>
        <p:nvSpPr>
          <p:cNvPr id="84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1905000"/>
          </a:xfrm>
        </p:spPr>
        <p:txBody>
          <a:bodyPr/>
          <a:lstStyle/>
          <a:p>
            <a:r>
              <a:rPr lang="en-US"/>
              <a:t>These slides have been adapted from Thomas Connolly and Carolyn Begg</a:t>
            </a:r>
          </a:p>
        </p:txBody>
      </p:sp>
    </p:spTree>
    <p:extLst>
      <p:ext uri="{BB962C8B-B14F-4D97-AF65-F5344CB8AC3E}">
        <p14:creationId xmlns:p14="http://schemas.microsoft.com/office/powerpoint/2010/main" val="39645648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CB3D-85D0-4FAF-84E6-A007FD6FC17F}" type="slidenum">
              <a:rPr lang="en-US"/>
              <a:pPr/>
              <a:t>40</a:t>
            </a:fld>
            <a:endParaRPr lang="en-US"/>
          </a:p>
        </p:txBody>
      </p:sp>
      <p:sp>
        <p:nvSpPr>
          <p:cNvPr id="82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/>
              <a:t>Transactions</a:t>
            </a:r>
          </a:p>
        </p:txBody>
      </p:sp>
      <p:sp>
        <p:nvSpPr>
          <p:cNvPr id="82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42672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 b="1"/>
              <a:t>SQL defines transaction model based on COMMIT and ROLLBACK. 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Transaction is logical unit of work with one or more SQL statements guaranteed to be atomic with respect to recovery.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An SQL transaction automatically begins with a </a:t>
            </a:r>
            <a:r>
              <a:rPr lang="en-US" sz="2800" b="1" i="1"/>
              <a:t>transaction-initiating</a:t>
            </a:r>
            <a:r>
              <a:rPr lang="en-US" sz="2800" b="1"/>
              <a:t> SQL statement (e.g., SELECT, INSERT). 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Changes made by transaction are not visible to other concurrently executing transactions until transaction completes. </a:t>
            </a:r>
          </a:p>
        </p:txBody>
      </p:sp>
    </p:spTree>
    <p:extLst>
      <p:ext uri="{BB962C8B-B14F-4D97-AF65-F5344CB8AC3E}">
        <p14:creationId xmlns:p14="http://schemas.microsoft.com/office/powerpoint/2010/main" val="585546568"/>
      </p:ext>
    </p:extLst>
  </p:cSld>
  <p:clrMapOvr>
    <a:masterClrMapping/>
  </p:clrMapOvr>
  <p:transition>
    <p:wipe dir="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A7BCC-9A0B-4581-ADDB-E5A12AE03879}" type="slidenum">
              <a:rPr lang="en-US"/>
              <a:pPr/>
              <a:t>41</a:t>
            </a:fld>
            <a:endParaRPr lang="en-US"/>
          </a:p>
        </p:txBody>
      </p:sp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Transactions</a:t>
            </a:r>
            <a:endParaRPr lang="en-US" b="1"/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153400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 b="1"/>
              <a:t>Transaction can complete in one of four ways: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400" b="1"/>
              <a:t>	- </a:t>
            </a:r>
            <a:r>
              <a:rPr lang="en-US" sz="2800" b="1"/>
              <a:t>COMMIT ends transaction successfully, making changes permanent.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800" b="1"/>
              <a:t>	- ROLLBACK aborts transaction, backing out any changes made by transaction.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800" b="1"/>
              <a:t>	- For programmatic SQL, successful program termination ends final transaction successfully, even if COMMIT has not been executed.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800" b="1"/>
              <a:t>	- For programmatic SQL, abnormal program end aborts transaction.</a:t>
            </a:r>
          </a:p>
        </p:txBody>
      </p:sp>
    </p:spTree>
    <p:extLst>
      <p:ext uri="{BB962C8B-B14F-4D97-AF65-F5344CB8AC3E}">
        <p14:creationId xmlns:p14="http://schemas.microsoft.com/office/powerpoint/2010/main" val="1543341487"/>
      </p:ext>
    </p:extLst>
  </p:cSld>
  <p:clrMapOvr>
    <a:masterClrMapping/>
  </p:clrMapOvr>
  <p:transition>
    <p:wipe dir="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1876-B78A-44DB-82B8-897CAB2B666C}" type="slidenum">
              <a:rPr lang="en-US"/>
              <a:pPr/>
              <a:t>42</a:t>
            </a:fld>
            <a:endParaRPr lang="en-US"/>
          </a:p>
        </p:txBody>
      </p:sp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Transactions</a:t>
            </a:r>
            <a:endParaRPr lang="en-US" b="1"/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8175" y="1600200"/>
            <a:ext cx="8153400" cy="4495800"/>
          </a:xfrm>
        </p:spPr>
        <p:txBody>
          <a:bodyPr/>
          <a:lstStyle/>
          <a:p>
            <a:pPr algn="just"/>
            <a:r>
              <a:rPr lang="en-US" sz="2800" b="1"/>
              <a:t>New transaction starts with next transaction-initiating statement.</a:t>
            </a:r>
          </a:p>
          <a:p>
            <a:pPr algn="just"/>
            <a:r>
              <a:rPr lang="en-US" sz="2800" b="1"/>
              <a:t>SQL transactions cannot be nested. </a:t>
            </a:r>
          </a:p>
          <a:p>
            <a:pPr algn="just"/>
            <a:r>
              <a:rPr lang="en-US" sz="2800" b="1"/>
              <a:t>SET TRANSACTION configures transaction:</a:t>
            </a:r>
          </a:p>
          <a:p>
            <a:pPr algn="just">
              <a:lnSpc>
                <a:spcPct val="10000"/>
              </a:lnSpc>
            </a:pPr>
            <a:endParaRPr lang="en-US" sz="2800" b="1"/>
          </a:p>
          <a:p>
            <a:pPr algn="just">
              <a:buFontTx/>
              <a:buNone/>
            </a:pPr>
            <a:r>
              <a:rPr lang="en-US" sz="2800" b="1"/>
              <a:t>	</a:t>
            </a:r>
            <a:r>
              <a:rPr lang="en-US" sz="2600" b="1"/>
              <a:t>SET TRANSACTION </a:t>
            </a:r>
          </a:p>
          <a:p>
            <a:pPr marL="566738" lvl="1" indent="-33338" algn="just">
              <a:buFontTx/>
              <a:buNone/>
            </a:pPr>
            <a:r>
              <a:rPr lang="en-US" sz="2200" b="1"/>
              <a:t>	[READ ONLY | READ WRITE] |</a:t>
            </a:r>
          </a:p>
          <a:p>
            <a:pPr marL="566738" lvl="1" indent="-33338" algn="just">
              <a:buFontTx/>
              <a:buNone/>
            </a:pPr>
            <a:r>
              <a:rPr lang="en-US" sz="2200" b="1"/>
              <a:t>	[ISOLATION LEVEL READ UNCOMMITTED | </a:t>
            </a:r>
          </a:p>
          <a:p>
            <a:pPr marL="566738" lvl="1" indent="-33338" algn="just">
              <a:buFontTx/>
              <a:buNone/>
            </a:pPr>
            <a:r>
              <a:rPr lang="en-US" sz="2200" b="1"/>
              <a:t>	READ COMMITTED|REPEATABLE READ |SERIALIZABLE ]</a:t>
            </a:r>
          </a:p>
        </p:txBody>
      </p:sp>
    </p:spTree>
    <p:extLst>
      <p:ext uri="{BB962C8B-B14F-4D97-AF65-F5344CB8AC3E}">
        <p14:creationId xmlns:p14="http://schemas.microsoft.com/office/powerpoint/2010/main" val="3625223994"/>
      </p:ext>
    </p:extLst>
  </p:cSld>
  <p:clrMapOvr>
    <a:masterClrMapping/>
  </p:clrMapOvr>
  <p:transition>
    <p:wipe dir="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D1E3-989D-494E-9848-144CD7A3FF76}" type="slidenum">
              <a:rPr lang="en-US"/>
              <a:pPr/>
              <a:t>43</a:t>
            </a:fld>
            <a:endParaRPr lang="en-US"/>
          </a:p>
        </p:txBody>
      </p:sp>
      <p:sp>
        <p:nvSpPr>
          <p:cNvPr id="82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100" b="1"/>
              <a:t>Access Control - Authorization Identifiers and Ownership</a:t>
            </a:r>
          </a:p>
        </p:txBody>
      </p:sp>
      <p:sp>
        <p:nvSpPr>
          <p:cNvPr id="82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4495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 b="1"/>
              <a:t>Authorization identifier is normal SQL identifier used to establish identity of a user. Usually has an associated password.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Used to determine which objects user may reference and what operations may be performed on those objects. 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Each object created in SQL has an owner, as defined in AUTHORIZATION clause of schema to which object belongs.</a:t>
            </a:r>
          </a:p>
          <a:p>
            <a:pPr algn="just">
              <a:lnSpc>
                <a:spcPct val="90000"/>
              </a:lnSpc>
            </a:pPr>
            <a:r>
              <a:rPr lang="en-US" sz="2800" b="1"/>
              <a:t>Owner is only person who may know about it.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125034307"/>
      </p:ext>
    </p:extLst>
  </p:cSld>
  <p:clrMapOvr>
    <a:masterClrMapping/>
  </p:clrMapOvr>
  <p:transition>
    <p:wipe dir="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2B680-F006-4A53-8238-1BA1C1EB58F7}" type="slidenum">
              <a:rPr lang="en-US"/>
              <a:pPr/>
              <a:t>44</a:t>
            </a:fld>
            <a:endParaRPr lang="en-US"/>
          </a:p>
        </p:txBody>
      </p:sp>
      <p:sp>
        <p:nvSpPr>
          <p:cNvPr id="82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/>
              <a:t>Privileges</a:t>
            </a:r>
          </a:p>
        </p:txBody>
      </p:sp>
      <p:sp>
        <p:nvSpPr>
          <p:cNvPr id="82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8006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 b="1"/>
              <a:t>Actions user permitted to carry out on given base table or view: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800" b="1"/>
              <a:t>SELECT	Retrieve data from a table.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800" b="1"/>
              <a:t>INSERT	Insert new rows into a table.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800" b="1"/>
              <a:t>UPDATE	Modify rows of data in a table.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800" b="1"/>
              <a:t>DELETE	Delete rows of data from a table.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800" b="1"/>
              <a:t>REFERENCES	Reference columns of named table in integrity constraints.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800" b="1"/>
              <a:t>USAGE	Use domains, collations, character sets, and translations.</a:t>
            </a:r>
          </a:p>
        </p:txBody>
      </p:sp>
    </p:spTree>
    <p:extLst>
      <p:ext uri="{BB962C8B-B14F-4D97-AF65-F5344CB8AC3E}">
        <p14:creationId xmlns:p14="http://schemas.microsoft.com/office/powerpoint/2010/main" val="227239188"/>
      </p:ext>
    </p:extLst>
  </p:cSld>
  <p:clrMapOvr>
    <a:masterClrMapping/>
  </p:clrMapOvr>
  <p:transition>
    <p:wipe dir="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2D32-59AA-4D48-A858-0A229616581A}" type="slidenum">
              <a:rPr lang="en-US"/>
              <a:pPr/>
              <a:t>45</a:t>
            </a:fld>
            <a:endParaRPr lang="en-US"/>
          </a:p>
        </p:txBody>
      </p:sp>
      <p:sp>
        <p:nvSpPr>
          <p:cNvPr id="83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Privileges</a:t>
            </a:r>
            <a:endParaRPr lang="en-US" b="1"/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05800" cy="4114800"/>
          </a:xfrm>
        </p:spPr>
        <p:txBody>
          <a:bodyPr/>
          <a:lstStyle/>
          <a:p>
            <a:pPr algn="just"/>
            <a:r>
              <a:rPr lang="en-US" sz="2800" b="1"/>
              <a:t>Can restrict INSERT/UPDATE/REFERENCES to named columns.</a:t>
            </a:r>
          </a:p>
          <a:p>
            <a:pPr algn="just"/>
            <a:r>
              <a:rPr lang="en-US" sz="2800" b="1"/>
              <a:t>Owner of table must grant other users the necessary privileges using GRANT statement.</a:t>
            </a:r>
          </a:p>
          <a:p>
            <a:pPr algn="just"/>
            <a:r>
              <a:rPr lang="en-US" sz="2800" b="1"/>
              <a:t>To create view, user must have SELECT privilege on all tables that make up view and REFERENCES privilege on the named columns.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903401289"/>
      </p:ext>
    </p:extLst>
  </p:cSld>
  <p:clrMapOvr>
    <a:masterClrMapping/>
  </p:clrMapOvr>
  <p:transition>
    <p:wipe dir="d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600D-70E5-46A2-B444-B5B1E29B7B89}" type="slidenum">
              <a:rPr lang="en-US"/>
              <a:pPr/>
              <a:t>46</a:t>
            </a:fld>
            <a:endParaRPr lang="en-US"/>
          </a:p>
        </p:txBody>
      </p:sp>
      <p:sp>
        <p:nvSpPr>
          <p:cNvPr id="83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/>
              <a:t>GRANT</a:t>
            </a:r>
          </a:p>
        </p:txBody>
      </p:sp>
      <p:sp>
        <p:nvSpPr>
          <p:cNvPr id="83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pPr lvl="1" algn="just">
              <a:lnSpc>
                <a:spcPct val="90000"/>
              </a:lnSpc>
              <a:buFontTx/>
              <a:buNone/>
            </a:pPr>
            <a:r>
              <a:rPr lang="en-US" b="1"/>
              <a:t>GRANT	{PrivilegeList | ALL PRIVILEGES}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b="1"/>
              <a:t>ON	ObjectName 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b="1"/>
              <a:t>TO	{AuthorizationIdList | PUBLIC} 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b="1"/>
              <a:t>[WITH GRANT OPTION]</a:t>
            </a:r>
          </a:p>
          <a:p>
            <a:pPr algn="just">
              <a:lnSpc>
                <a:spcPct val="20000"/>
              </a:lnSpc>
            </a:pPr>
            <a:endParaRPr lang="en-US" b="1"/>
          </a:p>
          <a:p>
            <a:pPr algn="just">
              <a:lnSpc>
                <a:spcPct val="90000"/>
              </a:lnSpc>
            </a:pPr>
            <a:r>
              <a:rPr lang="en-US" b="1" i="1"/>
              <a:t>PrivilegeList</a:t>
            </a:r>
            <a:r>
              <a:rPr lang="en-US" b="1"/>
              <a:t> consists of one or more of above privileges separated by commas.</a:t>
            </a:r>
          </a:p>
          <a:p>
            <a:pPr algn="just">
              <a:lnSpc>
                <a:spcPct val="90000"/>
              </a:lnSpc>
            </a:pPr>
            <a:r>
              <a:rPr lang="en-US" b="1"/>
              <a:t>ALL PRIVILEGES grants all privileges to a user.</a:t>
            </a:r>
          </a:p>
        </p:txBody>
      </p:sp>
    </p:spTree>
    <p:extLst>
      <p:ext uri="{BB962C8B-B14F-4D97-AF65-F5344CB8AC3E}">
        <p14:creationId xmlns:p14="http://schemas.microsoft.com/office/powerpoint/2010/main" val="2878149259"/>
      </p:ext>
    </p:extLst>
  </p:cSld>
  <p:clrMapOvr>
    <a:masterClrMapping/>
  </p:clrMapOvr>
  <p:transition>
    <p:wipe dir="d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767-48BE-4DAD-B6BC-339911684BCF}" type="slidenum">
              <a:rPr lang="en-US"/>
              <a:pPr/>
              <a:t>47</a:t>
            </a:fld>
            <a:endParaRPr lang="en-US"/>
          </a:p>
        </p:txBody>
      </p:sp>
      <p:sp>
        <p:nvSpPr>
          <p:cNvPr id="83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GRANT</a:t>
            </a:r>
            <a:endParaRPr lang="en-US" b="1" i="1"/>
          </a:p>
        </p:txBody>
      </p:sp>
      <p:sp>
        <p:nvSpPr>
          <p:cNvPr id="83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153400" cy="4114800"/>
          </a:xfrm>
        </p:spPr>
        <p:txBody>
          <a:bodyPr/>
          <a:lstStyle/>
          <a:p>
            <a:r>
              <a:rPr lang="en-US" b="1"/>
              <a:t>PUBLIC allows access to be granted to all present and future authorized users.</a:t>
            </a:r>
            <a:endParaRPr lang="en-US" b="1" i="1"/>
          </a:p>
          <a:p>
            <a:pPr algn="just"/>
            <a:r>
              <a:rPr lang="en-US" b="1" i="1"/>
              <a:t>ObjectName</a:t>
            </a:r>
            <a:r>
              <a:rPr lang="en-US" b="1"/>
              <a:t> can be a base table, view, domain, character set, collation or translation. </a:t>
            </a:r>
          </a:p>
          <a:p>
            <a:pPr algn="just"/>
            <a:r>
              <a:rPr lang="en-US" b="1"/>
              <a:t>WITH GRANT OPTION allows privileges to be passed on.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765810"/>
      </p:ext>
    </p:extLst>
  </p:cSld>
  <p:clrMapOvr>
    <a:masterClrMapping/>
  </p:clrMapOvr>
  <p:transition>
    <p:wipe dir="d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9A97-8D69-4160-B341-E17C4B90C5A1}" type="slidenum">
              <a:rPr lang="en-US"/>
              <a:pPr/>
              <a:t>48</a:t>
            </a:fld>
            <a:endParaRPr lang="en-US"/>
          </a:p>
        </p:txBody>
      </p:sp>
      <p:sp>
        <p:nvSpPr>
          <p:cNvPr id="83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/>
              <a:t>Example </a:t>
            </a:r>
            <a:r>
              <a:rPr lang="en-US" sz="4100" b="1" dirty="0"/>
              <a:t>- GRANT </a:t>
            </a:r>
          </a:p>
        </p:txBody>
      </p:sp>
      <p:sp>
        <p:nvSpPr>
          <p:cNvPr id="83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2800" b="1"/>
              <a:t>	</a:t>
            </a:r>
            <a:r>
              <a:rPr lang="en-US" b="1"/>
              <a:t>Give Manager full privileges to Staff table.</a:t>
            </a:r>
          </a:p>
          <a:p>
            <a:pPr algn="just">
              <a:lnSpc>
                <a:spcPct val="10000"/>
              </a:lnSpc>
              <a:buFontTx/>
              <a:buNone/>
            </a:pPr>
            <a:endParaRPr lang="en-US" b="1"/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		GRANT ALL PRIVILEGES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		ON Staff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		TO Manager WITH GRANT OPTION;</a:t>
            </a:r>
          </a:p>
          <a:p>
            <a:pPr lvl="1" algn="just">
              <a:lnSpc>
                <a:spcPct val="10000"/>
              </a:lnSpc>
              <a:buFontTx/>
              <a:buNone/>
            </a:pPr>
            <a:endParaRPr lang="en-US" sz="2400" b="1"/>
          </a:p>
          <a:p>
            <a:pPr algn="just">
              <a:lnSpc>
                <a:spcPct val="20000"/>
              </a:lnSpc>
              <a:buFontTx/>
              <a:buNone/>
            </a:pPr>
            <a:r>
              <a:rPr lang="en-US" sz="2800" b="1"/>
              <a:t>	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800" b="1"/>
              <a:t>	</a:t>
            </a:r>
            <a:r>
              <a:rPr lang="en-US" b="1"/>
              <a:t>Give users Personnel and Director SELECT and UPDATE on column salary of Staff.</a:t>
            </a:r>
          </a:p>
          <a:p>
            <a:pPr algn="just">
              <a:lnSpc>
                <a:spcPct val="10000"/>
              </a:lnSpc>
              <a:buFontTx/>
              <a:buNone/>
            </a:pPr>
            <a:endParaRPr lang="en-US" b="1"/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		GRANT SELECT, UPDATE (salary)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		ON Staff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		TO Personnel, Director;</a:t>
            </a:r>
          </a:p>
          <a:p>
            <a:pPr lvl="1" algn="just">
              <a:lnSpc>
                <a:spcPct val="90000"/>
              </a:lnSpc>
              <a:buFontTx/>
              <a:buNone/>
            </a:pPr>
            <a:endParaRPr lang="en-US" sz="2400" b="1"/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091979042"/>
      </p:ext>
    </p:extLst>
  </p:cSld>
  <p:clrMapOvr>
    <a:masterClrMapping/>
  </p:clrMapOvr>
  <p:transition>
    <p:wipe dir="d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5397-BF60-40B4-8DCC-2F7527C0373B}" type="slidenum">
              <a:rPr lang="en-US"/>
              <a:pPr/>
              <a:t>49</a:t>
            </a:fld>
            <a:endParaRPr lang="en-US"/>
          </a:p>
        </p:txBody>
      </p:sp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/>
              <a:t>Example </a:t>
            </a:r>
            <a:r>
              <a:rPr lang="en-US" sz="4100" b="1" dirty="0" smtClean="0"/>
              <a:t>- </a:t>
            </a:r>
            <a:r>
              <a:rPr lang="en-US" sz="4100" b="1" dirty="0"/>
              <a:t>GRANT Specific Privileges to PUBLIC</a:t>
            </a:r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b="1"/>
              <a:t>	Give all users SELECT on Branch table.</a:t>
            </a:r>
          </a:p>
          <a:p>
            <a:pPr algn="just">
              <a:lnSpc>
                <a:spcPct val="60000"/>
              </a:lnSpc>
              <a:buFontTx/>
              <a:buNone/>
            </a:pPr>
            <a:endParaRPr lang="en-US" b="1"/>
          </a:p>
          <a:p>
            <a:pPr lvl="1" algn="just">
              <a:buFontTx/>
              <a:buNone/>
            </a:pPr>
            <a:r>
              <a:rPr lang="en-US" b="1"/>
              <a:t>		</a:t>
            </a:r>
            <a:r>
              <a:rPr lang="en-US" sz="2400" b="1"/>
              <a:t>GRANT SELECT</a:t>
            </a:r>
          </a:p>
          <a:p>
            <a:pPr lvl="1" algn="just">
              <a:buFontTx/>
              <a:buNone/>
            </a:pPr>
            <a:r>
              <a:rPr lang="en-US" sz="2400" b="1"/>
              <a:t>		ON Branch</a:t>
            </a:r>
          </a:p>
          <a:p>
            <a:pPr lvl="1" algn="just">
              <a:buFontTx/>
              <a:buNone/>
            </a:pPr>
            <a:r>
              <a:rPr lang="en-US" sz="2400" b="1"/>
              <a:t>		TO PUBLIC;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034495670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9BBC-70EE-437A-A950-7FA93A63F72F}" type="slidenum">
              <a:rPr lang="en-US"/>
              <a:pPr/>
              <a:t>5</a:t>
            </a:fld>
            <a:endParaRPr lang="en-US"/>
          </a:p>
        </p:txBody>
      </p:sp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ISO SQL Data Types</a:t>
            </a:r>
          </a:p>
        </p:txBody>
      </p:sp>
      <p:pic>
        <p:nvPicPr>
          <p:cNvPr id="764932" name="Picture 4" descr="D:\June\book3\Instructors Guide\artwork tiffs\DS3-Table folder\DS3-Table 06-01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76962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39884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4D15-0915-41D9-B75F-E065061ED70B}" type="slidenum">
              <a:rPr lang="en-US"/>
              <a:pPr/>
              <a:t>50</a:t>
            </a:fld>
            <a:endParaRPr lang="en-US"/>
          </a:p>
        </p:txBody>
      </p:sp>
      <p:sp>
        <p:nvSpPr>
          <p:cNvPr id="83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/>
              <a:t>REVOKE</a:t>
            </a:r>
          </a:p>
        </p:txBody>
      </p:sp>
      <p:sp>
        <p:nvSpPr>
          <p:cNvPr id="83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 b="1"/>
              <a:t>REVOKE takes away privileges granted with GRANT. </a:t>
            </a:r>
          </a:p>
          <a:p>
            <a:pPr algn="just">
              <a:lnSpc>
                <a:spcPct val="20000"/>
              </a:lnSpc>
            </a:pPr>
            <a:endParaRPr lang="en-US" sz="2800" b="1"/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	REVOKE [GRANT OPTION FOR] 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		{PrivilegeList | ALL PRIVILEGES}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	ON ObjectName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	FROM {AuthorizationIdList | PUBLIC}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b="1"/>
              <a:t>		  [RESTRICT | CASCADE]</a:t>
            </a:r>
          </a:p>
          <a:p>
            <a:pPr algn="just">
              <a:lnSpc>
                <a:spcPct val="20000"/>
              </a:lnSpc>
              <a:buFontTx/>
              <a:buNone/>
            </a:pPr>
            <a:endParaRPr lang="en-US" sz="2800" b="1"/>
          </a:p>
          <a:p>
            <a:pPr algn="just">
              <a:lnSpc>
                <a:spcPct val="90000"/>
              </a:lnSpc>
            </a:pPr>
            <a:r>
              <a:rPr lang="en-US" sz="2800" b="1"/>
              <a:t>ALL PRIVILEGES refers to all privileges granted to a user by user revoking privileges. </a:t>
            </a:r>
          </a:p>
        </p:txBody>
      </p:sp>
    </p:spTree>
    <p:extLst>
      <p:ext uri="{BB962C8B-B14F-4D97-AF65-F5344CB8AC3E}">
        <p14:creationId xmlns:p14="http://schemas.microsoft.com/office/powerpoint/2010/main" val="1971316800"/>
      </p:ext>
    </p:extLst>
  </p:cSld>
  <p:clrMapOvr>
    <a:masterClrMapping/>
  </p:clrMapOvr>
  <p:transition>
    <p:wipe dir="d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5B5A-B77E-4D8E-9120-024919743F47}" type="slidenum">
              <a:rPr lang="en-US"/>
              <a:pPr/>
              <a:t>51</a:t>
            </a:fld>
            <a:endParaRPr lang="en-US"/>
          </a:p>
        </p:txBody>
      </p:sp>
      <p:sp>
        <p:nvSpPr>
          <p:cNvPr id="83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REVOKE</a:t>
            </a:r>
            <a:endParaRPr lang="en-US" b="1"/>
          </a:p>
        </p:txBody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05800" cy="4114800"/>
          </a:xfrm>
        </p:spPr>
        <p:txBody>
          <a:bodyPr/>
          <a:lstStyle/>
          <a:p>
            <a:pPr algn="just"/>
            <a:r>
              <a:rPr lang="en-US" sz="2800" b="1"/>
              <a:t>GRANT OPTION FOR allows privileges passed on via WITH GRANT OPTION of GRANT to be revoked separately from the privileges themselves. </a:t>
            </a:r>
          </a:p>
          <a:p>
            <a:pPr algn="just"/>
            <a:r>
              <a:rPr lang="en-US" sz="2800" b="1"/>
              <a:t>REVOKE fails if it results in an abandoned object, such as a view, unless the CASCADE keyword has been specified. </a:t>
            </a:r>
          </a:p>
          <a:p>
            <a:pPr algn="just"/>
            <a:r>
              <a:rPr lang="en-US" sz="2800" b="1"/>
              <a:t>Privileges granted to this user by other users are not affected.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739696196"/>
      </p:ext>
    </p:extLst>
  </p:cSld>
  <p:clrMapOvr>
    <a:masterClrMapping/>
  </p:clrMapOvr>
  <p:transition>
    <p:wipe dir="d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7502-1708-43AE-AB90-18E6513B5CFC}" type="slidenum">
              <a:rPr lang="en-US"/>
              <a:pPr/>
              <a:t>52</a:t>
            </a:fld>
            <a:endParaRPr lang="en-US"/>
          </a:p>
        </p:txBody>
      </p:sp>
      <p:sp>
        <p:nvSpPr>
          <p:cNvPr id="83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/>
              <a:t>REVOKE</a:t>
            </a:r>
            <a:endParaRPr lang="en-US"/>
          </a:p>
        </p:txBody>
      </p:sp>
      <p:pic>
        <p:nvPicPr>
          <p:cNvPr id="837636" name="Picture 4" descr="D:\June\book3\Instructors Guide\artwork tiffs\Ch06-tif\DS3-Figure 06-01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752600"/>
            <a:ext cx="54864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68704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8BC5B-AA55-4951-BAD1-5DCF1AAF2EB5}" type="slidenum">
              <a:rPr lang="en-US"/>
              <a:pPr/>
              <a:t>53</a:t>
            </a:fld>
            <a:endParaRPr lang="en-US"/>
          </a:p>
        </p:txBody>
      </p:sp>
      <p:sp>
        <p:nvSpPr>
          <p:cNvPr id="83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/>
              <a:t>Example </a:t>
            </a:r>
            <a:r>
              <a:rPr lang="en-US" sz="4100" b="1" smtClean="0"/>
              <a:t>- </a:t>
            </a:r>
            <a:r>
              <a:rPr lang="en-US" sz="4100" b="1"/>
              <a:t>REVOKE Specific Privileges </a:t>
            </a:r>
          </a:p>
        </p:txBody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2400" b="1"/>
              <a:t>	</a:t>
            </a:r>
            <a:r>
              <a:rPr lang="en-US" sz="2800" b="1"/>
              <a:t>Revoke privilege SELECT on Branch table from all users.</a:t>
            </a:r>
          </a:p>
          <a:p>
            <a:pPr algn="just">
              <a:lnSpc>
                <a:spcPct val="0"/>
              </a:lnSpc>
              <a:buFontTx/>
              <a:buNone/>
            </a:pPr>
            <a:endParaRPr lang="en-US" sz="2800" b="1"/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000" b="1"/>
              <a:t>		REVOKE SELECT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000" b="1"/>
              <a:t>		ON Branch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000" b="1"/>
              <a:t>		FROM PUBLIC;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400" b="1"/>
              <a:t>	</a:t>
            </a:r>
            <a:r>
              <a:rPr lang="en-US" sz="2800" b="1"/>
              <a:t>Revoke all privileges given to Director on Staff table.</a:t>
            </a:r>
          </a:p>
          <a:p>
            <a:pPr algn="just">
              <a:lnSpc>
                <a:spcPct val="20000"/>
              </a:lnSpc>
              <a:buFontTx/>
              <a:buNone/>
            </a:pPr>
            <a:endParaRPr lang="en-US" sz="2800" b="1"/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000" b="1"/>
              <a:t>		REVOKE ALL PRIVILEGES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000" b="1"/>
              <a:t>		ON Staff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000" b="1"/>
              <a:t>		FROM Director;</a:t>
            </a:r>
            <a:endParaRPr lang="en-US" sz="2000"/>
          </a:p>
          <a:p>
            <a:pPr lvl="1" algn="just">
              <a:lnSpc>
                <a:spcPct val="90000"/>
              </a:lnSpc>
              <a:buFontTx/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486480173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F44D-4CF2-4FF0-85CF-6CDD68B6D677}" type="slidenum">
              <a:rPr lang="en-US"/>
              <a:pPr/>
              <a:t>6</a:t>
            </a:fld>
            <a:endParaRPr lang="en-US"/>
          </a:p>
        </p:txBody>
      </p:sp>
      <p:sp>
        <p:nvSpPr>
          <p:cNvPr id="76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/>
              <a:t>Integrity Enhancement Feature</a:t>
            </a:r>
          </a:p>
        </p:txBody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153400" cy="4114800"/>
          </a:xfrm>
        </p:spPr>
        <p:txBody>
          <a:bodyPr/>
          <a:lstStyle/>
          <a:p>
            <a:r>
              <a:rPr lang="en-US" b="1"/>
              <a:t>Consider five types of integrity constraints:</a:t>
            </a:r>
          </a:p>
          <a:p>
            <a:pPr>
              <a:lnSpc>
                <a:spcPct val="30000"/>
              </a:lnSpc>
            </a:pPr>
            <a:endParaRPr lang="en-US" b="1"/>
          </a:p>
          <a:p>
            <a:pPr lvl="1"/>
            <a:r>
              <a:rPr lang="en-US" b="1"/>
              <a:t>Required data.</a:t>
            </a:r>
          </a:p>
          <a:p>
            <a:pPr lvl="1"/>
            <a:r>
              <a:rPr lang="en-US" b="1"/>
              <a:t>Domain constraints.</a:t>
            </a:r>
          </a:p>
          <a:p>
            <a:pPr lvl="1"/>
            <a:r>
              <a:rPr lang="en-US" b="1"/>
              <a:t>Entity integrity.</a:t>
            </a:r>
          </a:p>
          <a:p>
            <a:pPr lvl="1"/>
            <a:r>
              <a:rPr lang="en-US" b="1"/>
              <a:t>Referential integrity.</a:t>
            </a:r>
          </a:p>
          <a:p>
            <a:pPr lvl="1"/>
            <a:r>
              <a:rPr lang="en-US" b="1"/>
              <a:t>Enterprise constraints.</a:t>
            </a:r>
          </a:p>
        </p:txBody>
      </p:sp>
    </p:spTree>
    <p:extLst>
      <p:ext uri="{BB962C8B-B14F-4D97-AF65-F5344CB8AC3E}">
        <p14:creationId xmlns:p14="http://schemas.microsoft.com/office/powerpoint/2010/main" val="3557673626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F328-05F4-4CD3-86E1-569505E8660E}" type="slidenum">
              <a:rPr lang="en-US"/>
              <a:pPr/>
              <a:t>7</a:t>
            </a:fld>
            <a:endParaRPr lang="en-US"/>
          </a:p>
        </p:txBody>
      </p:sp>
      <p:sp>
        <p:nvSpPr>
          <p:cNvPr id="76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/>
              <a:t>Integrity Enhancement Feature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b="1" u="sng"/>
              <a:t>Required Data</a:t>
            </a:r>
          </a:p>
          <a:p>
            <a:pPr lvl="1" algn="just">
              <a:buFontTx/>
              <a:buNone/>
            </a:pPr>
            <a:r>
              <a:rPr lang="en-US" b="1"/>
              <a:t>	position	VARCHAR(10)	NOT NULL</a:t>
            </a:r>
          </a:p>
          <a:p>
            <a:pPr lvl="1" algn="just">
              <a:buFontTx/>
              <a:buNone/>
            </a:pPr>
            <a:endParaRPr lang="en-US" b="1"/>
          </a:p>
          <a:p>
            <a:pPr algn="just">
              <a:buFontTx/>
              <a:buNone/>
            </a:pPr>
            <a:r>
              <a:rPr lang="en-US" b="1" u="sng"/>
              <a:t>Domain Constraints</a:t>
            </a:r>
            <a:endParaRPr lang="en-US" b="1"/>
          </a:p>
          <a:p>
            <a:pPr lvl="1" algn="just">
              <a:buFontTx/>
              <a:buNone/>
            </a:pPr>
            <a:r>
              <a:rPr lang="en-US" b="1"/>
              <a:t>(a) </a:t>
            </a:r>
            <a:r>
              <a:rPr lang="en-US" b="1" u="sng"/>
              <a:t>CHECK</a:t>
            </a:r>
            <a:endParaRPr lang="en-US" b="1"/>
          </a:p>
          <a:p>
            <a:pPr lvl="1" algn="just">
              <a:buFontTx/>
              <a:buNone/>
            </a:pPr>
            <a:r>
              <a:rPr lang="en-US" b="1"/>
              <a:t>	sex	CHAR	NOT NULL 	</a:t>
            </a:r>
          </a:p>
          <a:p>
            <a:pPr lvl="1" algn="just">
              <a:buFontTx/>
              <a:buNone/>
            </a:pPr>
            <a:r>
              <a:rPr lang="en-US" b="1"/>
              <a:t>			CHECK (sex IN (‘M’, ‘F’))</a:t>
            </a:r>
          </a:p>
        </p:txBody>
      </p:sp>
    </p:spTree>
    <p:extLst>
      <p:ext uri="{BB962C8B-B14F-4D97-AF65-F5344CB8AC3E}">
        <p14:creationId xmlns:p14="http://schemas.microsoft.com/office/powerpoint/2010/main" val="3746919498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4D64-88CB-46D2-B920-B45301D15A78}" type="slidenum">
              <a:rPr lang="en-US"/>
              <a:pPr/>
              <a:t>8</a:t>
            </a:fld>
            <a:endParaRPr lang="en-US"/>
          </a:p>
        </p:txBody>
      </p:sp>
      <p:sp>
        <p:nvSpPr>
          <p:cNvPr id="76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Integrity Enhancement Feature</a:t>
            </a:r>
            <a:endParaRPr lang="en-US" b="1"/>
          </a:p>
        </p:txBody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pPr marL="765175" lvl="1" indent="-487363" algn="just">
              <a:buFontTx/>
              <a:buNone/>
            </a:pPr>
            <a:r>
              <a:rPr lang="en-US" sz="2400" b="1"/>
              <a:t>(b) </a:t>
            </a:r>
            <a:r>
              <a:rPr lang="en-US" sz="2400" b="1" u="sng"/>
              <a:t>CREATE DOMAIN</a:t>
            </a:r>
            <a:endParaRPr lang="en-US" sz="2400" b="1"/>
          </a:p>
          <a:p>
            <a:pPr marL="765175" lvl="1" indent="-487363" algn="just">
              <a:buFontTx/>
              <a:buNone/>
            </a:pPr>
            <a:r>
              <a:rPr lang="en-US" sz="2400" b="1"/>
              <a:t>CREATE DOMAIN DomainName [AS] dataType</a:t>
            </a:r>
          </a:p>
          <a:p>
            <a:pPr marL="765175" lvl="1" indent="-487363" algn="just">
              <a:buFontTx/>
              <a:buNone/>
            </a:pPr>
            <a:r>
              <a:rPr lang="en-US" sz="2400" b="1"/>
              <a:t>[DEFAULT defaultOption]</a:t>
            </a:r>
          </a:p>
          <a:p>
            <a:pPr marL="765175" lvl="1" indent="-487363" algn="just">
              <a:buFontTx/>
              <a:buNone/>
            </a:pPr>
            <a:r>
              <a:rPr lang="en-US" sz="2400" b="1"/>
              <a:t>[CHECK (searchCondition)]</a:t>
            </a:r>
          </a:p>
          <a:p>
            <a:pPr marL="87313" indent="-87313" algn="just">
              <a:lnSpc>
                <a:spcPct val="20000"/>
              </a:lnSpc>
              <a:buFontTx/>
              <a:buNone/>
            </a:pPr>
            <a:endParaRPr lang="en-US" sz="2800" b="1"/>
          </a:p>
          <a:p>
            <a:pPr marL="87313" indent="-87313" algn="just">
              <a:buFontTx/>
              <a:buNone/>
            </a:pPr>
            <a:r>
              <a:rPr lang="en-US" sz="2800" b="1"/>
              <a:t>For example:</a:t>
            </a:r>
          </a:p>
          <a:p>
            <a:pPr marL="765175" lvl="1" indent="-487363" algn="just">
              <a:lnSpc>
                <a:spcPct val="20000"/>
              </a:lnSpc>
              <a:buFontTx/>
              <a:buNone/>
            </a:pPr>
            <a:endParaRPr lang="en-US" sz="2400" b="1"/>
          </a:p>
          <a:p>
            <a:pPr marL="765175" lvl="1" indent="-487363" algn="just">
              <a:buFontTx/>
              <a:buNone/>
            </a:pPr>
            <a:r>
              <a:rPr lang="en-US" sz="2400" b="1"/>
              <a:t>		CREATE DOMAIN SexType AS CHAR</a:t>
            </a:r>
          </a:p>
          <a:p>
            <a:pPr marL="765175" lvl="1" indent="-487363" algn="just">
              <a:buFontTx/>
              <a:buNone/>
            </a:pPr>
            <a:r>
              <a:rPr lang="en-US" sz="2400" b="1"/>
              <a:t>			CHECK (VALUE IN (‘M’, ‘F’));</a:t>
            </a:r>
          </a:p>
          <a:p>
            <a:pPr marL="765175" lvl="1" indent="-487363" algn="just">
              <a:buFontTx/>
              <a:buNone/>
            </a:pPr>
            <a:r>
              <a:rPr lang="en-US" sz="2400" b="1"/>
              <a:t>		sex	SexType	NOT NULL</a:t>
            </a:r>
          </a:p>
        </p:txBody>
      </p:sp>
    </p:spTree>
    <p:extLst>
      <p:ext uri="{BB962C8B-B14F-4D97-AF65-F5344CB8AC3E}">
        <p14:creationId xmlns:p14="http://schemas.microsoft.com/office/powerpoint/2010/main" val="2781320411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10/25/2012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ISC239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E70-ECDB-4CC2-870D-FCACD417003D}" type="slidenum">
              <a:rPr lang="en-US"/>
              <a:pPr/>
              <a:t>9</a:t>
            </a:fld>
            <a:endParaRPr lang="en-US"/>
          </a:p>
        </p:txBody>
      </p:sp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100" b="1"/>
              <a:t>Integrity Enhancement Feature</a:t>
            </a:r>
            <a:r>
              <a:rPr lang="en-US" b="1" i="1"/>
              <a:t> 	</a:t>
            </a:r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153400" cy="4114800"/>
          </a:xfrm>
        </p:spPr>
        <p:txBody>
          <a:bodyPr/>
          <a:lstStyle/>
          <a:p>
            <a:pPr algn="just"/>
            <a:r>
              <a:rPr lang="en-US" sz="2800" b="1" i="1"/>
              <a:t>searchCondition</a:t>
            </a:r>
            <a:r>
              <a:rPr lang="en-US" sz="2800" b="1"/>
              <a:t> can involve a table lookup:</a:t>
            </a:r>
          </a:p>
          <a:p>
            <a:pPr lvl="1" algn="just">
              <a:lnSpc>
                <a:spcPct val="30000"/>
              </a:lnSpc>
            </a:pPr>
            <a:endParaRPr lang="en-US" sz="2400" b="1"/>
          </a:p>
          <a:p>
            <a:pPr lvl="1" algn="just">
              <a:buFontTx/>
              <a:buNone/>
            </a:pPr>
            <a:r>
              <a:rPr lang="en-US" sz="2400" b="1"/>
              <a:t>	CREATE DOMAIN BranchNo AS CHAR(4)</a:t>
            </a:r>
          </a:p>
          <a:p>
            <a:pPr lvl="1" algn="just">
              <a:buFontTx/>
              <a:buNone/>
            </a:pPr>
            <a:r>
              <a:rPr lang="en-US" sz="2400" b="1"/>
              <a:t>	CHECK (VALUE IN (SELECT branchNo </a:t>
            </a:r>
          </a:p>
          <a:p>
            <a:pPr lvl="1" algn="just">
              <a:buFontTx/>
              <a:buNone/>
            </a:pPr>
            <a:r>
              <a:rPr lang="en-US" sz="2400" b="1"/>
              <a:t>					      FROM Branch));</a:t>
            </a:r>
          </a:p>
          <a:p>
            <a:pPr algn="just">
              <a:lnSpc>
                <a:spcPct val="20000"/>
              </a:lnSpc>
              <a:buFontTx/>
              <a:buNone/>
            </a:pPr>
            <a:endParaRPr lang="en-US" sz="2800" b="1"/>
          </a:p>
          <a:p>
            <a:pPr algn="just"/>
            <a:r>
              <a:rPr lang="en-US" sz="2800" b="1"/>
              <a:t>Domains can be removed using DROP DOMAIN:</a:t>
            </a:r>
          </a:p>
          <a:p>
            <a:pPr lvl="1" algn="just">
              <a:lnSpc>
                <a:spcPct val="30000"/>
              </a:lnSpc>
            </a:pPr>
            <a:endParaRPr lang="en-US" sz="2400" b="1"/>
          </a:p>
          <a:p>
            <a:pPr lvl="1" algn="just">
              <a:buFontTx/>
              <a:buNone/>
            </a:pPr>
            <a:r>
              <a:rPr lang="en-US" sz="2400" b="1"/>
              <a:t>	DROP DOMAIN DomainName </a:t>
            </a:r>
          </a:p>
          <a:p>
            <a:pPr lvl="1" algn="just">
              <a:buFontTx/>
              <a:buNone/>
            </a:pPr>
            <a:r>
              <a:rPr lang="en-US" sz="2400" b="1"/>
              <a:t>		[RESTRICT | CASCADE]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298920922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3207</TotalTime>
  <Words>1769</Words>
  <Application>Microsoft Office PowerPoint</Application>
  <PresentationFormat>On-screen Show (4:3)</PresentationFormat>
  <Paragraphs>510</Paragraphs>
  <Slides>53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Blank Presentation</vt:lpstr>
      <vt:lpstr>SQL Commands</vt:lpstr>
      <vt:lpstr>Acknowledgments</vt:lpstr>
      <vt:lpstr>Learning Objectives</vt:lpstr>
      <vt:lpstr>Acknowledgments</vt:lpstr>
      <vt:lpstr>ISO SQL Data Types</vt:lpstr>
      <vt:lpstr>Integrity Enhancement Feature</vt:lpstr>
      <vt:lpstr>Integrity Enhancement Feature</vt:lpstr>
      <vt:lpstr>Integrity Enhancement Feature</vt:lpstr>
      <vt:lpstr>Integrity Enhancement Feature  </vt:lpstr>
      <vt:lpstr>IEF - Entity Integrity</vt:lpstr>
      <vt:lpstr>IEF - Referential Integrity</vt:lpstr>
      <vt:lpstr>IEF - Referential Integrity</vt:lpstr>
      <vt:lpstr>IEF - Referential Integrity</vt:lpstr>
      <vt:lpstr>IEF - Referential Integrity</vt:lpstr>
      <vt:lpstr>IEF - Enterprise Constraints</vt:lpstr>
      <vt:lpstr>IEF - Enterprise Constraints</vt:lpstr>
      <vt:lpstr>Data Definition</vt:lpstr>
      <vt:lpstr>Data Definition</vt:lpstr>
      <vt:lpstr>CREATE SCHEMA</vt:lpstr>
      <vt:lpstr>CREATE TABLE</vt:lpstr>
      <vt:lpstr>CREATE TABLE</vt:lpstr>
      <vt:lpstr>Example 1 - CREATE TABLE</vt:lpstr>
      <vt:lpstr>Example 1 - CREATE TABLE</vt:lpstr>
      <vt:lpstr>ALTER TABLE</vt:lpstr>
      <vt:lpstr>Example 2(a) - ALTER TABLE</vt:lpstr>
      <vt:lpstr>Example 2(b) - ALTER TABLE</vt:lpstr>
      <vt:lpstr>DROP TABLE</vt:lpstr>
      <vt:lpstr>Views</vt:lpstr>
      <vt:lpstr>Views</vt:lpstr>
      <vt:lpstr>SQL - CREATE VIEW</vt:lpstr>
      <vt:lpstr>SQL - CREATE VIEW</vt:lpstr>
      <vt:lpstr>Example 3 - Create Horizontal View</vt:lpstr>
      <vt:lpstr>Example 4 - Create Vertical View</vt:lpstr>
      <vt:lpstr>Example 5 - Grouped and Joined Views</vt:lpstr>
      <vt:lpstr>Example 3 - Grouped and Joined Views</vt:lpstr>
      <vt:lpstr>SQL - DROP VIEW</vt:lpstr>
      <vt:lpstr>SQL - DROP VIEW</vt:lpstr>
      <vt:lpstr>Advantages of Views</vt:lpstr>
      <vt:lpstr>Disadvantages of Views</vt:lpstr>
      <vt:lpstr>Transactions</vt:lpstr>
      <vt:lpstr>Transactions</vt:lpstr>
      <vt:lpstr>Transactions</vt:lpstr>
      <vt:lpstr>Access Control - Authorization Identifiers and Ownership</vt:lpstr>
      <vt:lpstr>Privileges</vt:lpstr>
      <vt:lpstr>Privileges</vt:lpstr>
      <vt:lpstr>GRANT</vt:lpstr>
      <vt:lpstr>GRANT</vt:lpstr>
      <vt:lpstr>Example - GRANT </vt:lpstr>
      <vt:lpstr>Example - GRANT Specific Privileges to PUBLIC</vt:lpstr>
      <vt:lpstr>REVOKE</vt:lpstr>
      <vt:lpstr>REVOKE</vt:lpstr>
      <vt:lpstr>REVOKE</vt:lpstr>
      <vt:lpstr>Example - REVOKE Specific Privileges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systems design</dc:title>
  <dc:creator>Isabelle Bichindaritz</dc:creator>
  <cp:lastModifiedBy>Isa</cp:lastModifiedBy>
  <cp:revision>266</cp:revision>
  <cp:lastPrinted>2000-10-02T16:10:22Z</cp:lastPrinted>
  <dcterms:created xsi:type="dcterms:W3CDTF">2000-09-29T00:33:17Z</dcterms:created>
  <dcterms:modified xsi:type="dcterms:W3CDTF">2012-10-25T19:17:54Z</dcterms:modified>
</cp:coreProperties>
</file>