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422" r:id="rId2"/>
    <p:sldId id="426" r:id="rId3"/>
    <p:sldId id="425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0" r:id="rId77"/>
    <p:sldId id="501" r:id="rId78"/>
    <p:sldId id="502" r:id="rId79"/>
    <p:sldId id="503" r:id="rId80"/>
    <p:sldId id="504" r:id="rId81"/>
    <p:sldId id="505" r:id="rId82"/>
    <p:sldId id="506" r:id="rId83"/>
    <p:sldId id="507" r:id="rId84"/>
    <p:sldId id="508" r:id="rId85"/>
    <p:sldId id="509" r:id="rId86"/>
    <p:sldId id="510" r:id="rId87"/>
    <p:sldId id="511" r:id="rId88"/>
    <p:sldId id="512" r:id="rId89"/>
    <p:sldId id="513" r:id="rId90"/>
    <p:sldId id="514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524" r:id="rId101"/>
    <p:sldId id="525" r:id="rId102"/>
    <p:sldId id="526" r:id="rId103"/>
    <p:sldId id="527" r:id="rId104"/>
    <p:sldId id="528" r:id="rId105"/>
    <p:sldId id="529" r:id="rId106"/>
    <p:sldId id="530" r:id="rId107"/>
    <p:sldId id="531" r:id="rId108"/>
    <p:sldId id="532" r:id="rId109"/>
    <p:sldId id="533" r:id="rId110"/>
    <p:sldId id="534" r:id="rId111"/>
    <p:sldId id="535" r:id="rId112"/>
    <p:sldId id="536" r:id="rId113"/>
    <p:sldId id="537" r:id="rId114"/>
    <p:sldId id="538" r:id="rId115"/>
    <p:sldId id="539" r:id="rId116"/>
    <p:sldId id="540" r:id="rId117"/>
    <p:sldId id="541" r:id="rId118"/>
    <p:sldId id="542" r:id="rId119"/>
    <p:sldId id="543" r:id="rId120"/>
    <p:sldId id="544" r:id="rId121"/>
    <p:sldId id="545" r:id="rId122"/>
    <p:sldId id="546" r:id="rId123"/>
    <p:sldId id="547" r:id="rId124"/>
    <p:sldId id="548" r:id="rId125"/>
    <p:sldId id="549" r:id="rId126"/>
    <p:sldId id="550" r:id="rId127"/>
    <p:sldId id="551" r:id="rId128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09" autoAdjust="0"/>
  </p:normalViewPr>
  <p:slideViewPr>
    <p:cSldViewPr>
      <p:cViewPr varScale="1">
        <p:scale>
          <a:sx n="65" d="100"/>
          <a:sy n="65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11A1B-EDD0-4D24-8318-674AA4F2AF99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10/15/2012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16FA-D224-4B53-A391-A13D135E96C5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SQL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5A47-ACFD-472E-A728-22B0FB0338E3}" type="slidenum">
              <a:rPr lang="en-US"/>
              <a:pPr/>
              <a:t>10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History of SQL</a:t>
            </a:r>
            <a:endParaRPr lang="en-US" b="1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sz="2800" b="1"/>
              <a:t>Still pronounced ‘see-quel’, though official pronunciation is ‘S-Q-L’. </a:t>
            </a:r>
          </a:p>
          <a:p>
            <a:pPr algn="just"/>
            <a:r>
              <a:rPr lang="en-US" sz="2800" b="1"/>
              <a:t>IBM subsequently produced a prototype DBMS called </a:t>
            </a:r>
            <a:r>
              <a:rPr lang="en-US" sz="2800" b="1" i="1"/>
              <a:t>System R</a:t>
            </a:r>
            <a:r>
              <a:rPr lang="en-US" sz="2800" b="1"/>
              <a:t>, based on SEQUEL/2. </a:t>
            </a:r>
          </a:p>
          <a:p>
            <a:pPr algn="just"/>
            <a:r>
              <a:rPr lang="en-US" sz="2800" b="1"/>
              <a:t>Roots of SQL, however, are in SQUARE (Specifying Queries as Relational Expressions), which predates System R project.</a:t>
            </a:r>
          </a:p>
        </p:txBody>
      </p:sp>
    </p:spTree>
    <p:extLst>
      <p:ext uri="{BB962C8B-B14F-4D97-AF65-F5344CB8AC3E}">
        <p14:creationId xmlns:p14="http://schemas.microsoft.com/office/powerpoint/2010/main" val="3234098887"/>
      </p:ext>
    </p:extLst>
  </p:cSld>
  <p:clrMapOvr>
    <a:masterClrMapping/>
  </p:clrMapOvr>
  <p:transition>
    <p:wipe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D2A-5918-4514-8DD5-C6957F0C8C97}" type="slidenum">
              <a:rPr lang="en-US"/>
              <a:pPr/>
              <a:t>100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6.31  </a:t>
            </a:r>
            <a:r>
              <a:rPr lang="en-US" sz="4100" b="1" dirty="0"/>
              <a:t>Query using EXISTS</a:t>
            </a:r>
          </a:p>
        </p:txBody>
      </p:sp>
      <p:pic>
        <p:nvPicPr>
          <p:cNvPr id="814084" name="Picture 4" descr="DS3-Table 05-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10540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920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4BD6-ADAB-4AA1-9A35-A028C4890669}" type="slidenum">
              <a:rPr lang="en-US"/>
              <a:pPr/>
              <a:t>101</a:t>
            </a:fld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6.31  </a:t>
            </a:r>
            <a:r>
              <a:rPr lang="en-US" sz="4100" b="1" dirty="0"/>
              <a:t>Query using EXISTS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191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Note, search condition s.branchNo = b.branchNo is necessary to consider correct branch record for each member of staff. 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If omitted, would get all staff records listed out because subquery:</a:t>
            </a:r>
          </a:p>
          <a:p>
            <a:pPr algn="just">
              <a:lnSpc>
                <a:spcPct val="10000"/>
              </a:lnSpc>
            </a:pPr>
            <a:endParaRPr lang="en-US" sz="28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/>
              <a:t>SELECT * FROM Branch WHERE city=‘London’</a:t>
            </a:r>
          </a:p>
          <a:p>
            <a:pPr algn="just">
              <a:lnSpc>
                <a:spcPct val="10000"/>
              </a:lnSpc>
            </a:pPr>
            <a:endParaRPr lang="en-US" sz="2400" b="1"/>
          </a:p>
          <a:p>
            <a:pPr algn="just">
              <a:lnSpc>
                <a:spcPct val="90000"/>
              </a:lnSpc>
            </a:pPr>
            <a:r>
              <a:rPr lang="en-US" sz="2800" b="1"/>
              <a:t>would always be true and query would be:</a:t>
            </a:r>
          </a:p>
          <a:p>
            <a:pPr algn="just">
              <a:lnSpc>
                <a:spcPct val="10000"/>
              </a:lnSpc>
            </a:pPr>
            <a:endParaRPr lang="en-US" sz="28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/>
              <a:t>SELECT staffNo, fName, lName, position 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/>
              <a:t>WHERE true;</a:t>
            </a:r>
          </a:p>
        </p:txBody>
      </p:sp>
    </p:spTree>
    <p:extLst>
      <p:ext uri="{BB962C8B-B14F-4D97-AF65-F5344CB8AC3E}">
        <p14:creationId xmlns:p14="http://schemas.microsoft.com/office/powerpoint/2010/main" val="1069739791"/>
      </p:ext>
    </p:extLst>
  </p:cSld>
  <p:clrMapOvr>
    <a:masterClrMapping/>
  </p:clrMapOvr>
  <p:transition>
    <p:wipe dir="d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857B-79B2-40E5-ADE0-F4EA09816B7D}" type="slidenum">
              <a:rPr lang="en-US"/>
              <a:pPr/>
              <a:t>102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6.31  </a:t>
            </a:r>
            <a:r>
              <a:rPr lang="en-US" sz="4100" b="1" dirty="0"/>
              <a:t>Query using EXISTS</a:t>
            </a:r>
            <a:endParaRPr lang="en-US" b="1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/>
            <a:r>
              <a:rPr lang="en-US" b="1"/>
              <a:t>Could also write this query using join construct:</a:t>
            </a:r>
          </a:p>
          <a:p>
            <a:pPr lvl="1" algn="just">
              <a:lnSpc>
                <a:spcPct val="20000"/>
              </a:lnSpc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b="1"/>
              <a:t>FROM Staff s, Branch b</a:t>
            </a:r>
          </a:p>
          <a:p>
            <a:pPr lvl="1" algn="just">
              <a:buFontTx/>
              <a:buNone/>
            </a:pPr>
            <a:r>
              <a:rPr lang="en-US" b="1"/>
              <a:t>WHERE s.branchNo = b.branchNo AND </a:t>
            </a:r>
          </a:p>
          <a:p>
            <a:pPr lvl="1" algn="just">
              <a:buFontTx/>
              <a:buNone/>
            </a:pPr>
            <a:r>
              <a:rPr lang="en-US" b="1"/>
              <a:t>                city = ‘London’;</a:t>
            </a:r>
          </a:p>
        </p:txBody>
      </p:sp>
    </p:spTree>
    <p:extLst>
      <p:ext uri="{BB962C8B-B14F-4D97-AF65-F5344CB8AC3E}">
        <p14:creationId xmlns:p14="http://schemas.microsoft.com/office/powerpoint/2010/main" val="3080136880"/>
      </p:ext>
    </p:extLst>
  </p:cSld>
  <p:clrMapOvr>
    <a:masterClrMapping/>
  </p:clrMapOvr>
  <p:transition>
    <p:wipe dir="d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B4DA-CE84-4F6B-9C0B-C61BAD48DB39}" type="slidenum">
              <a:rPr lang="en-US"/>
              <a:pPr/>
              <a:t>103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Union, Intersect, and Difference (Except)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Can use normal set operations of Union, Intersection, and Difference to combine results of two or more queries into a single result table.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Union of two tables, A and B, is table containing all rows in either A or B or both. 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Intersection is table containing all rows common to both A and B. 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Difference is table containing all rows in A but not in B. 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Two tables must be </a:t>
            </a:r>
            <a:r>
              <a:rPr lang="en-US" sz="2800" b="1" i="1"/>
              <a:t>union compatible</a:t>
            </a:r>
            <a:r>
              <a:rPr lang="en-US" sz="2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206727"/>
      </p:ext>
    </p:extLst>
  </p:cSld>
  <p:clrMapOvr>
    <a:masterClrMapping/>
  </p:clrMapOvr>
  <p:transition>
    <p:wipe dir="d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651A-B26B-48A0-B485-582E27068D2C}" type="slidenum">
              <a:rPr lang="en-US"/>
              <a:pPr/>
              <a:t>104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Union, Intersect, and Difference (Except)</a:t>
            </a:r>
            <a:endParaRPr lang="en-US" b="1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/>
            <a:r>
              <a:rPr lang="en-US" sz="2800" b="1"/>
              <a:t>Format of set operator clause in each case is:</a:t>
            </a:r>
          </a:p>
          <a:p>
            <a:pPr lvl="1" algn="just">
              <a:lnSpc>
                <a:spcPct val="20000"/>
              </a:lnSpc>
            </a:pPr>
            <a:endParaRPr lang="en-US" sz="2400" b="1"/>
          </a:p>
          <a:p>
            <a:pPr lvl="1" algn="just">
              <a:buFontTx/>
              <a:buNone/>
            </a:pPr>
            <a:r>
              <a:rPr lang="en-US" sz="2200" b="1" i="1"/>
              <a:t>op</a:t>
            </a:r>
            <a:r>
              <a:rPr lang="en-US" sz="2200" b="1"/>
              <a:t> [ALL] [CORRESPONDING [BY {column1 [, ...]}]]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/>
            <a:r>
              <a:rPr lang="en-US" sz="2800" b="1"/>
              <a:t>If CORRESPONDING BY specified, set operation performed on the named column(s).</a:t>
            </a:r>
          </a:p>
          <a:p>
            <a:pPr algn="just"/>
            <a:r>
              <a:rPr lang="en-US" sz="2800" b="1"/>
              <a:t>If CORRESPONDING specified but not BY clause, operation performed on common columns. </a:t>
            </a:r>
          </a:p>
          <a:p>
            <a:pPr algn="just"/>
            <a:r>
              <a:rPr lang="en-US" sz="2800" b="1"/>
              <a:t>If ALL specified, result can include duplicate rows.</a:t>
            </a:r>
          </a:p>
        </p:txBody>
      </p:sp>
    </p:spTree>
    <p:extLst>
      <p:ext uri="{BB962C8B-B14F-4D97-AF65-F5344CB8AC3E}">
        <p14:creationId xmlns:p14="http://schemas.microsoft.com/office/powerpoint/2010/main" val="2188523875"/>
      </p:ext>
    </p:extLst>
  </p:cSld>
  <p:clrMapOvr>
    <a:masterClrMapping/>
  </p:clrMapOvr>
  <p:transition>
    <p:wipe dir="d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4909-2F77-412D-923D-5B29BE6E9E94}" type="slidenum">
              <a:rPr lang="en-US"/>
              <a:pPr/>
              <a:t>105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Union, Intersect, and Difference (Except)</a:t>
            </a:r>
          </a:p>
        </p:txBody>
      </p:sp>
      <p:pic>
        <p:nvPicPr>
          <p:cNvPr id="819204" name="Picture 4" descr="DS3-Figure 05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770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595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F184-B570-4958-8A9F-414375B0A04F}" type="slidenum">
              <a:rPr lang="en-US"/>
              <a:pPr/>
              <a:t>106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6.32  </a:t>
            </a:r>
            <a:r>
              <a:rPr lang="en-US" sz="4100" b="1" dirty="0"/>
              <a:t>Use of UNION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	List all cities where there is either a branch office or  a property.</a:t>
            </a:r>
          </a:p>
          <a:p>
            <a:pPr algn="just">
              <a:lnSpc>
                <a:spcPct val="50000"/>
              </a:lnSpc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	(SELECT city</a:t>
            </a:r>
          </a:p>
          <a:p>
            <a:pPr lvl="1" algn="just">
              <a:buFontTx/>
              <a:buNone/>
            </a:pPr>
            <a:r>
              <a:rPr lang="en-US" sz="2400" b="1"/>
              <a:t>		FROM Branch</a:t>
            </a:r>
          </a:p>
          <a:p>
            <a:pPr lvl="1" algn="just">
              <a:buFontTx/>
              <a:buNone/>
            </a:pPr>
            <a:r>
              <a:rPr lang="en-US" sz="2400" b="1"/>
              <a:t>		WHERE city IS NOT NULL) UNION</a:t>
            </a:r>
          </a:p>
          <a:p>
            <a:pPr lvl="1" algn="just">
              <a:buFontTx/>
              <a:buNone/>
            </a:pPr>
            <a:r>
              <a:rPr lang="en-US" sz="2400" b="1"/>
              <a:t>		(SELECT city</a:t>
            </a:r>
          </a:p>
          <a:p>
            <a:pPr lvl="1" algn="just">
              <a:buFontTx/>
              <a:buNone/>
            </a:pPr>
            <a:r>
              <a:rPr lang="en-US" sz="2400" b="1"/>
              <a:t>		FROM PropertyForRent</a:t>
            </a:r>
          </a:p>
          <a:p>
            <a:pPr lvl="1" algn="just">
              <a:buFontTx/>
              <a:buNone/>
            </a:pPr>
            <a:r>
              <a:rPr lang="en-US" sz="2400" b="1"/>
              <a:t>		WHERE city IS NOT NULL);</a:t>
            </a:r>
            <a:endParaRPr lang="en-US" sz="2100" b="1"/>
          </a:p>
        </p:txBody>
      </p:sp>
    </p:spTree>
    <p:extLst>
      <p:ext uri="{BB962C8B-B14F-4D97-AF65-F5344CB8AC3E}">
        <p14:creationId xmlns:p14="http://schemas.microsoft.com/office/powerpoint/2010/main" val="3245909865"/>
      </p:ext>
    </p:extLst>
  </p:cSld>
  <p:clrMapOvr>
    <a:masterClrMapping/>
  </p:clrMapOvr>
  <p:transition>
    <p:wipe dir="d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A772-D9D8-444B-89C6-8A2457F2AB71}" type="slidenum">
              <a:rPr lang="en-US"/>
              <a:pPr/>
              <a:t>107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6.32  </a:t>
            </a:r>
            <a:r>
              <a:rPr lang="en-US" sz="4100" b="1" dirty="0"/>
              <a:t>Use of UNION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lvl="1"/>
            <a:r>
              <a:rPr lang="en-US" b="1"/>
              <a:t>Or</a:t>
            </a:r>
          </a:p>
          <a:p>
            <a:pPr lvl="1">
              <a:lnSpc>
                <a:spcPct val="40000"/>
              </a:lnSpc>
            </a:pPr>
            <a:endParaRPr lang="en-US" b="1"/>
          </a:p>
          <a:p>
            <a:pPr lvl="1">
              <a:buFontTx/>
              <a:buNone/>
            </a:pPr>
            <a:r>
              <a:rPr lang="en-US" b="1"/>
              <a:t>  (SELECT *</a:t>
            </a:r>
            <a:br>
              <a:rPr lang="en-US" b="1"/>
            </a:br>
            <a:r>
              <a:rPr lang="en-US" b="1"/>
              <a:t>	FROM Branch</a:t>
            </a:r>
            <a:br>
              <a:rPr lang="en-US" b="1"/>
            </a:br>
            <a:r>
              <a:rPr lang="en-US" b="1"/>
              <a:t>	WHERE city IS NOT NULL)</a:t>
            </a:r>
            <a:br>
              <a:rPr lang="en-US" b="1"/>
            </a:br>
            <a:r>
              <a:rPr lang="en-US" b="1"/>
              <a:t>	UNION CORRESPONDING BY city</a:t>
            </a:r>
            <a:br>
              <a:rPr lang="en-US" b="1"/>
            </a:br>
            <a:r>
              <a:rPr lang="en-US" b="1"/>
              <a:t>	(SELECT *</a:t>
            </a:r>
            <a:br>
              <a:rPr lang="en-US" b="1"/>
            </a:br>
            <a:r>
              <a:rPr lang="en-US" b="1"/>
              <a:t>	FROM PropertyForRent</a:t>
            </a:r>
            <a:br>
              <a:rPr lang="en-US" b="1"/>
            </a:br>
            <a:r>
              <a:rPr lang="en-US" b="1"/>
              <a:t>	WHERE city IS NOT NULL);</a:t>
            </a:r>
          </a:p>
        </p:txBody>
      </p:sp>
    </p:spTree>
    <p:extLst>
      <p:ext uri="{BB962C8B-B14F-4D97-AF65-F5344CB8AC3E}">
        <p14:creationId xmlns:p14="http://schemas.microsoft.com/office/powerpoint/2010/main" val="1888160917"/>
      </p:ext>
    </p:extLst>
  </p:cSld>
  <p:clrMapOvr>
    <a:masterClrMapping/>
  </p:clrMapOvr>
  <p:transition>
    <p:wipe dir="d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2914-065D-4716-BC5C-C7C52C914561}" type="slidenum">
              <a:rPr lang="en-US"/>
              <a:pPr/>
              <a:t>108</a:t>
            </a:fld>
            <a:endParaRPr 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6.32  </a:t>
            </a:r>
            <a:r>
              <a:rPr lang="en-US" sz="4100" b="1" dirty="0"/>
              <a:t>Use of UNION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191000"/>
          </a:xfrm>
        </p:spPr>
        <p:txBody>
          <a:bodyPr/>
          <a:lstStyle/>
          <a:p>
            <a:pPr algn="just"/>
            <a:r>
              <a:rPr lang="en-US" b="1"/>
              <a:t>Produces result tables from both queries and merges both tables together.</a:t>
            </a:r>
          </a:p>
        </p:txBody>
      </p:sp>
      <p:pic>
        <p:nvPicPr>
          <p:cNvPr id="822276" name="Picture 4" descr="DS3-Table 05-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100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490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9B1B-4930-49B9-86C9-B869668C5F15}" type="slidenum">
              <a:rPr lang="en-US"/>
              <a:pPr/>
              <a:t>109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6.33  </a:t>
            </a:r>
            <a:r>
              <a:rPr lang="en-US" sz="4100" b="1" dirty="0"/>
              <a:t>Use of INTERSECT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all cities where there is both a branch office and a property.</a:t>
            </a:r>
          </a:p>
          <a:p>
            <a:pPr algn="just"/>
            <a:endParaRPr lang="en-US" b="1"/>
          </a:p>
          <a:p>
            <a:pPr algn="just">
              <a:buFontTx/>
              <a:buNone/>
            </a:pPr>
            <a:r>
              <a:rPr lang="en-US" b="1"/>
              <a:t>	    (SELECT city FROM Branch)</a:t>
            </a:r>
          </a:p>
          <a:p>
            <a:pPr lvl="1" algn="just">
              <a:buFontTx/>
              <a:buNone/>
            </a:pPr>
            <a:r>
              <a:rPr lang="en-US" b="1"/>
              <a:t>	INTERSECT</a:t>
            </a:r>
          </a:p>
          <a:p>
            <a:pPr lvl="1" algn="just">
              <a:buFontTx/>
              <a:buNone/>
            </a:pPr>
            <a:r>
              <a:rPr lang="en-US" b="1"/>
              <a:t>	(SELECT city FROM PropertyForRent);</a:t>
            </a:r>
          </a:p>
        </p:txBody>
      </p:sp>
    </p:spTree>
    <p:extLst>
      <p:ext uri="{BB962C8B-B14F-4D97-AF65-F5344CB8AC3E}">
        <p14:creationId xmlns:p14="http://schemas.microsoft.com/office/powerpoint/2010/main" val="2243873177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6DD8-D2BD-47F5-B7B4-18ACBCB7D303}" type="slidenum">
              <a:rPr lang="en-US"/>
              <a:pPr/>
              <a:t>11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just"/>
            <a:r>
              <a:rPr lang="en-US" sz="4100" b="1" dirty="0"/>
              <a:t>History of SQL</a:t>
            </a:r>
            <a:endParaRPr lang="en-US" b="1" dirty="0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95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dirty="0"/>
              <a:t>In late 70s, ORACLE appeared and was probably first commercial RDBMS based on SQL.</a:t>
            </a:r>
          </a:p>
          <a:p>
            <a:pPr algn="just">
              <a:lnSpc>
                <a:spcPct val="90000"/>
              </a:lnSpc>
            </a:pPr>
            <a:r>
              <a:rPr lang="en-US" sz="2800" b="1" dirty="0"/>
              <a:t>In 1987, ANSI and ISO published an initial standard for SQL.</a:t>
            </a:r>
          </a:p>
          <a:p>
            <a:pPr algn="just">
              <a:lnSpc>
                <a:spcPct val="90000"/>
              </a:lnSpc>
            </a:pPr>
            <a:r>
              <a:rPr lang="en-US" sz="2800" b="1" dirty="0"/>
              <a:t>In 1989, ISO published an addendum that defined an ‘Integrity Enhancement Feature’. </a:t>
            </a:r>
          </a:p>
          <a:p>
            <a:pPr algn="just">
              <a:lnSpc>
                <a:spcPct val="90000"/>
              </a:lnSpc>
            </a:pPr>
            <a:r>
              <a:rPr lang="en-US" sz="2800" b="1" dirty="0"/>
              <a:t>In 1992, first major revision to ISO standard occurred, referred to as SQL2 or SQL/92.</a:t>
            </a:r>
          </a:p>
          <a:p>
            <a:pPr algn="just">
              <a:lnSpc>
                <a:spcPct val="90000"/>
              </a:lnSpc>
            </a:pPr>
            <a:r>
              <a:rPr lang="en-US" sz="2800" b="1" dirty="0"/>
              <a:t>In 1999, SQL3 was released with support for object-oriented data management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In 2003, SQL:2003 was released, followed by SQL:2008.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6733380"/>
      </p:ext>
    </p:extLst>
  </p:cSld>
  <p:clrMapOvr>
    <a:masterClrMapping/>
  </p:clrMapOvr>
  <p:transition>
    <p:wipe dir="d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3A6-B049-4F51-A8CA-2191D9E852E2}" type="slidenum">
              <a:rPr lang="en-US"/>
              <a:pPr/>
              <a:t>110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6.33  </a:t>
            </a:r>
            <a:r>
              <a:rPr lang="en-US" sz="4100" b="1" dirty="0"/>
              <a:t>Use of INTERSECT</a:t>
            </a:r>
            <a:endParaRPr lang="en-US" b="1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Or</a:t>
            </a:r>
          </a:p>
          <a:p>
            <a:pPr lvl="1" algn="just">
              <a:lnSpc>
                <a:spcPct val="10000"/>
              </a:lnSpc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	(SELECT * FROM Branch)</a:t>
            </a:r>
          </a:p>
          <a:p>
            <a:pPr lvl="1" algn="just">
              <a:buFontTx/>
              <a:buNone/>
            </a:pPr>
            <a:r>
              <a:rPr lang="en-US" b="1"/>
              <a:t>	INTERSECT CORRESPONDING BY city</a:t>
            </a:r>
          </a:p>
          <a:p>
            <a:pPr lvl="1" algn="just">
              <a:buFontTx/>
              <a:buNone/>
            </a:pPr>
            <a:r>
              <a:rPr lang="en-US" b="1"/>
              <a:t>	(SELECT * FROM PropertyForRent);</a:t>
            </a:r>
            <a:endParaRPr lang="en-US" sz="2500" b="1"/>
          </a:p>
        </p:txBody>
      </p:sp>
      <p:pic>
        <p:nvPicPr>
          <p:cNvPr id="824324" name="Picture 4" descr="DS3-Table 05-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657600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93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7BCC-CAAE-4A64-9366-7C4DE67364D1}" type="slidenum">
              <a:rPr lang="en-US"/>
              <a:pPr/>
              <a:t>111</a:t>
            </a:fld>
            <a:endParaRPr 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6.33  </a:t>
            </a:r>
            <a:r>
              <a:rPr lang="en-US" sz="4100" b="1" dirty="0"/>
              <a:t>Use of INTERSECT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/>
              <a:t>Could rewrite this query without INTERSECT operator:</a:t>
            </a:r>
          </a:p>
          <a:p>
            <a:pPr lvl="1" algn="just">
              <a:lnSpc>
                <a:spcPct val="0"/>
              </a:lnSpc>
            </a:pPr>
            <a:endParaRPr lang="en-US" sz="24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600" b="1"/>
              <a:t>SELECT b.city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FROM Branch b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WHERE b.city = p.city;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Or: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   SELECT DISTINCT city FROM Branch b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WHERE EXISTS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(SELECT * FROM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WHERE p.city = b.city);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2654316893"/>
      </p:ext>
    </p:extLst>
  </p:cSld>
  <p:clrMapOvr>
    <a:masterClrMapping/>
  </p:clrMapOvr>
  <p:transition>
    <p:wipe dir="d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DB9A-AC30-461C-8760-8FE6CB57EBE6}" type="slidenum">
              <a:rPr lang="en-US"/>
              <a:pPr/>
              <a:t>112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6.34  </a:t>
            </a:r>
            <a:r>
              <a:rPr lang="en-US" sz="4100" b="1" dirty="0"/>
              <a:t>Use of EXCEPT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List of all cities where there is a branch office but no  properties.</a:t>
            </a:r>
          </a:p>
          <a:p>
            <a:pPr lvl="1" algn="just">
              <a:lnSpc>
                <a:spcPct val="40000"/>
              </a:lnSpc>
            </a:pPr>
            <a:endParaRPr lang="en-US" sz="24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	 (SELECT city FROM Branch)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EXCEPT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(SELECT city FROM PropertyForRent);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Or</a:t>
            </a:r>
          </a:p>
          <a:p>
            <a:pPr lvl="1" algn="just">
              <a:lnSpc>
                <a:spcPct val="0"/>
              </a:lnSpc>
            </a:pPr>
            <a:endParaRPr lang="en-US" sz="24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(SELECT * FROM Branch)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EXCEPT CORRESPONDING BY city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(SELECT * FROM PropertyForRent);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600" b="1"/>
          </a:p>
        </p:txBody>
      </p:sp>
      <p:pic>
        <p:nvPicPr>
          <p:cNvPr id="826372" name="Picture 4" descr="DS3-Table 0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0574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554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A4FD-FE33-4629-A09D-E240F79E3916}" type="slidenum">
              <a:rPr lang="en-US"/>
              <a:pPr/>
              <a:t>113</a:t>
            </a:fld>
            <a:endParaRPr 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6.34  </a:t>
            </a:r>
            <a:r>
              <a:rPr lang="en-US" sz="4100" b="1" dirty="0"/>
              <a:t>Use of EXCEPT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/>
              <a:t>Could rewrite this query without EXCEPT:</a:t>
            </a:r>
          </a:p>
          <a:p>
            <a:pPr lvl="1" algn="just">
              <a:lnSpc>
                <a:spcPct val="0"/>
              </a:lnSpc>
            </a:pPr>
            <a:endParaRPr lang="en-US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600" b="1"/>
              <a:t>SELECT DISTINCT city FROM Branch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WHERE city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(SELECT city FROM PropertyForRent);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Or</a:t>
            </a:r>
          </a:p>
          <a:p>
            <a:pPr lvl="1" algn="just">
              <a:lnSpc>
                <a:spcPct val="0"/>
              </a:lnSpc>
            </a:pPr>
            <a:endParaRPr lang="en-US" sz="24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600" b="1"/>
              <a:t>SELECT DISTINCT city FROM Branch b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WHERE NOT EXISTS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(SELECT * FROM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WHERE p.city = b.city);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1577419574"/>
      </p:ext>
    </p:extLst>
  </p:cSld>
  <p:clrMapOvr>
    <a:masterClrMapping/>
  </p:clrMapOvr>
  <p:transition>
    <p:wipe dir="d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2DE3-8B21-4A00-9B71-F7BBC131AA5E}" type="slidenum">
              <a:rPr lang="en-US"/>
              <a:pPr/>
              <a:t>114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INSERT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VALUES (dataValueList)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 i="1"/>
              <a:t>columnList</a:t>
            </a:r>
            <a:r>
              <a:rPr lang="en-US" sz="2800" b="1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sz="2800" b="1"/>
              <a:t>Any columns omitted must have been declared as NULL when table was created, unless DEFAULT was specified when creating column.</a:t>
            </a:r>
          </a:p>
        </p:txBody>
      </p:sp>
    </p:spTree>
    <p:extLst>
      <p:ext uri="{BB962C8B-B14F-4D97-AF65-F5344CB8AC3E}">
        <p14:creationId xmlns:p14="http://schemas.microsoft.com/office/powerpoint/2010/main" val="889920212"/>
      </p:ext>
    </p:extLst>
  </p:cSld>
  <p:clrMapOvr>
    <a:masterClrMapping/>
  </p:clrMapOvr>
  <p:transition>
    <p:wipe dir="d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E68C-2B0A-4798-B6FC-E4A328EEE369}" type="slidenum">
              <a:rPr lang="en-US"/>
              <a:pPr/>
              <a:t>115</a:t>
            </a:fld>
            <a:endParaRPr lang="en-US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INSERT</a:t>
            </a:r>
            <a:endParaRPr lang="en-US" b="1"/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114800"/>
          </a:xfrm>
        </p:spPr>
        <p:txBody>
          <a:bodyPr/>
          <a:lstStyle/>
          <a:p>
            <a:pPr algn="just"/>
            <a:r>
              <a:rPr lang="en-US" b="1" i="1"/>
              <a:t>dataValueList</a:t>
            </a:r>
            <a:r>
              <a:rPr lang="en-US" b="1"/>
              <a:t> must match </a:t>
            </a:r>
            <a:r>
              <a:rPr lang="en-US" b="1" i="1"/>
              <a:t>columnList</a:t>
            </a:r>
            <a:r>
              <a:rPr lang="en-US" b="1"/>
              <a:t> as follows:</a:t>
            </a:r>
          </a:p>
          <a:p>
            <a:pPr lvl="1" algn="just"/>
            <a:r>
              <a:rPr lang="en-US" b="1"/>
              <a:t>number of items in each list must be same;</a:t>
            </a:r>
          </a:p>
          <a:p>
            <a:pPr lvl="1" algn="just"/>
            <a:r>
              <a:rPr lang="en-US" b="1"/>
              <a:t>must be direct correspondence in position of items in two lists;</a:t>
            </a:r>
          </a:p>
          <a:p>
            <a:pPr lvl="1" algn="just"/>
            <a:r>
              <a:rPr lang="en-US" b="1"/>
              <a:t>data type of each item in </a:t>
            </a:r>
            <a:r>
              <a:rPr lang="en-US" b="1" i="1"/>
              <a:t>dataValueList</a:t>
            </a:r>
            <a:r>
              <a:rPr lang="en-US" b="1"/>
              <a:t> must be compatible with data type of corresponding column.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8520"/>
      </p:ext>
    </p:extLst>
  </p:cSld>
  <p:clrMapOvr>
    <a:masterClrMapping/>
  </p:clrMapOvr>
  <p:transition>
    <p:wipe dir="d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DF14-6D1D-43D7-A582-E12FBF27CF20}" type="slidenum">
              <a:rPr lang="en-US"/>
              <a:pPr/>
              <a:t>116</a:t>
            </a:fld>
            <a:endParaRPr lang="en-US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6.35  </a:t>
            </a:r>
            <a:r>
              <a:rPr lang="en-US" sz="4100" b="1" dirty="0"/>
              <a:t>INSERT … VALUES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/>
              <a:t>	</a:t>
            </a:r>
          </a:p>
          <a:p>
            <a:pPr algn="just">
              <a:buFontTx/>
              <a:buNone/>
            </a:pPr>
            <a:r>
              <a:rPr lang="en-US" b="1"/>
              <a:t>	 INSERT INTO Staff</a:t>
            </a:r>
          </a:p>
          <a:p>
            <a:pPr lvl="1" algn="just">
              <a:buFontTx/>
              <a:buNone/>
            </a:pPr>
            <a:r>
              <a:rPr lang="en-US" b="1"/>
              <a:t>VALUES (‘SG16’, ‘Alan’, ‘Brown’, ‘Assistant’, ‘M’, Date‘1957-05-25’, 8300, ‘B003’);</a:t>
            </a:r>
          </a:p>
        </p:txBody>
      </p:sp>
    </p:spTree>
    <p:extLst>
      <p:ext uri="{BB962C8B-B14F-4D97-AF65-F5344CB8AC3E}">
        <p14:creationId xmlns:p14="http://schemas.microsoft.com/office/powerpoint/2010/main" val="2480679866"/>
      </p:ext>
    </p:extLst>
  </p:cSld>
  <p:clrMapOvr>
    <a:masterClrMapping/>
  </p:clrMapOvr>
  <p:transition>
    <p:wipe dir="d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18D-10B2-4F1F-A89B-88DE62B1A0F4}" type="slidenum">
              <a:rPr lang="en-US"/>
              <a:pPr/>
              <a:t>117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6.36  </a:t>
            </a:r>
            <a:r>
              <a:rPr lang="en-US" sz="4100" b="1" dirty="0"/>
              <a:t>INSERT using Defaults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3170347712"/>
      </p:ext>
    </p:extLst>
  </p:cSld>
  <p:clrMapOvr>
    <a:masterClrMapping/>
  </p:clrMapOvr>
  <p:transition>
    <p:wipe dir="d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B227-17E4-4F4A-8576-E19A08A5C7C9}" type="slidenum">
              <a:rPr lang="en-US"/>
              <a:pPr/>
              <a:t>118</a:t>
            </a:fld>
            <a:endParaRPr 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INSERT … SELECT</a:t>
            </a:r>
            <a:endParaRPr lang="en-US" b="1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Second form of INSERT allows multiple rows to be copied from one or more tables to another:</a:t>
            </a:r>
          </a:p>
          <a:p>
            <a:pPr algn="just"/>
            <a:endParaRPr lang="en-US" b="1"/>
          </a:p>
          <a:p>
            <a:pPr algn="just">
              <a:buFontTx/>
              <a:buNone/>
            </a:pPr>
            <a:r>
              <a:rPr lang="en-US" b="1"/>
              <a:t>	INSERT INTO TableName [ (columnList) ]</a:t>
            </a:r>
          </a:p>
          <a:p>
            <a:pPr lvl="1" algn="just">
              <a:buFontTx/>
              <a:buNone/>
            </a:pPr>
            <a:r>
              <a:rPr lang="en-US" b="1"/>
              <a:t>	SELECT 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3661"/>
      </p:ext>
    </p:extLst>
  </p:cSld>
  <p:clrMapOvr>
    <a:masterClrMapping/>
  </p:clrMapOvr>
  <p:transition>
    <p:wipe dir="d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2E6F-ABC4-400D-B030-1C0BEB9AA95D}" type="slidenum">
              <a:rPr lang="en-US"/>
              <a:pPr/>
              <a:t>119</a:t>
            </a:fld>
            <a:endParaRPr 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6.37  </a:t>
            </a:r>
            <a:r>
              <a:rPr lang="en-US" sz="4100" b="1" dirty="0"/>
              <a:t>INSERT … SELECT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/>
          </a:p>
          <a:p>
            <a:pPr lvl="1" algn="just">
              <a:buFontTx/>
              <a:buNone/>
            </a:pPr>
            <a:r>
              <a:rPr lang="en-US" sz="2600" b="1"/>
              <a:t>StaffPropCount(</a:t>
            </a:r>
            <a:r>
              <a:rPr lang="en-US" sz="2600" b="1" u="sng"/>
              <a:t>staffNo</a:t>
            </a:r>
            <a:r>
              <a:rPr lang="en-US" sz="2600" b="1"/>
              <a:t>, fName, lName, propCnt)</a:t>
            </a:r>
          </a:p>
          <a:p>
            <a:pPr algn="just"/>
            <a:endParaRPr lang="en-US" sz="3000" b="1"/>
          </a:p>
          <a:p>
            <a:pPr algn="just">
              <a:buFontTx/>
              <a:buNone/>
            </a:pPr>
            <a:r>
              <a:rPr lang="en-US" b="1"/>
              <a:t>	Populate StaffPropCount using Staff and PropertyForRent tables.</a:t>
            </a:r>
          </a:p>
        </p:txBody>
      </p:sp>
    </p:spTree>
    <p:extLst>
      <p:ext uri="{BB962C8B-B14F-4D97-AF65-F5344CB8AC3E}">
        <p14:creationId xmlns:p14="http://schemas.microsoft.com/office/powerpoint/2010/main" val="923659350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235A-59A3-45A2-A946-DFAA215C2082}" type="slidenum">
              <a:rPr lang="en-US"/>
              <a:pPr/>
              <a:t>12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Importance of SQL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sz="2800" b="1" dirty="0" smtClean="0"/>
              <a:t>SQL is the only standard database language with broad acceptance.</a:t>
            </a:r>
          </a:p>
          <a:p>
            <a:pPr algn="just"/>
            <a:r>
              <a:rPr lang="en-US" sz="2800" b="1" dirty="0" smtClean="0"/>
              <a:t>SQL </a:t>
            </a:r>
            <a:r>
              <a:rPr lang="en-US" sz="2800" b="1" dirty="0"/>
              <a:t>has become part of application architectures such as IBM’s Systems Application Architecture.</a:t>
            </a:r>
          </a:p>
          <a:p>
            <a:pPr algn="just"/>
            <a:r>
              <a:rPr lang="en-US" sz="2800" b="1" dirty="0"/>
              <a:t>It is strategic choice of many large and influential organizations (e.g. X/OPEN). </a:t>
            </a:r>
          </a:p>
          <a:p>
            <a:pPr algn="just"/>
            <a:r>
              <a:rPr lang="en-US" sz="2800" b="1" dirty="0"/>
              <a:t>SQL is Federal Information Processing Standard (FIPS) to which conformance is required for all sales of databases to American Government. </a:t>
            </a:r>
          </a:p>
        </p:txBody>
      </p:sp>
    </p:spTree>
    <p:extLst>
      <p:ext uri="{BB962C8B-B14F-4D97-AF65-F5344CB8AC3E}">
        <p14:creationId xmlns:p14="http://schemas.microsoft.com/office/powerpoint/2010/main" val="2400481282"/>
      </p:ext>
    </p:extLst>
  </p:cSld>
  <p:clrMapOvr>
    <a:masterClrMapping/>
  </p:clrMapOvr>
  <p:transition>
    <p:wipe dir="d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475-2A1C-4694-90EE-D719411AB30A}" type="slidenum">
              <a:rPr lang="en-US"/>
              <a:pPr/>
              <a:t>120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6.37  </a:t>
            </a:r>
            <a:r>
              <a:rPr lang="en-US" sz="4100" b="1" dirty="0"/>
              <a:t>INSERT … SELECT</a:t>
            </a:r>
            <a:endParaRPr lang="en-US" b="1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INSERT INTO StaffPropCount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(SELECT s.staffNo, fName, lName,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FROM Staff s,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WHERE s.staffNo = p.staffNo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GROUP BY s.staffNo, fName, lName)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(SELECT staffNo, fName, lName,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WHERE staffNo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	(SELECT DISTINCT 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/>
              <a:t>	 	FROM PropertyForRent));</a:t>
            </a:r>
          </a:p>
        </p:txBody>
      </p:sp>
    </p:spTree>
    <p:extLst>
      <p:ext uri="{BB962C8B-B14F-4D97-AF65-F5344CB8AC3E}">
        <p14:creationId xmlns:p14="http://schemas.microsoft.com/office/powerpoint/2010/main" val="3856009390"/>
      </p:ext>
    </p:extLst>
  </p:cSld>
  <p:clrMapOvr>
    <a:masterClrMapping/>
  </p:clrMapOvr>
  <p:transition>
    <p:wipe dir="d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7D59-4BB7-413C-AE0E-E8BF4750951A}" type="slidenum">
              <a:rPr lang="en-US"/>
              <a:pPr/>
              <a:t>121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6.37  </a:t>
            </a:r>
            <a:r>
              <a:rPr lang="en-US" sz="4100" b="1" dirty="0"/>
              <a:t>INSERT … SELECT</a:t>
            </a:r>
            <a:endParaRPr lang="en-US" b="1" dirty="0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800" b="1"/>
              <a:t>If second part of UNION is omitted, excludes those staff who currently do not manage any properties. </a:t>
            </a:r>
          </a:p>
        </p:txBody>
      </p:sp>
      <p:pic>
        <p:nvPicPr>
          <p:cNvPr id="835588" name="Picture 4" descr="DS3-Table 05-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5720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120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F624-AB7D-4522-8D3B-193BD6EB3A08}" type="slidenum">
              <a:rPr lang="en-US"/>
              <a:pPr/>
              <a:t>122</a:t>
            </a:fld>
            <a:endParaRPr 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UPDATE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[WHERE searchCondition]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</a:pPr>
            <a:r>
              <a:rPr lang="en-US" b="1" i="1"/>
              <a:t>TableName</a:t>
            </a:r>
            <a:r>
              <a:rPr lang="en-US" b="1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SET clause specifies names of one or more columns that are to be updated. </a:t>
            </a:r>
          </a:p>
        </p:txBody>
      </p:sp>
    </p:spTree>
    <p:extLst>
      <p:ext uri="{BB962C8B-B14F-4D97-AF65-F5344CB8AC3E}">
        <p14:creationId xmlns:p14="http://schemas.microsoft.com/office/powerpoint/2010/main" val="967658257"/>
      </p:ext>
    </p:extLst>
  </p:cSld>
  <p:clrMapOvr>
    <a:masterClrMapping/>
  </p:clrMapOvr>
  <p:transition>
    <p:wipe dir="d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1F6-9DB2-4388-835B-1A38DEEC8124}" type="slidenum">
              <a:rPr lang="en-US"/>
              <a:pPr/>
              <a:t>123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UPDATE</a:t>
            </a:r>
            <a:endParaRPr lang="en-US" b="1"/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WHERE clause is optional:</a:t>
            </a:r>
          </a:p>
          <a:p>
            <a:pPr lvl="1" algn="just"/>
            <a:r>
              <a:rPr lang="en-US" b="1"/>
              <a:t>if omitted, named columns are updated for all rows in table;</a:t>
            </a:r>
          </a:p>
          <a:p>
            <a:pPr lvl="1" algn="just"/>
            <a:r>
              <a:rPr lang="en-US" b="1"/>
              <a:t>if specified, only those rows that satisfy </a:t>
            </a:r>
            <a:r>
              <a:rPr lang="en-US" b="1" i="1"/>
              <a:t>searchCondition</a:t>
            </a:r>
            <a:r>
              <a:rPr lang="en-US" b="1"/>
              <a:t> are updated. </a:t>
            </a:r>
          </a:p>
          <a:p>
            <a:pPr algn="just"/>
            <a:r>
              <a:rPr lang="en-US" b="1"/>
              <a:t>New </a:t>
            </a:r>
            <a:r>
              <a:rPr lang="en-US" b="1" i="1"/>
              <a:t>dataValue(s)</a:t>
            </a:r>
            <a:r>
              <a:rPr lang="en-US" b="1"/>
              <a:t> must be compatible with data type for corresponding column.</a:t>
            </a:r>
            <a:endParaRPr lang="en-US" sz="2900" b="1"/>
          </a:p>
        </p:txBody>
      </p:sp>
    </p:spTree>
    <p:extLst>
      <p:ext uri="{BB962C8B-B14F-4D97-AF65-F5344CB8AC3E}">
        <p14:creationId xmlns:p14="http://schemas.microsoft.com/office/powerpoint/2010/main" val="1167679934"/>
      </p:ext>
    </p:extLst>
  </p:cSld>
  <p:clrMapOvr>
    <a:masterClrMapping/>
  </p:clrMapOvr>
  <p:transition>
    <p:wipe dir="d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083F-0630-4D5B-9351-7BABEA014369}" type="slidenum">
              <a:rPr lang="en-US"/>
              <a:pPr/>
              <a:t>124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6.38/39  </a:t>
            </a:r>
            <a:r>
              <a:rPr lang="en-US" sz="4100" b="1" dirty="0"/>
              <a:t>UPDATE All Rows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Give all staff a 3% pay increase.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     UPDATE Staff</a:t>
            </a:r>
          </a:p>
          <a:p>
            <a:pPr lvl="1" algn="just">
              <a:buFontTx/>
              <a:buNone/>
            </a:pPr>
            <a:r>
              <a:rPr lang="en-US" sz="2400" b="1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sz="2400" b="1"/>
          </a:p>
          <a:p>
            <a:pPr algn="just">
              <a:buFontTx/>
              <a:buNone/>
            </a:pPr>
            <a:r>
              <a:rPr lang="en-US" sz="2800" b="1"/>
              <a:t>Give all Managers a 5% pay increase.</a:t>
            </a:r>
          </a:p>
          <a:p>
            <a:pPr algn="just">
              <a:lnSpc>
                <a:spcPct val="50000"/>
              </a:lnSpc>
              <a:buFontTx/>
              <a:buNone/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	UPDATE Staff</a:t>
            </a:r>
          </a:p>
          <a:p>
            <a:pPr lvl="1" algn="just">
              <a:buFontTx/>
              <a:buNone/>
            </a:pPr>
            <a:r>
              <a:rPr lang="en-US" sz="2400" b="1"/>
              <a:t>		SET salary = salary*1.05</a:t>
            </a:r>
          </a:p>
          <a:p>
            <a:pPr lvl="1" algn="just">
              <a:buFontTx/>
              <a:buNone/>
            </a:pPr>
            <a:r>
              <a:rPr lang="en-US" sz="2400" b="1"/>
              <a:t>		WHERE position = ‘Manager’;</a:t>
            </a:r>
          </a:p>
          <a:p>
            <a:pPr lvl="1" algn="just">
              <a:buFontTx/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3688745"/>
      </p:ext>
    </p:extLst>
  </p:cSld>
  <p:clrMapOvr>
    <a:masterClrMapping/>
  </p:clrMapOvr>
  <p:transition>
    <p:wipe dir="d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7EF6-84C3-4838-9C82-67C0A29F5047}" type="slidenum">
              <a:rPr lang="en-US"/>
              <a:pPr/>
              <a:t>125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6.40  </a:t>
            </a:r>
            <a:r>
              <a:rPr lang="en-US" sz="4100" b="1" dirty="0"/>
              <a:t>UPDATE Multiple Columns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Promote David Ford (staffNo=‘SG14’) to Manager and change his salary to £18,000.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UPDATE Staff</a:t>
            </a:r>
          </a:p>
          <a:p>
            <a:pPr lvl="1" algn="just">
              <a:buFontTx/>
              <a:buNone/>
            </a:pPr>
            <a:r>
              <a:rPr lang="en-US" b="1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b="1"/>
              <a:t>		WHERE staffNo = ‘SG14’;</a:t>
            </a:r>
          </a:p>
          <a:p>
            <a:pPr lvl="3" algn="just"/>
            <a:endParaRPr lang="en-US" sz="1900" b="1"/>
          </a:p>
        </p:txBody>
      </p:sp>
    </p:spTree>
    <p:extLst>
      <p:ext uri="{BB962C8B-B14F-4D97-AF65-F5344CB8AC3E}">
        <p14:creationId xmlns:p14="http://schemas.microsoft.com/office/powerpoint/2010/main" val="858267556"/>
      </p:ext>
    </p:extLst>
  </p:cSld>
  <p:clrMapOvr>
    <a:masterClrMapping/>
  </p:clrMapOvr>
  <p:transition>
    <p:wipe dir="d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FC9A-6B19-4736-BF44-4C91D56B1C7B}" type="slidenum">
              <a:rPr lang="en-US"/>
              <a:pPr/>
              <a:t>126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DELETE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sz="2400" b="1"/>
              <a:t>DELETE FROM TableName </a:t>
            </a:r>
          </a:p>
          <a:p>
            <a:pPr lvl="1" algn="just">
              <a:buFontTx/>
              <a:buNone/>
            </a:pPr>
            <a:r>
              <a:rPr lang="en-US" sz="2400" b="1"/>
              <a:t>[WHERE searchCondition]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800" b="1"/>
          </a:p>
          <a:p>
            <a:pPr algn="just"/>
            <a:r>
              <a:rPr lang="en-US" sz="2800" b="1" i="1"/>
              <a:t>TableName</a:t>
            </a:r>
            <a:r>
              <a:rPr lang="en-US" sz="2800" b="1"/>
              <a:t> can be name of a base table or an updatable view. </a:t>
            </a:r>
          </a:p>
          <a:p>
            <a:pPr algn="just"/>
            <a:r>
              <a:rPr lang="en-US" sz="2800" b="1" i="1"/>
              <a:t>searchCondition</a:t>
            </a:r>
            <a:r>
              <a:rPr lang="en-US" sz="2800" b="1"/>
              <a:t> is optional; if omitted, all rows are deleted from table. This does not delete table. If </a:t>
            </a:r>
            <a:r>
              <a:rPr lang="en-US" sz="2800" b="1" i="1"/>
              <a:t>search_condition</a:t>
            </a:r>
            <a:r>
              <a:rPr lang="en-US" sz="2800" b="1"/>
              <a:t> is specified, only those rows that satisfy condition are deleted.</a:t>
            </a:r>
          </a:p>
        </p:txBody>
      </p:sp>
    </p:spTree>
    <p:extLst>
      <p:ext uri="{BB962C8B-B14F-4D97-AF65-F5344CB8AC3E}">
        <p14:creationId xmlns:p14="http://schemas.microsoft.com/office/powerpoint/2010/main" val="2654104032"/>
      </p:ext>
    </p:extLst>
  </p:cSld>
  <p:clrMapOvr>
    <a:masterClrMapping/>
  </p:clrMapOvr>
  <p:transition>
    <p:wipe dir="d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F8C9-C541-4307-BA45-E70126103BC5}" type="slidenum">
              <a:rPr lang="en-US"/>
              <a:pPr/>
              <a:t>127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6.41/42  </a:t>
            </a:r>
            <a:r>
              <a:rPr lang="en-US" sz="4100" b="1" dirty="0"/>
              <a:t>DELETE Specific Rows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		DELETE 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		WHERE propertyNo = ‘PG4’;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Delete all records from the Viewing table.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		DELETE FROM Viewing;</a:t>
            </a:r>
            <a:endParaRPr lang="en-US"/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83337241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D567-2F41-416C-8CF9-8266F7B06204}" type="slidenum">
              <a:rPr lang="en-US"/>
              <a:pPr/>
              <a:t>13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Writing SQL Commands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/>
              <a:t>SQL statement consists of </a:t>
            </a:r>
            <a:r>
              <a:rPr lang="en-US" b="1" i="1"/>
              <a:t>reserved words</a:t>
            </a:r>
            <a:r>
              <a:rPr lang="en-US" b="1"/>
              <a:t> and </a:t>
            </a:r>
            <a:r>
              <a:rPr lang="en-US" b="1" i="1"/>
              <a:t>user-defined words</a:t>
            </a:r>
            <a:r>
              <a:rPr lang="en-US" b="1"/>
              <a:t>.</a:t>
            </a:r>
          </a:p>
          <a:p>
            <a:pPr algn="just">
              <a:lnSpc>
                <a:spcPct val="0"/>
              </a:lnSpc>
            </a:pPr>
            <a:endParaRPr lang="en-US" b="1"/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Times New Roman" charset="0"/>
              <a:buChar char="–"/>
            </a:pPr>
            <a:r>
              <a:rPr lang="en-US" b="1"/>
              <a:t>Reserved words are a fixed part of SQL and must be spelt exactly as required and cannot be split across lines.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Times New Roman" charset="0"/>
              <a:buChar char="–"/>
            </a:pPr>
            <a:r>
              <a:rPr lang="en-US" b="1"/>
              <a:t>User-defined words are made up by user and represent names of various database objects such as relations, columns, views.</a:t>
            </a:r>
          </a:p>
        </p:txBody>
      </p:sp>
    </p:spTree>
    <p:extLst>
      <p:ext uri="{BB962C8B-B14F-4D97-AF65-F5344CB8AC3E}">
        <p14:creationId xmlns:p14="http://schemas.microsoft.com/office/powerpoint/2010/main" val="554392547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98AC-6AC0-4EA9-90C3-4FAC9B8D02F4}" type="slidenum">
              <a:rPr lang="en-US"/>
              <a:pPr/>
              <a:t>14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Writing SQL Commands</a:t>
            </a:r>
            <a:endParaRPr lang="en-US" b="1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sz="2800" b="1"/>
              <a:t>Most components of an SQL statement are </a:t>
            </a:r>
            <a:r>
              <a:rPr lang="en-US" sz="2800" b="1" i="1"/>
              <a:t>case insensitive</a:t>
            </a:r>
            <a:r>
              <a:rPr lang="en-US" sz="2800" b="1"/>
              <a:t>, except for literal character data.</a:t>
            </a:r>
          </a:p>
          <a:p>
            <a:pPr algn="just"/>
            <a:r>
              <a:rPr lang="en-US" sz="2800" b="1"/>
              <a:t>More readable with indentation and lineation: </a:t>
            </a:r>
          </a:p>
          <a:p>
            <a:pPr lvl="1" algn="just"/>
            <a:r>
              <a:rPr lang="en-US" sz="2400" b="1"/>
              <a:t>Each clause should begin on a new line.</a:t>
            </a:r>
          </a:p>
          <a:p>
            <a:pPr lvl="1" algn="just"/>
            <a:r>
              <a:rPr lang="en-US" sz="2400" b="1"/>
              <a:t>Start of a clause should line up with start of other clauses.</a:t>
            </a:r>
          </a:p>
          <a:p>
            <a:pPr lvl="1" algn="just"/>
            <a:r>
              <a:rPr lang="en-US" sz="2400" b="1"/>
              <a:t>If clause has several parts, should each appear on a separate line and be indented under start of clause.</a:t>
            </a:r>
          </a:p>
        </p:txBody>
      </p:sp>
    </p:spTree>
    <p:extLst>
      <p:ext uri="{BB962C8B-B14F-4D97-AF65-F5344CB8AC3E}">
        <p14:creationId xmlns:p14="http://schemas.microsoft.com/office/powerpoint/2010/main" val="168554958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5C55-2914-4625-9B23-939B6845827C}" type="slidenum">
              <a:rPr lang="en-US"/>
              <a:pPr/>
              <a:t>15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Literals</a:t>
            </a:r>
            <a:endParaRPr lang="en-US" b="1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 algn="just"/>
            <a:r>
              <a:rPr lang="en-US" b="1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b="1"/>
          </a:p>
          <a:p>
            <a:pPr algn="just"/>
            <a:r>
              <a:rPr lang="en-US" b="1"/>
              <a:t>All non-numeric literals must be enclosed in single quotes (e.g. ‘London’).</a:t>
            </a:r>
          </a:p>
          <a:p>
            <a:pPr algn="just">
              <a:lnSpc>
                <a:spcPct val="70000"/>
              </a:lnSpc>
            </a:pPr>
            <a:endParaRPr lang="en-US" b="1"/>
          </a:p>
          <a:p>
            <a:pPr algn="just"/>
            <a:r>
              <a:rPr lang="en-US" b="1"/>
              <a:t>All numeric literals must not be enclosed in quotes (e.g. 650.00).</a:t>
            </a:r>
          </a:p>
        </p:txBody>
      </p:sp>
    </p:spTree>
    <p:extLst>
      <p:ext uri="{BB962C8B-B14F-4D97-AF65-F5344CB8AC3E}">
        <p14:creationId xmlns:p14="http://schemas.microsoft.com/office/powerpoint/2010/main" val="3409428007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6EA5-FEBD-482E-9E27-5F93F67FAD06}" type="slidenum">
              <a:rPr lang="en-US"/>
              <a:pPr/>
              <a:t>16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/>
              <a:t>SELECT [DISTINCT | ALL] </a:t>
            </a:r>
          </a:p>
          <a:p>
            <a:pPr lvl="1" algn="just">
              <a:buFontTx/>
              <a:buNone/>
            </a:pPr>
            <a:r>
              <a:rPr lang="en-US" b="1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b="1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b="1"/>
              <a:t>[WHERE	condition]</a:t>
            </a:r>
          </a:p>
          <a:p>
            <a:pPr lvl="1" algn="just">
              <a:buFontTx/>
              <a:buNone/>
            </a:pPr>
            <a:r>
              <a:rPr lang="en-US" b="1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b="1"/>
              <a:t>[ORDER BY	columnList]</a:t>
            </a:r>
          </a:p>
        </p:txBody>
      </p:sp>
    </p:spTree>
    <p:extLst>
      <p:ext uri="{BB962C8B-B14F-4D97-AF65-F5344CB8AC3E}">
        <p14:creationId xmlns:p14="http://schemas.microsoft.com/office/powerpoint/2010/main" val="218400364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71B9-710E-4FB9-A6BA-243B24653FEB}" type="slidenum">
              <a:rPr lang="en-US"/>
              <a:pPr/>
              <a:t>17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</a:t>
            </a:r>
            <a:endParaRPr lang="en-US" b="1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/>
              <a:t>SELECT		Specifies which columns are to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 dirty="0"/>
              <a:t>				appear in output.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 smtClean="0"/>
              <a:t>FROM</a:t>
            </a:r>
            <a:r>
              <a:rPr lang="en-US" sz="2800" b="1" dirty="0"/>
              <a:t>		Specifies table(s) to be used.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/>
              <a:t>WHERE		Filters rows.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/>
              <a:t>GROUP BY	Forms groups of rows with same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 dirty="0"/>
              <a:t>				column value.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/>
              <a:t>HAVING		Filters groups subject to some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 dirty="0"/>
              <a:t>				condition.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 smtClean="0"/>
              <a:t>ORDER </a:t>
            </a:r>
            <a:r>
              <a:rPr lang="en-US" sz="2800" b="1" dirty="0"/>
              <a:t>BY 	Specifies the order of the output.</a:t>
            </a:r>
          </a:p>
        </p:txBody>
      </p:sp>
    </p:spTree>
    <p:extLst>
      <p:ext uri="{BB962C8B-B14F-4D97-AF65-F5344CB8AC3E}">
        <p14:creationId xmlns:p14="http://schemas.microsoft.com/office/powerpoint/2010/main" val="2669714877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71-D67B-47A9-969A-9618FEC99D56}" type="slidenum">
              <a:rPr lang="en-US"/>
              <a:pPr/>
              <a:t>18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</a:t>
            </a:r>
            <a:endParaRPr lang="en-US" b="1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b="1"/>
          </a:p>
          <a:p>
            <a:pPr algn="just"/>
            <a:r>
              <a:rPr lang="en-US" b="1"/>
              <a:t>Only SELECT and FROM are mandatory.</a:t>
            </a:r>
          </a:p>
        </p:txBody>
      </p:sp>
    </p:spTree>
    <p:extLst>
      <p:ext uri="{BB962C8B-B14F-4D97-AF65-F5344CB8AC3E}">
        <p14:creationId xmlns:p14="http://schemas.microsoft.com/office/powerpoint/2010/main" val="445576430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68DD-1091-4506-9B84-AFF0A58A7B59}" type="slidenum">
              <a:rPr lang="en-US"/>
              <a:pPr/>
              <a:t>19</a:t>
            </a:fld>
            <a:endParaRPr lang="en-US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  </a:t>
            </a:r>
            <a:r>
              <a:rPr lang="en-US" sz="4100" b="1" dirty="0"/>
              <a:t>All Columns, All Rows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	List full details of all staff.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	SELECT staffNo, fName, lName, address, </a:t>
            </a:r>
          </a:p>
          <a:p>
            <a:pPr lvl="1" algn="just">
              <a:buFontTx/>
              <a:buNone/>
            </a:pPr>
            <a:r>
              <a:rPr lang="en-US" sz="2400" b="1"/>
              <a:t>			 position, sex, DOB, salary, branchNo</a:t>
            </a:r>
          </a:p>
          <a:p>
            <a:pPr lvl="1" algn="just">
              <a:buFontTx/>
              <a:buNone/>
            </a:pPr>
            <a:r>
              <a:rPr lang="en-US" sz="2400" b="1"/>
              <a:t>		FROM Staff;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800" b="1"/>
          </a:p>
          <a:p>
            <a:pPr algn="just"/>
            <a:r>
              <a:rPr lang="en-US" sz="2800" b="1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sz="2800" b="1"/>
          </a:p>
          <a:p>
            <a:pPr lvl="1" algn="just">
              <a:buFontTx/>
              <a:buNone/>
            </a:pPr>
            <a:r>
              <a:rPr lang="en-US" sz="2400" b="1"/>
              <a:t>		SELECT *</a:t>
            </a:r>
          </a:p>
          <a:p>
            <a:pPr lvl="1" algn="just">
              <a:buFontTx/>
              <a:buNone/>
            </a:pPr>
            <a:r>
              <a:rPr lang="en-US" sz="2400" b="1"/>
              <a:t>		FROM Staff;</a:t>
            </a:r>
          </a:p>
          <a:p>
            <a:pPr lvl="1" algn="just">
              <a:buFontTx/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897438269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2D17F-0451-4D94-8B65-AB01DEBE1704}" type="slidenum">
              <a:rPr lang="en-US"/>
              <a:pPr/>
              <a:t>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/>
          </a:p>
          <a:p>
            <a:pPr algn="just">
              <a:lnSpc>
                <a:spcPct val="90000"/>
              </a:lnSpc>
            </a:pPr>
            <a:r>
              <a:rPr lang="en-US" sz="2800" b="1" dirty="0"/>
              <a:t>Purpose and importance of SQL.</a:t>
            </a:r>
          </a:p>
          <a:p>
            <a:pPr algn="just">
              <a:lnSpc>
                <a:spcPct val="90000"/>
              </a:lnSpc>
            </a:pPr>
            <a:r>
              <a:rPr lang="en-US" sz="2800" b="1" dirty="0"/>
              <a:t>How to retrieve data from database using SELECT and: </a:t>
            </a:r>
          </a:p>
          <a:p>
            <a:pPr algn="just">
              <a:lnSpc>
                <a:spcPct val="20000"/>
              </a:lnSpc>
            </a:pPr>
            <a:endParaRPr lang="en-US" sz="2800" b="1" dirty="0"/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Use compound WHERE conditions.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Sort query results using ORDER BY.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Use aggregate functions.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Group data using GROUP BY and HAVING.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Use </a:t>
            </a:r>
            <a:r>
              <a:rPr lang="en-US" sz="2400" b="1" dirty="0" err="1"/>
              <a:t>subqueries</a:t>
            </a:r>
            <a:r>
              <a:rPr lang="en-US" sz="2400" b="1" dirty="0"/>
              <a:t>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Join tables together.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/>
              <a:t>Perform set operations (UNION, INTERSECT, EXCEPT).</a:t>
            </a:r>
          </a:p>
          <a:p>
            <a:pPr lvl="1" algn="just">
              <a:lnSpc>
                <a:spcPct val="20000"/>
              </a:lnSpc>
            </a:pPr>
            <a:endParaRPr lang="en-US" sz="2400" b="1" dirty="0"/>
          </a:p>
          <a:p>
            <a:pPr algn="just">
              <a:lnSpc>
                <a:spcPct val="90000"/>
              </a:lnSpc>
            </a:pPr>
            <a:r>
              <a:rPr lang="en-US" sz="2800" b="1" dirty="0"/>
              <a:t>How to update database using INSERT, UPDATE, and DELETE.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99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B557-B9DD-4BF7-BA9F-71F021C09620}" type="slidenum">
              <a:rPr lang="en-US"/>
              <a:pPr/>
              <a:t>20</a:t>
            </a:fld>
            <a:endParaRPr lang="en-US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  </a:t>
            </a:r>
            <a:r>
              <a:rPr lang="en-US" sz="4100" b="1" dirty="0"/>
              <a:t>All Columns, All Rows</a:t>
            </a:r>
            <a:endParaRPr lang="en-US" b="1" dirty="0"/>
          </a:p>
        </p:txBody>
      </p:sp>
      <p:pic>
        <p:nvPicPr>
          <p:cNvPr id="732163" name="Picture 3" descr="DS3-Table 05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0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56317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989E-550D-4550-A1D3-DB1D519564BB}" type="slidenum">
              <a:rPr lang="en-US"/>
              <a:pPr/>
              <a:t>21</a:t>
            </a:fld>
            <a:endParaRPr lang="en-US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6.2  </a:t>
            </a:r>
            <a:r>
              <a:rPr lang="en-US" sz="4100" b="1" dirty="0"/>
              <a:t>Specific Columns, All Rows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Produce a list of salaries for all staff, showing only  staff number, first and last names, and salary.</a:t>
            </a:r>
          </a:p>
          <a:p>
            <a:pPr algn="just">
              <a:buFontTx/>
              <a:buNone/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b="1"/>
              <a:t>		FROM Staff;</a:t>
            </a:r>
          </a:p>
        </p:txBody>
      </p:sp>
    </p:spTree>
    <p:extLst>
      <p:ext uri="{BB962C8B-B14F-4D97-AF65-F5344CB8AC3E}">
        <p14:creationId xmlns:p14="http://schemas.microsoft.com/office/powerpoint/2010/main" val="1027025035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5447-5F98-48CA-B6FC-2C288F2290E1}" type="slidenum">
              <a:rPr lang="en-US"/>
              <a:pPr/>
              <a:t>22</a:t>
            </a:fld>
            <a:endParaRPr 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6.2  </a:t>
            </a:r>
            <a:r>
              <a:rPr lang="en-US" sz="4100" b="1" dirty="0"/>
              <a:t>Specific Columns, All Rows</a:t>
            </a:r>
            <a:endParaRPr lang="en-US" b="1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4212" name="Picture 4" descr="DS3-Table 05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4724400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90828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0B8A-5335-436D-A58B-6FF585800ABB}" type="slidenum">
              <a:rPr lang="en-US"/>
              <a:pPr/>
              <a:t>23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  </a:t>
            </a:r>
            <a:r>
              <a:rPr lang="en-US" sz="4100" b="1" dirty="0"/>
              <a:t>Use of DISTINCT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the property numbers of all properties that have been viewed.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propertyNo</a:t>
            </a:r>
          </a:p>
          <a:p>
            <a:pPr lvl="1">
              <a:buFontTx/>
              <a:buNone/>
            </a:pPr>
            <a:r>
              <a:rPr lang="en-US" b="1"/>
              <a:t>		FROM Viewing;</a:t>
            </a:r>
          </a:p>
        </p:txBody>
      </p:sp>
      <p:pic>
        <p:nvPicPr>
          <p:cNvPr id="735236" name="Picture 4" descr="DS3-Table 05-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19986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734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6509-72FF-4EAA-B46E-97424A4E7781}" type="slidenum">
              <a:rPr lang="en-US"/>
              <a:pPr/>
              <a:t>24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sz="4100" b="1" dirty="0"/>
              <a:t>Example </a:t>
            </a:r>
            <a:r>
              <a:rPr lang="en-US" sz="4100" b="1" dirty="0" smtClean="0"/>
              <a:t>6.3  </a:t>
            </a:r>
            <a:r>
              <a:rPr lang="en-US" sz="4100" b="1" dirty="0"/>
              <a:t>Use of DISTINCT</a:t>
            </a:r>
            <a:endParaRPr lang="en-US" b="1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r>
              <a:rPr lang="en-US" b="1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b="1"/>
          </a:p>
          <a:p>
            <a:pPr>
              <a:lnSpc>
                <a:spcPct val="0"/>
              </a:lnSpc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DISTINCT propertyNo</a:t>
            </a:r>
          </a:p>
          <a:p>
            <a:pPr lvl="1" algn="just">
              <a:buFontTx/>
              <a:buNone/>
            </a:pPr>
            <a:r>
              <a:rPr lang="en-US" b="1"/>
              <a:t>		FROM Viewing;</a:t>
            </a:r>
            <a:endParaRPr lang="en-US"/>
          </a:p>
          <a:p>
            <a:pPr>
              <a:buFontTx/>
              <a:buNone/>
            </a:pPr>
            <a:endParaRPr lang="en-US" b="1"/>
          </a:p>
        </p:txBody>
      </p:sp>
      <p:pic>
        <p:nvPicPr>
          <p:cNvPr id="736260" name="Picture 4" descr="DS3-Table 05-0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85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CD-C8B2-4EAB-9ACB-E545A8FF766E}" type="slidenum">
              <a:rPr lang="en-US"/>
              <a:pPr/>
              <a:t>25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6.4  </a:t>
            </a:r>
            <a:r>
              <a:rPr lang="en-US" sz="4100" b="1" dirty="0"/>
              <a:t>Calculated Fields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Produce a list of monthly salaries for all staff, showing staff number, first and last names, and  salary details.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SELECT staffNo, fName, lName, salary/12</a:t>
            </a:r>
          </a:p>
          <a:p>
            <a:pPr lvl="1" algn="just">
              <a:buFontTx/>
              <a:buNone/>
            </a:pPr>
            <a:r>
              <a:rPr lang="en-US" b="1"/>
              <a:t>		FROM Staff;</a:t>
            </a:r>
          </a:p>
          <a:p>
            <a:pPr lvl="1" algn="just">
              <a:buFontTx/>
              <a:buNone/>
            </a:pPr>
            <a:endParaRPr lang="en-US" b="1"/>
          </a:p>
        </p:txBody>
      </p:sp>
      <p:pic>
        <p:nvPicPr>
          <p:cNvPr id="737284" name="Picture 4" descr="DS3-Table 05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7338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123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EFEB-9EB4-4ABB-8356-CA8E47A8FB8A}" type="slidenum">
              <a:rPr lang="en-US"/>
              <a:pPr/>
              <a:t>26</a:t>
            </a:fld>
            <a:endParaRPr lang="en-US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6.4  </a:t>
            </a:r>
            <a:r>
              <a:rPr lang="en-US" sz="4100" b="1" dirty="0"/>
              <a:t>Calculated Fields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r>
              <a:rPr lang="en-US" b="1"/>
              <a:t>To name column, use AS clause:</a:t>
            </a:r>
          </a:p>
          <a:p>
            <a:pPr>
              <a:lnSpc>
                <a:spcPct val="20000"/>
              </a:lnSpc>
            </a:pPr>
            <a:endParaRPr lang="en-US" b="1"/>
          </a:p>
          <a:p>
            <a:pPr>
              <a:buFontTx/>
              <a:buNone/>
            </a:pPr>
            <a:r>
              <a:rPr lang="en-US" b="1"/>
              <a:t>   	SELECT staffNo, fName, lName, salary/12 </a:t>
            </a:r>
          </a:p>
          <a:p>
            <a:pPr lvl="1">
              <a:buFontTx/>
              <a:buNone/>
            </a:pPr>
            <a:r>
              <a:rPr lang="en-US" b="1"/>
              <a:t>				AS monthlySalary</a:t>
            </a:r>
          </a:p>
          <a:p>
            <a:pPr lvl="1">
              <a:buFontTx/>
              <a:buNone/>
            </a:pPr>
            <a:r>
              <a:rPr lang="en-US" b="1"/>
              <a:t>		FROM Staff;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83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BAFD-A42F-463A-A7D6-242F25EFA3D8}" type="slidenum">
              <a:rPr lang="en-US"/>
              <a:pPr/>
              <a:t>27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6.5  </a:t>
            </a:r>
            <a:r>
              <a:rPr lang="en-US" sz="4100" b="1" dirty="0"/>
              <a:t>Comparison Search Condition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List all staff with a salary greater than 10,000.</a:t>
            </a:r>
          </a:p>
          <a:p>
            <a:pPr algn="just">
              <a:lnSpc>
                <a:spcPct val="1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b="1"/>
              <a:t>FROM Staff   WHERE salary &gt; 10000;</a:t>
            </a:r>
          </a:p>
          <a:p>
            <a:pPr algn="just"/>
            <a:endParaRPr lang="en-US" b="1"/>
          </a:p>
        </p:txBody>
      </p:sp>
      <p:pic>
        <p:nvPicPr>
          <p:cNvPr id="739332" name="Picture 4" descr="DS3-Table 05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705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906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289C-4624-4E18-A979-2C6F036E2E2A}" type="slidenum">
              <a:rPr lang="en-US"/>
              <a:pPr/>
              <a:t>28</a:t>
            </a:fld>
            <a:endParaRPr lang="en-US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6.6  </a:t>
            </a:r>
            <a:r>
              <a:rPr lang="en-US" sz="4100" b="1" dirty="0"/>
              <a:t>Compound Comparison Search Condition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addresses of all branch offices in London or Glasgow.</a:t>
            </a:r>
          </a:p>
          <a:p>
            <a:pPr algn="just">
              <a:lnSpc>
                <a:spcPct val="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*</a:t>
            </a:r>
          </a:p>
          <a:p>
            <a:pPr lvl="1" algn="just">
              <a:buFontTx/>
              <a:buNone/>
            </a:pPr>
            <a:r>
              <a:rPr lang="en-US" b="1"/>
              <a:t>		FROM Branch</a:t>
            </a:r>
          </a:p>
          <a:p>
            <a:pPr lvl="1" algn="just">
              <a:buFontTx/>
              <a:buNone/>
            </a:pPr>
            <a:r>
              <a:rPr lang="en-US" b="1"/>
              <a:t>		WHERE city = ‘London’ OR city = ‘Glasgow’;</a:t>
            </a:r>
          </a:p>
          <a:p>
            <a:pPr algn="just"/>
            <a:endParaRPr lang="en-US" b="1"/>
          </a:p>
        </p:txBody>
      </p:sp>
      <p:pic>
        <p:nvPicPr>
          <p:cNvPr id="740356" name="Picture 4" descr="DS3-Table 05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670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79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02CE-01EA-493D-9F90-CFD3D06F5B61}" type="slidenum">
              <a:rPr lang="en-US"/>
              <a:pPr/>
              <a:t>29</a:t>
            </a:fld>
            <a:endParaRPr lang="en-US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6.7  </a:t>
            </a:r>
            <a:r>
              <a:rPr lang="en-US" sz="4100" b="1" dirty="0"/>
              <a:t>Range Search Condition</a:t>
            </a:r>
            <a:endParaRPr lang="en-US" b="1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	List all staff with a salary between 20,000 and 30,000.</a:t>
            </a:r>
          </a:p>
          <a:p>
            <a:pPr algn="just">
              <a:buFontTx/>
              <a:buNone/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 SELECT staffNo, fName, lName, position, salary</a:t>
            </a:r>
          </a:p>
          <a:p>
            <a:pPr lvl="1" algn="just">
              <a:buFontTx/>
              <a:buNone/>
            </a:pPr>
            <a:r>
              <a:rPr lang="en-US" sz="2400" b="1"/>
              <a:t>FROM Staff</a:t>
            </a:r>
          </a:p>
          <a:p>
            <a:pPr lvl="1" algn="just">
              <a:buFontTx/>
              <a:buNone/>
            </a:pPr>
            <a:r>
              <a:rPr lang="en-US" sz="2400" b="1"/>
              <a:t>WHERE salary BETWEEN 20000 AND 30000;</a:t>
            </a:r>
          </a:p>
          <a:p>
            <a:pPr lvl="1" algn="just">
              <a:buFontTx/>
              <a:buNone/>
            </a:pPr>
            <a:endParaRPr lang="en-US" sz="2400" b="1"/>
          </a:p>
          <a:p>
            <a:pPr algn="just"/>
            <a:r>
              <a:rPr lang="en-US" sz="2800" b="1"/>
              <a:t>BETWEEN test includes the endpoints of range.</a:t>
            </a:r>
          </a:p>
        </p:txBody>
      </p:sp>
    </p:spTree>
    <p:extLst>
      <p:ext uri="{BB962C8B-B14F-4D97-AF65-F5344CB8AC3E}">
        <p14:creationId xmlns:p14="http://schemas.microsoft.com/office/powerpoint/2010/main" val="3415685925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A326-149A-4561-A35F-76F551E15BC3}" type="slidenum">
              <a:rPr lang="en-US"/>
              <a:pPr/>
              <a:t>3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Acknowledgments</a:t>
            </a:r>
            <a:endParaRPr lang="en-US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</a:t>
            </a:r>
            <a:r>
              <a:rPr lang="en-US" dirty="0"/>
              <a:t>slides have been adapted from Thomas Connolly and Carolyn </a:t>
            </a:r>
            <a:r>
              <a:rPr lang="en-US" dirty="0" err="1"/>
              <a:t>Begg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0E0E-D05D-48E1-BFC7-41E60BBB6741}" type="slidenum">
              <a:rPr lang="en-US"/>
              <a:pPr/>
              <a:t>30</a:t>
            </a:fld>
            <a:endParaRPr lang="en-US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6.7  </a:t>
            </a:r>
            <a:r>
              <a:rPr lang="en-US" sz="4100" b="1" dirty="0"/>
              <a:t>Range Search Condition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42404" name="Picture 4" descr="DS3-Table 05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9342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2249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EB10-AC61-4112-AB70-428F895743C8}" type="slidenum">
              <a:rPr lang="en-US"/>
              <a:pPr/>
              <a:t>31</a:t>
            </a:fld>
            <a:endParaRPr lang="en-US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6.7  </a:t>
            </a:r>
            <a:r>
              <a:rPr lang="en-US" sz="4100" b="1" dirty="0"/>
              <a:t>Range Search Condition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sz="2800" b="1"/>
              <a:t>Also a negated version NOT BETWEEN.</a:t>
            </a:r>
          </a:p>
          <a:p>
            <a:pPr algn="just"/>
            <a:r>
              <a:rPr lang="en-US" sz="2800" b="1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 SELECT staffNo, fName, lName, position, salary</a:t>
            </a:r>
          </a:p>
          <a:p>
            <a:pPr lvl="1" algn="just">
              <a:buFontTx/>
              <a:buNone/>
            </a:pPr>
            <a:r>
              <a:rPr lang="en-US" sz="2400" b="1"/>
              <a:t>FROM Staff</a:t>
            </a:r>
          </a:p>
          <a:p>
            <a:pPr lvl="1" algn="just">
              <a:buFontTx/>
              <a:buNone/>
            </a:pPr>
            <a:r>
              <a:rPr lang="en-US" sz="2400" b="1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sz="2400" b="1"/>
          </a:p>
          <a:p>
            <a:pPr algn="just"/>
            <a:r>
              <a:rPr lang="en-US" sz="2800" b="1"/>
              <a:t>Useful, though, for a range of values.</a:t>
            </a:r>
          </a:p>
        </p:txBody>
      </p:sp>
    </p:spTree>
    <p:extLst>
      <p:ext uri="{BB962C8B-B14F-4D97-AF65-F5344CB8AC3E}">
        <p14:creationId xmlns:p14="http://schemas.microsoft.com/office/powerpoint/2010/main" val="1749042308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DFEB-A2FE-4F22-AAF8-189416630790}" type="slidenum">
              <a:rPr lang="en-US"/>
              <a:pPr/>
              <a:t>32</a:t>
            </a:fld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6.8  </a:t>
            </a:r>
            <a:r>
              <a:rPr lang="en-US" sz="4100" b="1" dirty="0"/>
              <a:t>Set Membership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List all managers and supervisors.</a:t>
            </a:r>
          </a:p>
          <a:p>
            <a:pPr algn="just">
              <a:lnSpc>
                <a:spcPct val="10000"/>
              </a:lnSpc>
              <a:buFontTx/>
              <a:buNone/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b="1"/>
              <a:t>FROM Staff</a:t>
            </a:r>
          </a:p>
          <a:p>
            <a:pPr lvl="1" algn="just">
              <a:buFontTx/>
              <a:buNone/>
            </a:pPr>
            <a:r>
              <a:rPr lang="en-US" b="1"/>
              <a:t>WHERE position IN (‘Manager’, ‘Supervisor’);</a:t>
            </a:r>
          </a:p>
        </p:txBody>
      </p:sp>
      <p:pic>
        <p:nvPicPr>
          <p:cNvPr id="744452" name="Picture 4" descr="DS3-Table 05-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50292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268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E1C1-C720-48CC-8AF2-A11049CE0AD8}" type="slidenum">
              <a:rPr lang="en-US"/>
              <a:pPr/>
              <a:t>33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6.8  </a:t>
            </a:r>
            <a:r>
              <a:rPr lang="en-US" sz="4100" b="1" dirty="0"/>
              <a:t>Set Membership</a:t>
            </a:r>
            <a:endParaRPr lang="en-US" b="1" dirty="0"/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marL="0" indent="0" algn="just"/>
            <a:r>
              <a:rPr lang="en-US" sz="2000" b="1"/>
              <a:t> </a:t>
            </a:r>
            <a:r>
              <a:rPr lang="en-US" sz="2800" b="1"/>
              <a:t>There is a negated version (NOT IN). </a:t>
            </a:r>
          </a:p>
          <a:p>
            <a:pPr marL="0" indent="0" algn="just"/>
            <a:r>
              <a:rPr lang="en-US" sz="2800" b="1"/>
              <a:t> IN does not add much to SQL’s expressive power.</a:t>
            </a:r>
          </a:p>
          <a:p>
            <a:pPr marL="0" indent="0" algn="just"/>
            <a:r>
              <a:rPr lang="en-US" sz="2800" b="1"/>
              <a:t>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sz="2400" b="1"/>
          </a:p>
          <a:p>
            <a:pPr marL="374650" lvl="1" indent="-184150" algn="just">
              <a:buFontTx/>
              <a:buNone/>
            </a:pPr>
            <a:r>
              <a:rPr lang="en-US" sz="2000" b="1"/>
              <a:t>    SELECT staffNo, fName, lName, position</a:t>
            </a:r>
          </a:p>
          <a:p>
            <a:pPr marL="374650" lvl="1" indent="-184150" algn="just">
              <a:buFontTx/>
              <a:buNone/>
            </a:pPr>
            <a:r>
              <a:rPr lang="en-US" sz="2000" b="1"/>
              <a:t>	 FROM Staff</a:t>
            </a:r>
          </a:p>
          <a:p>
            <a:pPr marL="374650" lvl="1" indent="-184150" algn="just">
              <a:buFontTx/>
              <a:buNone/>
            </a:pPr>
            <a:r>
              <a:rPr lang="en-US" sz="2000" b="1"/>
              <a:t>   WHERE position=‘Manager’ OR</a:t>
            </a:r>
          </a:p>
          <a:p>
            <a:pPr marL="374650" lvl="1" indent="-184150" algn="just">
              <a:buFontTx/>
              <a:buNone/>
            </a:pPr>
            <a:r>
              <a:rPr lang="en-US" sz="2000" b="1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Tx/>
              <a:buNone/>
            </a:pPr>
            <a:endParaRPr lang="en-US" sz="2400" b="1"/>
          </a:p>
          <a:p>
            <a:pPr marL="0" indent="0" algn="just"/>
            <a:r>
              <a:rPr lang="en-US" sz="2400" b="1"/>
              <a:t> </a:t>
            </a:r>
            <a:r>
              <a:rPr lang="en-US" sz="2800" b="1"/>
              <a:t>IN is more efficient when set contains many values.</a:t>
            </a:r>
          </a:p>
        </p:txBody>
      </p:sp>
    </p:spTree>
    <p:extLst>
      <p:ext uri="{BB962C8B-B14F-4D97-AF65-F5344CB8AC3E}">
        <p14:creationId xmlns:p14="http://schemas.microsoft.com/office/powerpoint/2010/main" val="1844049095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8287-C306-4848-92D4-432CE51991A5}" type="slidenum">
              <a:rPr lang="en-US"/>
              <a:pPr/>
              <a:t>34</a:t>
            </a:fld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6.9  </a:t>
            </a:r>
            <a:r>
              <a:rPr lang="en-US" sz="4100" b="1" dirty="0"/>
              <a:t>Pattern Matching</a:t>
            </a:r>
            <a:endParaRPr lang="en-US" b="1" dirty="0"/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Find all owners with the string ‘Glasgow’ in their address.</a:t>
            </a:r>
          </a:p>
          <a:p>
            <a:pPr algn="just">
              <a:lnSpc>
                <a:spcPct val="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SELECT clientNo, fName, lName, address, telNo</a:t>
            </a:r>
          </a:p>
          <a:p>
            <a:pPr lvl="1" algn="just">
              <a:buFontTx/>
              <a:buNone/>
            </a:pPr>
            <a:r>
              <a:rPr lang="en-US" b="1"/>
              <a:t>FROM PrivateOwner</a:t>
            </a:r>
          </a:p>
          <a:p>
            <a:pPr lvl="1" algn="just">
              <a:buFontTx/>
              <a:buNone/>
            </a:pPr>
            <a:r>
              <a:rPr lang="en-US" b="1"/>
              <a:t>WHERE address LIKE ‘%Glasgow%’;</a:t>
            </a:r>
          </a:p>
        </p:txBody>
      </p:sp>
      <p:pic>
        <p:nvPicPr>
          <p:cNvPr id="746500" name="Picture 4" descr="DS3-Table 05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678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170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AECA-BAAE-443B-83C8-CD76BDDF4358}" type="slidenum">
              <a:rPr lang="en-US"/>
              <a:pPr/>
              <a:t>35</a:t>
            </a:fld>
            <a:endParaRPr lang="en-US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6.9  </a:t>
            </a:r>
            <a:r>
              <a:rPr lang="en-US" sz="4100" b="1" dirty="0"/>
              <a:t>Pattern Matching</a:t>
            </a:r>
            <a:endParaRPr lang="en-US" b="1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b="1"/>
              <a:t>SQL has two special pattern matching symbols:</a:t>
            </a:r>
          </a:p>
          <a:p>
            <a:pPr lvl="1"/>
            <a:r>
              <a:rPr lang="en-US" b="1"/>
              <a:t>%: sequence of zero or more characters;</a:t>
            </a:r>
          </a:p>
          <a:p>
            <a:pPr lvl="1">
              <a:spcAft>
                <a:spcPct val="25000"/>
              </a:spcAft>
            </a:pPr>
            <a:r>
              <a:rPr lang="en-US" b="1"/>
              <a:t>_ 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b="1"/>
              <a:t>LIKE ‘%Glasgow%’ means a sequence of characters of any length containing ‘</a:t>
            </a:r>
            <a:r>
              <a:rPr lang="en-US" b="1" i="1"/>
              <a:t>Glasgow</a:t>
            </a:r>
            <a:r>
              <a:rPr lang="en-US" b="1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075778361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DF7-B01F-478E-8522-F919D3C449F8}" type="slidenum">
              <a:rPr lang="en-US"/>
              <a:pPr/>
              <a:t>36</a:t>
            </a:fld>
            <a:endParaRPr lang="en-US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6.10  </a:t>
            </a:r>
            <a:r>
              <a:rPr lang="en-US" sz="4100" b="1" dirty="0"/>
              <a:t>NULL Search Condition</a:t>
            </a:r>
            <a:endParaRPr lang="en-US" b="1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sz="2000" b="1"/>
              <a:t>	</a:t>
            </a:r>
            <a:r>
              <a:rPr lang="en-US" sz="2800" b="1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sz="2800" b="1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sz="2800" b="1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/>
              <a:t>		</a:t>
            </a:r>
            <a:r>
              <a:rPr lang="en-US" sz="2800" b="1"/>
              <a:t>SELECT clientNo, viewDate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WHERE propertyNo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   comment IS NULL;</a:t>
            </a:r>
          </a:p>
        </p:txBody>
      </p:sp>
    </p:spTree>
    <p:extLst>
      <p:ext uri="{BB962C8B-B14F-4D97-AF65-F5344CB8AC3E}">
        <p14:creationId xmlns:p14="http://schemas.microsoft.com/office/powerpoint/2010/main" val="2449567833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8B41-F383-45A8-8D3E-371F81234BAD}" type="slidenum">
              <a:rPr lang="en-US"/>
              <a:pPr/>
              <a:t>37</a:t>
            </a:fld>
            <a:endParaRPr 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6.10  </a:t>
            </a:r>
            <a:r>
              <a:rPr lang="en-US" sz="4100" b="1" dirty="0"/>
              <a:t>NULL Search Condition</a:t>
            </a:r>
            <a:endParaRPr lang="en-US" b="1" dirty="0"/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r>
              <a:rPr lang="en-US" b="1"/>
              <a:t>Negated version (IS NOT NULL) can test for non-null values.</a:t>
            </a:r>
            <a:endParaRPr lang="en-US"/>
          </a:p>
        </p:txBody>
      </p:sp>
      <p:pic>
        <p:nvPicPr>
          <p:cNvPr id="749572" name="Picture 4" descr="DS3-Table 05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4102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980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C20-BB64-4DB2-B35D-2E7B550A88FE}" type="slidenum">
              <a:rPr lang="en-US"/>
              <a:pPr/>
              <a:t>38</a:t>
            </a:fld>
            <a:endParaRPr 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6.11  </a:t>
            </a:r>
            <a:r>
              <a:rPr lang="en-US" sz="4100" b="1" dirty="0"/>
              <a:t>Single Column Ordering</a:t>
            </a:r>
            <a:endParaRPr lang="en-US" b="1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salaries for all staff, arranged in descending order of salary.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b="1"/>
              <a:t>		FROM Staff</a:t>
            </a:r>
          </a:p>
          <a:p>
            <a:pPr lvl="1" algn="just">
              <a:buFontTx/>
              <a:buNone/>
            </a:pPr>
            <a:r>
              <a:rPr lang="en-US" b="1"/>
              <a:t>		ORDER BY salary DESC;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7650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B78D-1C51-42DB-867D-F4C22FDE80CF}" type="slidenum">
              <a:rPr lang="en-US"/>
              <a:pPr/>
              <a:t>39</a:t>
            </a:fld>
            <a:endParaRPr lang="en-US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6.11  </a:t>
            </a:r>
            <a:r>
              <a:rPr lang="en-US" sz="4100" b="1" dirty="0"/>
              <a:t>Single Column Ordering</a:t>
            </a:r>
            <a:endParaRPr lang="en-US" dirty="0"/>
          </a:p>
        </p:txBody>
      </p:sp>
      <p:pic>
        <p:nvPicPr>
          <p:cNvPr id="751620" name="Picture 4" descr="DS3-Table 05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40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2CDC-2A12-42D8-846F-2C0D6B92FED0}" type="slidenum">
              <a:rPr lang="en-US"/>
              <a:pPr/>
              <a:t>4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Objectives of SQL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sz="2800" b="1"/>
              <a:t>Ideally, database language should allow user to:</a:t>
            </a:r>
          </a:p>
          <a:p>
            <a:pPr lvl="1" algn="just"/>
            <a:r>
              <a:rPr lang="en-US" sz="2400" b="1"/>
              <a:t>create the database and relation structures; </a:t>
            </a:r>
          </a:p>
          <a:p>
            <a:pPr lvl="1" algn="just"/>
            <a:r>
              <a:rPr lang="en-US" sz="2400" b="1"/>
              <a:t>perform insertion, modification, deletion of data from relations; </a:t>
            </a:r>
          </a:p>
          <a:p>
            <a:pPr lvl="1" algn="just"/>
            <a:r>
              <a:rPr lang="en-US" sz="2400" b="1"/>
              <a:t>perform simple and complex queries.</a:t>
            </a:r>
          </a:p>
          <a:p>
            <a:pPr algn="just"/>
            <a:r>
              <a:rPr lang="en-US" sz="2800" b="1"/>
              <a:t>Must perform these tasks with minimal user effort and command structure/syntax must be easy to learn. </a:t>
            </a:r>
          </a:p>
          <a:p>
            <a:pPr algn="just"/>
            <a:r>
              <a:rPr lang="en-US" sz="2800" b="1"/>
              <a:t>It must be portable.</a:t>
            </a:r>
          </a:p>
        </p:txBody>
      </p:sp>
    </p:spTree>
    <p:extLst>
      <p:ext uri="{BB962C8B-B14F-4D97-AF65-F5344CB8AC3E}">
        <p14:creationId xmlns:p14="http://schemas.microsoft.com/office/powerpoint/2010/main" val="1789756857"/>
      </p:ext>
    </p:ext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450A-71E9-4C7D-A9E8-468A8DD269C8}" type="slidenum">
              <a:rPr lang="en-US"/>
              <a:pPr/>
              <a:t>40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6.12  </a:t>
            </a:r>
            <a:r>
              <a:rPr lang="en-US" sz="4100" b="1" dirty="0"/>
              <a:t>Multiple Column Ordering</a:t>
            </a:r>
            <a:endParaRPr lang="en-US" b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Produce abbreviated list of properties in order of property type.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propertyNo, type, rooms, rent</a:t>
            </a:r>
          </a:p>
          <a:p>
            <a:pPr lvl="1" algn="just">
              <a:buFontTx/>
              <a:buNone/>
            </a:pPr>
            <a:r>
              <a:rPr lang="en-US" b="1"/>
              <a:t>		FROM PropertyForRent</a:t>
            </a:r>
          </a:p>
          <a:p>
            <a:pPr lvl="1" algn="just">
              <a:buFontTx/>
              <a:buNone/>
            </a:pPr>
            <a:r>
              <a:rPr lang="en-US" b="1"/>
              <a:t>		ORDER BY type;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4508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4457-031B-475B-B480-33EE8B56D8CD}" type="slidenum">
              <a:rPr lang="en-US"/>
              <a:pPr/>
              <a:t>41</a:t>
            </a:fld>
            <a:endParaRPr lang="en-US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6.12  </a:t>
            </a:r>
            <a:r>
              <a:rPr lang="en-US" sz="4100" b="1" dirty="0"/>
              <a:t>Multiple Column Ordering</a:t>
            </a:r>
            <a:endParaRPr lang="en-US" dirty="0"/>
          </a:p>
        </p:txBody>
      </p:sp>
      <p:pic>
        <p:nvPicPr>
          <p:cNvPr id="753668" name="Picture 4" descr="DS3-Table 05-1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00600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077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3FF2-8EAB-4D32-91DA-AFFC670640EB}" type="slidenum">
              <a:rPr lang="en-US"/>
              <a:pPr/>
              <a:t>42</a:t>
            </a:fld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6.12  </a:t>
            </a:r>
            <a:r>
              <a:rPr lang="en-US" sz="4100" b="1" dirty="0"/>
              <a:t>Multiple Column Ordering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114800"/>
          </a:xfrm>
        </p:spPr>
        <p:txBody>
          <a:bodyPr/>
          <a:lstStyle/>
          <a:p>
            <a:pPr algn="just"/>
            <a:r>
              <a:rPr lang="en-US" sz="2800" b="1"/>
              <a:t>Four flats in this list - as no minor sort key specified, system arranges these rows in any order it chooses.</a:t>
            </a:r>
          </a:p>
          <a:p>
            <a:pPr algn="just"/>
            <a:r>
              <a:rPr lang="en-US" sz="2800" b="1"/>
              <a:t>To arrange in order of rent, specify minor order: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sz="2800" b="1"/>
          </a:p>
          <a:p>
            <a:pPr>
              <a:buFontTx/>
              <a:buNone/>
            </a:pPr>
            <a:r>
              <a:rPr lang="en-US" sz="2800" b="1"/>
              <a:t>		SELECT propertyNo, type, rooms, rent</a:t>
            </a:r>
          </a:p>
          <a:p>
            <a:pPr lvl="1">
              <a:buFontTx/>
              <a:buNone/>
            </a:pPr>
            <a:r>
              <a:rPr lang="en-US" sz="2400" b="1"/>
              <a:t>		FROM PropertyForRent</a:t>
            </a:r>
          </a:p>
          <a:p>
            <a:pPr lvl="1">
              <a:buFontTx/>
              <a:buNone/>
            </a:pPr>
            <a:r>
              <a:rPr lang="en-US" sz="2400" b="1"/>
              <a:t>		ORDER BY type, rent DESC;</a:t>
            </a:r>
            <a:endParaRPr lang="en-US" sz="24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22711716"/>
      </p:ext>
    </p:ext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D23C-EAFA-4BCA-957E-E4C0099DA87C}" type="slidenum">
              <a:rPr lang="en-US"/>
              <a:pPr/>
              <a:t>43</a:t>
            </a:fld>
            <a:endParaRPr 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6.12  </a:t>
            </a:r>
            <a:r>
              <a:rPr lang="en-US" sz="4100" b="1" dirty="0"/>
              <a:t>Multiple Column Ordering</a:t>
            </a:r>
            <a:endParaRPr lang="en-US" dirty="0"/>
          </a:p>
        </p:txBody>
      </p:sp>
      <p:pic>
        <p:nvPicPr>
          <p:cNvPr id="755716" name="Picture 4" descr="DS3-Table 05-1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800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56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33C8-5C5A-4421-9145-6FACCEBF2C29}" type="slidenum">
              <a:rPr lang="en-US"/>
              <a:pPr/>
              <a:t>44</a:t>
            </a:fld>
            <a:endParaRPr lang="en-US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 - Aggregates</a:t>
            </a:r>
            <a:endParaRPr lang="en-US" b="1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sz="2800" b="1"/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/>
              <a:t>COUNT returns number of values in specified column.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/>
              <a:t>SUM	returns sum of values in specified column.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/>
              <a:t>AVG	returns average of values in specified column.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/>
              <a:t>MIN	returns smallest value in specified column.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b="1"/>
              <a:t>MAX	returns largest value in specified column.</a:t>
            </a:r>
          </a:p>
        </p:txBody>
      </p:sp>
    </p:spTree>
    <p:extLst>
      <p:ext uri="{BB962C8B-B14F-4D97-AF65-F5344CB8AC3E}">
        <p14:creationId xmlns:p14="http://schemas.microsoft.com/office/powerpoint/2010/main" val="3609053230"/>
      </p:ext>
    </p:ext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340E-71D9-476C-B29D-28F98FF3102C}" type="slidenum">
              <a:rPr lang="en-US"/>
              <a:pPr/>
              <a:t>45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 - Aggregates</a:t>
            </a:r>
            <a:endParaRPr lang="en-US" b="1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Each operates on a single column of a table and returns a single value. 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COUNT, MIN, and MAX apply to numeric and non-numeric fields, but SUM and AVG may be used on numeric fields only. 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Apart from COUNT(*), each function eliminates nulls first and operates only on remaining non-null values. </a:t>
            </a:r>
          </a:p>
        </p:txBody>
      </p:sp>
    </p:spTree>
    <p:extLst>
      <p:ext uri="{BB962C8B-B14F-4D97-AF65-F5344CB8AC3E}">
        <p14:creationId xmlns:p14="http://schemas.microsoft.com/office/powerpoint/2010/main" val="1473358895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0938-340D-4DE7-9FA9-DA2F77E65CF2}" type="slidenum">
              <a:rPr lang="en-US"/>
              <a:pPr/>
              <a:t>46</a:t>
            </a:fld>
            <a:endParaRPr 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 - Aggregates</a:t>
            </a:r>
            <a:endParaRPr lang="en-US" b="1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algn="just"/>
            <a:r>
              <a:rPr lang="en-US" b="1"/>
              <a:t>COUNT(*) counts all rows of a table, regardless of whether nulls or duplicate values occur.</a:t>
            </a:r>
          </a:p>
          <a:p>
            <a:pPr algn="just"/>
            <a:r>
              <a:rPr lang="en-US" b="1"/>
              <a:t>Can use DISTINCT before column name to eliminate duplicates. </a:t>
            </a:r>
          </a:p>
          <a:p>
            <a:pPr algn="just"/>
            <a:r>
              <a:rPr lang="en-US" b="1"/>
              <a:t>DISTINCT has no effect with MIN/MAX, but may have with SUM/AVG.</a:t>
            </a:r>
          </a:p>
        </p:txBody>
      </p:sp>
    </p:spTree>
    <p:extLst>
      <p:ext uri="{BB962C8B-B14F-4D97-AF65-F5344CB8AC3E}">
        <p14:creationId xmlns:p14="http://schemas.microsoft.com/office/powerpoint/2010/main" val="2004550245"/>
      </p:ext>
    </p:ext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06F9-549B-46C1-AA7D-8493347DFAB5}" type="slidenum">
              <a:rPr lang="en-US"/>
              <a:pPr/>
              <a:t>47</a:t>
            </a:fld>
            <a:endParaRPr lang="en-US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 - Aggregates</a:t>
            </a:r>
            <a:endParaRPr lang="en-US" b="1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If SELECT list includes an aggregate function and there is no GROUP BY clause, SELECT list cannot reference a column out with an aggregate function. For example, the following is illegal: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FROM Staff;</a:t>
            </a:r>
          </a:p>
        </p:txBody>
      </p:sp>
    </p:spTree>
    <p:extLst>
      <p:ext uri="{BB962C8B-B14F-4D97-AF65-F5344CB8AC3E}">
        <p14:creationId xmlns:p14="http://schemas.microsoft.com/office/powerpoint/2010/main" val="1185134057"/>
      </p:ext>
    </p:ext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00A4-FB41-4233-AF24-06BFAD208041}" type="slidenum">
              <a:rPr lang="en-US"/>
              <a:pPr/>
              <a:t>48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6.13  </a:t>
            </a:r>
            <a:r>
              <a:rPr lang="en-US" sz="4100" b="1" dirty="0"/>
              <a:t>Use of COUNT(*)</a:t>
            </a:r>
            <a:endParaRPr lang="en-US" b="1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How many properties cost more than $350 per month to rent?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	SELECT COUNT(*) AS count</a:t>
            </a:r>
          </a:p>
          <a:p>
            <a:pPr lvl="1" algn="just">
              <a:buFontTx/>
              <a:buNone/>
            </a:pPr>
            <a:r>
              <a:rPr lang="en-US" b="1"/>
              <a:t>		FROM PropertyForRent</a:t>
            </a:r>
          </a:p>
          <a:p>
            <a:pPr lvl="1" algn="just">
              <a:buFontTx/>
              <a:buNone/>
            </a:pPr>
            <a:r>
              <a:rPr lang="en-US" b="1"/>
              <a:t>		WHERE rent &gt; 350;</a:t>
            </a:r>
            <a:endParaRPr lang="en-US"/>
          </a:p>
        </p:txBody>
      </p:sp>
      <p:pic>
        <p:nvPicPr>
          <p:cNvPr id="760836" name="Picture 4" descr="DS3-Table 05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146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12D9-6292-425D-B668-D48A28AA0375}" type="slidenum">
              <a:rPr lang="en-US"/>
              <a:pPr/>
              <a:t>49</a:t>
            </a:fld>
            <a:endParaRPr lang="en-US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6.14  </a:t>
            </a:r>
            <a:r>
              <a:rPr lang="en-US" sz="4100" b="1" dirty="0"/>
              <a:t>Use of COUNT(DISTINCT)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419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How many different properties viewed in May ‘01?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</a:t>
            </a:r>
            <a:r>
              <a:rPr lang="en-US" sz="3000" b="1"/>
              <a:t>SELECT COUNT(DISTINCT propertyNo) AS count</a:t>
            </a:r>
          </a:p>
          <a:p>
            <a:pPr marL="533400" lvl="1" indent="-76200" algn="just">
              <a:buFontTx/>
              <a:buNone/>
            </a:pPr>
            <a:r>
              <a:rPr lang="en-US" sz="2600" b="1"/>
              <a:t>	FROM Viewing</a:t>
            </a:r>
          </a:p>
          <a:p>
            <a:pPr marL="533400" lvl="1" indent="-76200" algn="just">
              <a:buFontTx/>
              <a:buNone/>
            </a:pPr>
            <a:r>
              <a:rPr lang="en-US" sz="2600" b="1"/>
              <a:t>	WHERE viewDate BETWEEN ‘1-May-01’</a:t>
            </a:r>
          </a:p>
          <a:p>
            <a:pPr marL="533400" lvl="1" indent="-76200" algn="just">
              <a:buFontTx/>
              <a:buNone/>
            </a:pPr>
            <a:r>
              <a:rPr lang="en-US" sz="2600" b="1"/>
              <a:t>	        AND ‘31-May-01’;</a:t>
            </a:r>
            <a:endParaRPr lang="en-US" sz="2600"/>
          </a:p>
        </p:txBody>
      </p:sp>
      <p:pic>
        <p:nvPicPr>
          <p:cNvPr id="761860" name="Picture 4" descr="DS3-Table 05-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65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835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52A9-9ACD-4E41-B8A5-DB5C508E12E5}" type="slidenum">
              <a:rPr lang="en-US"/>
              <a:pPr/>
              <a:t>5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Objectives of SQL</a:t>
            </a:r>
            <a:endParaRPr lang="en-US" b="1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sz="2800" b="1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lvl="1" algn="just"/>
            <a:r>
              <a:rPr lang="en-US" sz="2400" b="1"/>
              <a:t>A DDL for defining database structure.</a:t>
            </a:r>
          </a:p>
          <a:p>
            <a:pPr lvl="1" algn="just"/>
            <a:r>
              <a:rPr lang="en-US" sz="2400" b="1"/>
              <a:t>A DML for retrieving and updating data.</a:t>
            </a:r>
          </a:p>
          <a:p>
            <a:pPr lvl="1" algn="just">
              <a:lnSpc>
                <a:spcPct val="20000"/>
              </a:lnSpc>
            </a:pPr>
            <a:endParaRPr lang="en-US" sz="2400" b="1"/>
          </a:p>
          <a:p>
            <a:pPr algn="just"/>
            <a:r>
              <a:rPr lang="en-US" sz="2800" b="1"/>
              <a:t>Until SQL3, SQL did not contain flow of control commands. These had to be implemented using a programming or job-control language, or interactively by the decisions of user.</a:t>
            </a:r>
          </a:p>
        </p:txBody>
      </p:sp>
    </p:spTree>
    <p:extLst>
      <p:ext uri="{BB962C8B-B14F-4D97-AF65-F5344CB8AC3E}">
        <p14:creationId xmlns:p14="http://schemas.microsoft.com/office/powerpoint/2010/main" val="1102487710"/>
      </p:ext>
    </p:ext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83AF-746D-4934-98B0-F168B300AEE2}" type="slidenum">
              <a:rPr lang="en-US"/>
              <a:pPr/>
              <a:t>50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6.15  </a:t>
            </a:r>
            <a:r>
              <a:rPr lang="en-US" sz="4100" b="1" dirty="0"/>
              <a:t>Use of COUNT and SUM</a:t>
            </a:r>
            <a:endParaRPr lang="en-US" b="1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Find number of Managers and sum of their salaries.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SELECT COUNT(staffNo) AS count, </a:t>
            </a:r>
          </a:p>
          <a:p>
            <a:pPr marL="533400" lvl="1" indent="-76200" algn="just">
              <a:buFontTx/>
              <a:buNone/>
            </a:pPr>
            <a:r>
              <a:rPr lang="en-US" b="1"/>
              <a:t>			SUM(salary) AS sum</a:t>
            </a:r>
          </a:p>
          <a:p>
            <a:pPr marL="533400" lvl="1" indent="-76200" algn="just">
              <a:buFontTx/>
              <a:buNone/>
            </a:pPr>
            <a:r>
              <a:rPr lang="en-US" b="1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b="1"/>
              <a:t>	WHERE position = ‘Manager’;</a:t>
            </a:r>
            <a:endParaRPr lang="en-US"/>
          </a:p>
        </p:txBody>
      </p:sp>
      <p:pic>
        <p:nvPicPr>
          <p:cNvPr id="762884" name="Picture 4" descr="DS3-Table 05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4495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443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DFCA-EF25-4AE9-A061-AACCF3E1DB61}" type="slidenum">
              <a:rPr lang="en-US"/>
              <a:pPr/>
              <a:t>51</a:t>
            </a:fld>
            <a:endParaRPr lang="en-US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6.16  </a:t>
            </a:r>
            <a:r>
              <a:rPr lang="en-US" sz="4100" b="1" dirty="0"/>
              <a:t>Use of MIN, MAX, AVG</a:t>
            </a:r>
            <a:endParaRPr lang="en-US" b="1" dirty="0"/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Find minimum, maximum, and average staff salary.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  SELECT MIN(salary) AS min, </a:t>
            </a:r>
          </a:p>
          <a:p>
            <a:pPr lvl="1" algn="just">
              <a:buFontTx/>
              <a:buNone/>
            </a:pPr>
            <a:r>
              <a:rPr lang="en-US" b="1"/>
              <a:t>		MAX(salary) AS max,</a:t>
            </a:r>
          </a:p>
          <a:p>
            <a:pPr lvl="1" algn="just">
              <a:buFontTx/>
              <a:buNone/>
            </a:pPr>
            <a:r>
              <a:rPr lang="en-US" b="1"/>
              <a:t>		 AVG(salary) AS avg</a:t>
            </a:r>
          </a:p>
          <a:p>
            <a:pPr lvl="1" algn="just">
              <a:buFontTx/>
              <a:buNone/>
            </a:pPr>
            <a:r>
              <a:rPr lang="en-US" b="1"/>
              <a:t>	FROM Staff;</a:t>
            </a:r>
            <a:endParaRPr lang="en-US"/>
          </a:p>
        </p:txBody>
      </p:sp>
      <p:pic>
        <p:nvPicPr>
          <p:cNvPr id="763908" name="Picture 4" descr="DS3-Table 05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572000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2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5BED-8637-42A2-81CB-D7407B982612}" type="slidenum">
              <a:rPr lang="en-US"/>
              <a:pPr/>
              <a:t>52</a:t>
            </a:fld>
            <a:endParaRPr lang="en-US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SELECT Statement - Grouping</a:t>
            </a:r>
            <a:endParaRPr lang="en-US" b="1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/>
            <a:r>
              <a:rPr lang="en-US" sz="2800" b="1"/>
              <a:t>Use GROUP BY clause to get sub-totals.</a:t>
            </a:r>
          </a:p>
          <a:p>
            <a:pPr algn="just"/>
            <a:r>
              <a:rPr lang="en-US" sz="2800" b="1"/>
              <a:t>SELECT and GROUP BY closely integrated: each item in SELECT list must be </a:t>
            </a:r>
            <a:r>
              <a:rPr lang="en-US" sz="2800" b="1" i="1"/>
              <a:t>single-valued per group</a:t>
            </a:r>
            <a:r>
              <a:rPr lang="en-US" sz="2800" b="1"/>
              <a:t>, and SELECT clause may only contain:</a:t>
            </a:r>
          </a:p>
          <a:p>
            <a:pPr lvl="1" algn="just"/>
            <a:r>
              <a:rPr lang="en-US" sz="2400" b="1"/>
              <a:t>column names</a:t>
            </a:r>
          </a:p>
          <a:p>
            <a:pPr lvl="1" algn="just"/>
            <a:r>
              <a:rPr lang="en-US" sz="2400" b="1"/>
              <a:t>aggregate functions </a:t>
            </a:r>
          </a:p>
          <a:p>
            <a:pPr lvl="1" algn="just"/>
            <a:r>
              <a:rPr lang="en-US" sz="2400" b="1"/>
              <a:t>constants</a:t>
            </a:r>
          </a:p>
          <a:p>
            <a:pPr lvl="1" algn="just"/>
            <a:r>
              <a:rPr lang="en-US" sz="2400" b="1"/>
              <a:t>expression involving combinations of the above.</a:t>
            </a:r>
          </a:p>
        </p:txBody>
      </p:sp>
    </p:spTree>
    <p:extLst>
      <p:ext uri="{BB962C8B-B14F-4D97-AF65-F5344CB8AC3E}">
        <p14:creationId xmlns:p14="http://schemas.microsoft.com/office/powerpoint/2010/main" val="819635275"/>
      </p:ext>
    </p:ext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AF0-308D-4982-B20F-5F88FA682116}" type="slidenum">
              <a:rPr lang="en-US"/>
              <a:pPr/>
              <a:t>53</a:t>
            </a:fld>
            <a:endParaRPr lang="en-US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SELECT Statement - Grouping</a:t>
            </a:r>
            <a:endParaRPr lang="en-US" b="1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If WHERE is used with GROUP BY, WHERE is applied first, then groups are formed from remaining rows satisfying predicate.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ISO considers two nulls to be equal for purposes of GROUP BY.</a:t>
            </a:r>
          </a:p>
        </p:txBody>
      </p:sp>
    </p:spTree>
    <p:extLst>
      <p:ext uri="{BB962C8B-B14F-4D97-AF65-F5344CB8AC3E}">
        <p14:creationId xmlns:p14="http://schemas.microsoft.com/office/powerpoint/2010/main" val="3016328651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6621-154C-46AB-B157-50B18C1898C7}" type="slidenum">
              <a:rPr lang="en-US"/>
              <a:pPr/>
              <a:t>54</a:t>
            </a:fld>
            <a:endParaRPr lang="en-US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6.17  </a:t>
            </a:r>
            <a:r>
              <a:rPr lang="en-US" sz="4100" b="1" dirty="0"/>
              <a:t>Use of GROUP BY</a:t>
            </a:r>
            <a:endParaRPr lang="en-US" b="1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SELECT 	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COUNT(staffNo) AS 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800" b="1"/>
              <a:t>			SUM(salary) AS 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800" b="1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2800" b="1"/>
              <a:t>GROUP BY branchNo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b="1"/>
              <a:t>ORDER BY branchNo;</a:t>
            </a:r>
          </a:p>
        </p:txBody>
      </p:sp>
    </p:spTree>
    <p:extLst>
      <p:ext uri="{BB962C8B-B14F-4D97-AF65-F5344CB8AC3E}">
        <p14:creationId xmlns:p14="http://schemas.microsoft.com/office/powerpoint/2010/main" val="2449013653"/>
      </p:ext>
    </p:ext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B51-6D49-4277-B7CF-3331D48D8BF5}" type="slidenum">
              <a:rPr lang="en-US"/>
              <a:pPr/>
              <a:t>55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6.17  </a:t>
            </a:r>
            <a:r>
              <a:rPr lang="en-US" sz="4100" b="1" dirty="0"/>
              <a:t>Use of GROUP BY</a:t>
            </a:r>
            <a:endParaRPr lang="en-US" b="1" dirty="0"/>
          </a:p>
        </p:txBody>
      </p:sp>
      <p:pic>
        <p:nvPicPr>
          <p:cNvPr id="768004" name="Picture 4" descr="DS3-Table 05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334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4794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4AF2-A4CA-433E-9BEE-BC65AC538DF5}" type="slidenum">
              <a:rPr lang="en-US"/>
              <a:pPr/>
              <a:t>56</a:t>
            </a:fld>
            <a:endParaRPr lang="en-US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Restricted Groupings – HAVING clause</a:t>
            </a:r>
            <a:endParaRPr lang="en-US" b="1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Similar to WHERE, but WHERE filters individual rows whereas HAVING filters groups.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sz="2800" b="1"/>
              <a:t>Column names in HAVING clause must also appear in the GROUP BY list or be contained within an aggregate function.</a:t>
            </a:r>
          </a:p>
        </p:txBody>
      </p:sp>
    </p:spTree>
    <p:extLst>
      <p:ext uri="{BB962C8B-B14F-4D97-AF65-F5344CB8AC3E}">
        <p14:creationId xmlns:p14="http://schemas.microsoft.com/office/powerpoint/2010/main" val="1581595423"/>
      </p:ext>
    </p:extLst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8CF0-1E2F-456E-B0B0-0F5506244FCC}" type="slidenum">
              <a:rPr lang="en-US"/>
              <a:pPr/>
              <a:t>57</a:t>
            </a:fld>
            <a:endParaRPr lang="en-US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6.18  </a:t>
            </a:r>
            <a:r>
              <a:rPr lang="en-US" sz="4100" b="1" dirty="0"/>
              <a:t>Use of HAVING</a:t>
            </a:r>
            <a:endParaRPr lang="en-US" b="1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000" b="1"/>
              <a:t>	</a:t>
            </a:r>
            <a:r>
              <a:rPr lang="en-US" sz="2800" b="1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Tx/>
              <a:buNone/>
            </a:pPr>
            <a:endParaRPr lang="en-US" sz="28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1800" b="1"/>
              <a:t>	  </a:t>
            </a:r>
            <a:r>
              <a:rPr lang="en-US" sz="2000" b="1"/>
              <a:t>SELECT 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/>
              <a:t>                      COUNT(staffNo) AS 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b="1"/>
              <a:t> 		    SUM(salary) AS 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b="1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b="1"/>
              <a:t>GROUP BY branchNo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b="1"/>
              <a:t>HAVING COUNT(staffNo) &gt; 1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b="1"/>
              <a:t>ORDER BY branchNo;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2447"/>
      </p:ext>
    </p:extLst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50FE-7101-4955-B0E7-A7A095B3A38E}" type="slidenum">
              <a:rPr lang="en-US"/>
              <a:pPr/>
              <a:t>58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6.18  </a:t>
            </a:r>
            <a:r>
              <a:rPr lang="en-US" sz="4100" b="1" dirty="0"/>
              <a:t>Use of HAVING</a:t>
            </a:r>
            <a:endParaRPr lang="en-US" b="1" dirty="0"/>
          </a:p>
        </p:txBody>
      </p:sp>
      <p:pic>
        <p:nvPicPr>
          <p:cNvPr id="771076" name="Picture 4" descr="DS3-Table 05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56260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847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3BBA-15B2-42E1-9D24-4BDB15C5EBC6}" type="slidenum">
              <a:rPr lang="en-US"/>
              <a:pPr/>
              <a:t>59</a:t>
            </a:fld>
            <a:endParaRPr lang="en-US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Subqueries</a:t>
            </a:r>
            <a:endParaRPr lang="en-US" b="1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Some SQL statements can have a SELECT embedded within them.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A subselect can be used in WHERE and HAVING clauses of an outer SELECT, where it is called a </a:t>
            </a:r>
            <a:r>
              <a:rPr lang="en-US" b="1" i="1"/>
              <a:t>subquery</a:t>
            </a:r>
            <a:r>
              <a:rPr lang="en-US" b="1"/>
              <a:t> or </a:t>
            </a:r>
            <a:r>
              <a:rPr lang="en-US" b="1" i="1"/>
              <a:t>nested query</a:t>
            </a:r>
            <a:r>
              <a:rPr lang="en-US" b="1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b="1"/>
              <a:t>Subselects may also appear in INSERT, UPDATE, and DELETE statements.</a:t>
            </a:r>
          </a:p>
        </p:txBody>
      </p:sp>
    </p:spTree>
    <p:extLst>
      <p:ext uri="{BB962C8B-B14F-4D97-AF65-F5344CB8AC3E}">
        <p14:creationId xmlns:p14="http://schemas.microsoft.com/office/powerpoint/2010/main" val="1394622800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15FD-E7F6-4FBC-A7BC-AEBF3060FE19}" type="slidenum">
              <a:rPr lang="en-US"/>
              <a:pPr/>
              <a:t>6</a:t>
            </a:fld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Objectives of SQL</a:t>
            </a:r>
            <a:endParaRPr lang="en-US" b="1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b="1"/>
          </a:p>
          <a:p>
            <a:pPr lvl="1" algn="just"/>
            <a:r>
              <a:rPr lang="en-US" b="1"/>
              <a:t>it is non-procedural - you specify </a:t>
            </a:r>
            <a:r>
              <a:rPr lang="en-US" b="1" i="1"/>
              <a:t>what</a:t>
            </a:r>
            <a:r>
              <a:rPr lang="en-US" b="1"/>
              <a:t> information you require, rather than </a:t>
            </a:r>
            <a:r>
              <a:rPr lang="en-US" b="1" i="1"/>
              <a:t>how</a:t>
            </a:r>
            <a:r>
              <a:rPr lang="en-US" b="1"/>
              <a:t> to get it;</a:t>
            </a:r>
          </a:p>
          <a:p>
            <a:pPr lvl="1" algn="just"/>
            <a:r>
              <a:rPr lang="en-US" b="1"/>
              <a:t>it is essentially free-format.</a:t>
            </a:r>
          </a:p>
        </p:txBody>
      </p:sp>
    </p:spTree>
    <p:extLst>
      <p:ext uri="{BB962C8B-B14F-4D97-AF65-F5344CB8AC3E}">
        <p14:creationId xmlns:p14="http://schemas.microsoft.com/office/powerpoint/2010/main" val="1184934847"/>
      </p:ext>
    </p:extLst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34B-209D-4C42-92F3-016019EC77FF}" type="slidenum">
              <a:rPr lang="en-US"/>
              <a:pPr/>
              <a:t>60</a:t>
            </a:fld>
            <a:endParaRPr 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6.19  </a:t>
            </a:r>
            <a:r>
              <a:rPr lang="en-US" sz="4100" b="1" dirty="0" err="1"/>
              <a:t>Subquery</a:t>
            </a:r>
            <a:r>
              <a:rPr lang="en-US" sz="4100" b="1" dirty="0"/>
              <a:t> with Equality</a:t>
            </a:r>
            <a:endParaRPr lang="en-US" b="1" dirty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List staff who work in branch at ‘163 Main St’.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/>
          </a:p>
          <a:p>
            <a:pPr algn="just">
              <a:buFontTx/>
              <a:buNone/>
            </a:pPr>
            <a:r>
              <a:rPr lang="en-US" sz="2800" b="1"/>
              <a:t>		SELECT staffNo, fName, lName, position</a:t>
            </a:r>
          </a:p>
          <a:p>
            <a:pPr lvl="1" algn="just">
              <a:buFontTx/>
              <a:buNone/>
            </a:pPr>
            <a:r>
              <a:rPr lang="en-US" sz="2400" b="1"/>
              <a:t>		FROM Staff</a:t>
            </a:r>
          </a:p>
          <a:p>
            <a:pPr lvl="1" algn="just">
              <a:buFontTx/>
              <a:buNone/>
            </a:pPr>
            <a:r>
              <a:rPr lang="en-US" sz="2400" b="1"/>
              <a:t>		WHERE branchNo =</a:t>
            </a:r>
          </a:p>
          <a:p>
            <a:pPr lvl="1" algn="just">
              <a:buFontTx/>
              <a:buNone/>
            </a:pPr>
            <a:r>
              <a:rPr lang="en-US" sz="2400" b="1"/>
              <a:t>			(SELECT branchNo</a:t>
            </a:r>
          </a:p>
          <a:p>
            <a:pPr lvl="1" algn="just">
              <a:buFontTx/>
              <a:buNone/>
            </a:pPr>
            <a:r>
              <a:rPr lang="en-US" sz="2400" b="1"/>
              <a:t>			 FROM Branch</a:t>
            </a:r>
          </a:p>
          <a:p>
            <a:pPr lvl="1" algn="just">
              <a:buFontTx/>
              <a:buNone/>
            </a:pPr>
            <a:r>
              <a:rPr lang="en-US" sz="2400" b="1"/>
              <a:t>			 WHERE street = ‘163 Main St’);</a:t>
            </a:r>
          </a:p>
        </p:txBody>
      </p:sp>
    </p:spTree>
    <p:extLst>
      <p:ext uri="{BB962C8B-B14F-4D97-AF65-F5344CB8AC3E}">
        <p14:creationId xmlns:p14="http://schemas.microsoft.com/office/powerpoint/2010/main" val="2222305818"/>
      </p:ext>
    </p:ext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748A-CBCD-484B-8789-8EC05481796F}" type="slidenum">
              <a:rPr lang="en-US"/>
              <a:pPr/>
              <a:t>61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6.19  </a:t>
            </a:r>
            <a:r>
              <a:rPr lang="en-US" sz="4100" b="1" dirty="0" err="1"/>
              <a:t>Subquery</a:t>
            </a:r>
            <a:r>
              <a:rPr lang="en-US" sz="4100" b="1" dirty="0"/>
              <a:t> with Equality</a:t>
            </a:r>
            <a:endParaRPr lang="en-US" b="1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495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/>
              <a:t>Inner SELECT finds branch number for branch at ‘163 Main St’ (‘B003’). 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Outer SELECT then retrieves details of all staff who work at this branch. </a:t>
            </a:r>
          </a:p>
          <a:p>
            <a:pPr algn="just">
              <a:lnSpc>
                <a:spcPct val="90000"/>
              </a:lnSpc>
            </a:pPr>
            <a:r>
              <a:rPr lang="en-US" b="1"/>
              <a:t>Outer SELECT then becomes: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/>
              <a:t>		SELECT staffNo, fName, lName, position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3200" b="1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sz="3200" b="1"/>
              <a:t>WHERE branchNo = ‘B003’;</a:t>
            </a:r>
          </a:p>
        </p:txBody>
      </p:sp>
    </p:spTree>
    <p:extLst>
      <p:ext uri="{BB962C8B-B14F-4D97-AF65-F5344CB8AC3E}">
        <p14:creationId xmlns:p14="http://schemas.microsoft.com/office/powerpoint/2010/main" val="1629106662"/>
      </p:ext>
    </p:extLst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CB72-0D3A-4FF0-BDF5-28286D5839D1}" type="slidenum">
              <a:rPr lang="en-US"/>
              <a:pPr/>
              <a:t>62</a:t>
            </a:fld>
            <a:endParaRPr 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6.19  </a:t>
            </a:r>
            <a:r>
              <a:rPr lang="en-US" sz="4100" b="1" dirty="0" err="1"/>
              <a:t>Subquery</a:t>
            </a:r>
            <a:r>
              <a:rPr lang="en-US" sz="4100" b="1" dirty="0"/>
              <a:t> with Equality</a:t>
            </a:r>
            <a:endParaRPr lang="en-US" b="1" dirty="0"/>
          </a:p>
        </p:txBody>
      </p:sp>
      <p:pic>
        <p:nvPicPr>
          <p:cNvPr id="775172" name="Picture 4" descr="DS3-Table 05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63880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609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630-DD5A-4A55-8655-1B8D875ED397}" type="slidenum">
              <a:rPr lang="en-US"/>
              <a:pPr/>
              <a:t>63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6.20  </a:t>
            </a:r>
            <a:r>
              <a:rPr lang="en-US" sz="4100" b="1" dirty="0" err="1"/>
              <a:t>Subquery</a:t>
            </a:r>
            <a:r>
              <a:rPr lang="en-US" sz="4100" b="1" dirty="0"/>
              <a:t> with Aggregate</a:t>
            </a:r>
            <a:endParaRPr lang="en-US" b="1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/>
              <a:t>	List all staff whose salary is greater than the average salary, and show by how much.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/>
          </a:p>
          <a:p>
            <a:pPr lvl="1" algn="just">
              <a:buFontTx/>
              <a:buNone/>
            </a:pPr>
            <a:r>
              <a:rPr lang="en-US" sz="2400" b="1"/>
              <a:t>SELECT staffNo, fName, lName, position, </a:t>
            </a:r>
          </a:p>
          <a:p>
            <a:pPr lvl="1" algn="just">
              <a:buFontTx/>
              <a:buNone/>
            </a:pPr>
            <a:r>
              <a:rPr lang="en-US" sz="2400" b="1"/>
              <a:t>  salary – (SELECT AVG(salary) FROM Staff) As SalDiff</a:t>
            </a:r>
          </a:p>
          <a:p>
            <a:pPr lvl="1" algn="just">
              <a:buFontTx/>
              <a:buNone/>
            </a:pPr>
            <a:r>
              <a:rPr lang="en-US" sz="2400" b="1"/>
              <a:t>FROM Staff</a:t>
            </a:r>
          </a:p>
          <a:p>
            <a:pPr lvl="1" algn="just">
              <a:buFontTx/>
              <a:buNone/>
            </a:pPr>
            <a:r>
              <a:rPr lang="en-US" sz="2400" b="1"/>
              <a:t>WHERE salary &gt;</a:t>
            </a:r>
          </a:p>
          <a:p>
            <a:pPr lvl="2" algn="just">
              <a:buFontTx/>
              <a:buNone/>
            </a:pPr>
            <a:r>
              <a:rPr lang="en-US" sz="2800" b="1"/>
              <a:t>		(SELECT AVG(salary)</a:t>
            </a:r>
          </a:p>
          <a:p>
            <a:pPr lvl="2" algn="just">
              <a:buFontTx/>
              <a:buNone/>
            </a:pPr>
            <a:r>
              <a:rPr lang="en-US" sz="2800" b="1"/>
              <a:t>		 FROM Staff);</a:t>
            </a:r>
          </a:p>
        </p:txBody>
      </p:sp>
    </p:spTree>
    <p:extLst>
      <p:ext uri="{BB962C8B-B14F-4D97-AF65-F5344CB8AC3E}">
        <p14:creationId xmlns:p14="http://schemas.microsoft.com/office/powerpoint/2010/main" val="3026898035"/>
      </p:ext>
    </p:extLst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414-03EF-4257-B558-45725B7453E0}" type="slidenum">
              <a:rPr lang="en-US"/>
              <a:pPr/>
              <a:t>64</a:t>
            </a:fld>
            <a:endParaRPr lang="en-US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6.20  </a:t>
            </a:r>
            <a:r>
              <a:rPr lang="en-US" sz="4100" b="1" dirty="0" err="1"/>
              <a:t>Subquery</a:t>
            </a:r>
            <a:r>
              <a:rPr lang="en-US" sz="4100" b="1" dirty="0"/>
              <a:t> with Aggregate</a:t>
            </a:r>
            <a:endParaRPr lang="en-US" b="1" dirty="0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sz="2800" b="1"/>
              <a:t>Cannot write ‘WHERE salary &gt; AVG(salary)’</a:t>
            </a:r>
          </a:p>
          <a:p>
            <a:pPr algn="just"/>
            <a:r>
              <a:rPr lang="en-US" sz="2800" b="1"/>
              <a:t>Instead, use subquery to find average salary (17000), and then use outer SELECT to find those staff with salary greater than this: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/>
          </a:p>
          <a:p>
            <a:pPr lvl="1" algn="just">
              <a:buFontTx/>
              <a:buNone/>
            </a:pPr>
            <a:r>
              <a:rPr lang="en-US" sz="2200" b="1"/>
              <a:t>SELECT staffNo, fName, lName, position, </a:t>
            </a:r>
          </a:p>
          <a:p>
            <a:pPr lvl="1" algn="just">
              <a:buFontTx/>
              <a:buNone/>
            </a:pPr>
            <a:r>
              <a:rPr lang="en-US" sz="2200" b="1"/>
              <a:t>     salary – 17000 As salDiff</a:t>
            </a:r>
          </a:p>
          <a:p>
            <a:pPr lvl="1" algn="just">
              <a:buFontTx/>
              <a:buNone/>
            </a:pPr>
            <a:r>
              <a:rPr lang="en-US" sz="2200" b="1"/>
              <a:t>FROM Staff</a:t>
            </a:r>
          </a:p>
          <a:p>
            <a:pPr lvl="1" algn="just">
              <a:buFontTx/>
              <a:buNone/>
            </a:pPr>
            <a:r>
              <a:rPr lang="en-US" sz="2200" b="1"/>
              <a:t>WHERE salary &gt; 17000;</a:t>
            </a:r>
          </a:p>
        </p:txBody>
      </p:sp>
    </p:spTree>
    <p:extLst>
      <p:ext uri="{BB962C8B-B14F-4D97-AF65-F5344CB8AC3E}">
        <p14:creationId xmlns:p14="http://schemas.microsoft.com/office/powerpoint/2010/main" val="4130933698"/>
      </p:ext>
    </p:extLst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D556-C9B5-4326-86B7-EC96A2CFAF71}" type="slidenum">
              <a:rPr lang="en-US"/>
              <a:pPr/>
              <a:t>65</a:t>
            </a:fld>
            <a:endParaRPr 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6.20  </a:t>
            </a:r>
            <a:r>
              <a:rPr lang="en-US" sz="4100" b="1" dirty="0" err="1"/>
              <a:t>Subquery</a:t>
            </a:r>
            <a:r>
              <a:rPr lang="en-US" sz="4100" b="1" dirty="0"/>
              <a:t> with Aggregate</a:t>
            </a:r>
            <a:endParaRPr lang="en-US" b="1" dirty="0"/>
          </a:p>
        </p:txBody>
      </p:sp>
      <p:pic>
        <p:nvPicPr>
          <p:cNvPr id="778244" name="Picture 4" descr="DS3-Table 05-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19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72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D0C5-D2E7-478E-8CD4-640A974C9A7B}" type="slidenum">
              <a:rPr lang="en-US"/>
              <a:pPr/>
              <a:t>66</a:t>
            </a:fld>
            <a:endParaRPr lang="en-US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Subquery Rules</a:t>
            </a:r>
            <a:endParaRPr lang="en-US" b="1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ORDER BY clause may not be used in a subquery (although it may be used in outermost SELECT).</a:t>
            </a:r>
          </a:p>
          <a:p>
            <a:pPr algn="just">
              <a:lnSpc>
                <a:spcPct val="4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Subquery SELECT list must consist of a single column name or expression, except for subqueries that use EXISTS.</a:t>
            </a:r>
          </a:p>
          <a:p>
            <a:pPr algn="just">
              <a:lnSpc>
                <a:spcPct val="4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By default, column names refer to table name in FROM clause of subquery. Can refer to a table in FROM using an </a:t>
            </a:r>
            <a:r>
              <a:rPr lang="en-US" sz="2800" b="1" i="1"/>
              <a:t>alias</a:t>
            </a:r>
            <a:r>
              <a:rPr lang="en-US" sz="2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702691"/>
      </p:ext>
    </p:extLst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FC-4A87-4B68-B9B0-81A26B5FADAC}" type="slidenum">
              <a:rPr lang="en-US"/>
              <a:pPr/>
              <a:t>67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Subquery Rules</a:t>
            </a:r>
            <a:endParaRPr lang="en-US" b="1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When subquery is an operand in a comparison, subquery must appear on right-hand side.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/>
            <a:r>
              <a:rPr lang="en-US" b="1"/>
              <a:t>A subquery may not be used as an operand in an expression.</a:t>
            </a:r>
          </a:p>
        </p:txBody>
      </p:sp>
    </p:spTree>
    <p:extLst>
      <p:ext uri="{BB962C8B-B14F-4D97-AF65-F5344CB8AC3E}">
        <p14:creationId xmlns:p14="http://schemas.microsoft.com/office/powerpoint/2010/main" val="4005096595"/>
      </p:ext>
    </p:extLst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5CE1-5D6E-40F9-8A39-1604DEBE51F6}" type="slidenum">
              <a:rPr lang="en-US"/>
              <a:pPr/>
              <a:t>68</a:t>
            </a:fld>
            <a:endParaRPr lang="en-US"/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6.21  </a:t>
            </a:r>
            <a:r>
              <a:rPr lang="en-US" sz="4100" b="1" dirty="0"/>
              <a:t>Nested </a:t>
            </a:r>
            <a:r>
              <a:rPr lang="en-US" sz="4100" b="1" dirty="0" err="1"/>
              <a:t>subquery</a:t>
            </a:r>
            <a:r>
              <a:rPr lang="en-US" sz="4100" b="1" dirty="0"/>
              <a:t>: use of IN</a:t>
            </a:r>
            <a:endParaRPr lang="en-US" b="1" dirty="0"/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   </a:t>
            </a:r>
            <a:r>
              <a:rPr lang="en-US" sz="2800" b="1"/>
              <a:t>List properties handled by staff at ‘163 Main St’.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400" b="1"/>
          </a:p>
          <a:p>
            <a:pPr lvl="1" algn="just">
              <a:buFontTx/>
              <a:buNone/>
            </a:pPr>
            <a:r>
              <a:rPr lang="en-US" sz="2000" b="1"/>
              <a:t>SELECT propertyNo, street, city, postcode, type, rooms, rent</a:t>
            </a:r>
          </a:p>
          <a:p>
            <a:pPr lvl="1" algn="just">
              <a:buFontTx/>
              <a:buNone/>
            </a:pPr>
            <a:r>
              <a:rPr lang="en-US" sz="2000" b="1"/>
              <a:t>FROM PropertyForRent</a:t>
            </a:r>
          </a:p>
          <a:p>
            <a:pPr lvl="1" algn="just">
              <a:buFontTx/>
              <a:buNone/>
            </a:pPr>
            <a:r>
              <a:rPr lang="en-US" sz="2000" b="1"/>
              <a:t>WHERE staffNo IN</a:t>
            </a:r>
          </a:p>
          <a:p>
            <a:pPr lvl="2" algn="just">
              <a:buFontTx/>
              <a:buNone/>
            </a:pPr>
            <a:r>
              <a:rPr lang="en-US" b="1"/>
              <a:t>(SELECT staffNo</a:t>
            </a:r>
          </a:p>
          <a:p>
            <a:pPr lvl="2" algn="just">
              <a:buFontTx/>
              <a:buNone/>
            </a:pPr>
            <a:r>
              <a:rPr lang="en-US" b="1"/>
              <a:t> FROM Staff</a:t>
            </a:r>
          </a:p>
          <a:p>
            <a:pPr lvl="2" algn="just">
              <a:buFontTx/>
              <a:buNone/>
            </a:pPr>
            <a:r>
              <a:rPr lang="en-US" b="1"/>
              <a:t> WHERE branchNo =</a:t>
            </a:r>
          </a:p>
          <a:p>
            <a:pPr lvl="2" algn="just">
              <a:buFontTx/>
              <a:buNone/>
            </a:pPr>
            <a:r>
              <a:rPr lang="en-US" b="1"/>
              <a:t>		(SELECT branchNo</a:t>
            </a:r>
          </a:p>
          <a:p>
            <a:pPr lvl="2" algn="just">
              <a:buFontTx/>
              <a:buNone/>
            </a:pPr>
            <a:r>
              <a:rPr lang="en-US" b="1"/>
              <a:t>		 FROM Branch</a:t>
            </a:r>
          </a:p>
          <a:p>
            <a:pPr lvl="2" algn="just">
              <a:buFontTx/>
              <a:buNone/>
            </a:pPr>
            <a:r>
              <a:rPr lang="en-US" b="1"/>
              <a:t>		 WHERE street = ‘163 Main St’));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2607399"/>
      </p:ext>
    </p:extLst>
  </p:cSld>
  <p:clrMapOvr>
    <a:masterClrMapping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B0B5-5CE9-403A-B50F-D42938384210}" type="slidenum">
              <a:rPr lang="en-US"/>
              <a:pPr/>
              <a:t>69</a:t>
            </a:fld>
            <a:endParaRPr lang="en-US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6.21  </a:t>
            </a:r>
            <a:r>
              <a:rPr lang="en-US" sz="4100" b="1" dirty="0"/>
              <a:t>Nested </a:t>
            </a:r>
            <a:r>
              <a:rPr lang="en-US" sz="4100" b="1" dirty="0" err="1"/>
              <a:t>subquery</a:t>
            </a:r>
            <a:r>
              <a:rPr lang="en-US" sz="4100" b="1" dirty="0"/>
              <a:t>: use of IN</a:t>
            </a:r>
            <a:endParaRPr lang="en-US" b="1" dirty="0"/>
          </a:p>
        </p:txBody>
      </p:sp>
      <p:pic>
        <p:nvPicPr>
          <p:cNvPr id="782340" name="Picture 4" descr="DS3-Table 05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47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796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F2B5-7C0B-4C0F-A0D0-A23393419B6C}" type="slidenum">
              <a:rPr lang="en-US"/>
              <a:pPr/>
              <a:t>7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just"/>
            <a:r>
              <a:rPr lang="en-US" sz="4100" b="1"/>
              <a:t>Objectives of SQL</a:t>
            </a:r>
            <a:endParaRPr lang="en-US" b="1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5105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/>
              <a:t>Consists of standard English words: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1) CREATE TABLE Staff(staffNo VARCHAR(5),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	lName VARCHAR(15),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	salary DECIMAL(7,2));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2) INSERT INTO Staff VALUES (‘SG16’, ‘Brown’, 8300);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3) SELECT staffNo, lName, salary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    FROM Staff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    WHERE salary &gt; 10000;</a:t>
            </a:r>
          </a:p>
        </p:txBody>
      </p:sp>
    </p:spTree>
    <p:extLst>
      <p:ext uri="{BB962C8B-B14F-4D97-AF65-F5344CB8AC3E}">
        <p14:creationId xmlns:p14="http://schemas.microsoft.com/office/powerpoint/2010/main" val="3084004821"/>
      </p:ext>
    </p:extLst>
  </p:cSld>
  <p:clrMapOvr>
    <a:masterClrMapping/>
  </p:clrMapOvr>
  <p:transition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FE2B-91BB-4855-9A89-0CE8FBEFE909}" type="slidenum">
              <a:rPr lang="en-US"/>
              <a:pPr/>
              <a:t>70</a:t>
            </a:fld>
            <a:endParaRPr lang="en-US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ANY and ALL</a:t>
            </a:r>
            <a:endParaRPr lang="en-US" b="1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ANY and ALL may be used with subqueries that produce a single column of numbers. </a:t>
            </a:r>
          </a:p>
          <a:p>
            <a:pPr algn="just">
              <a:lnSpc>
                <a:spcPct val="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With ALL, condition will only be true if it is satisfied by </a:t>
            </a:r>
            <a:r>
              <a:rPr lang="en-US" sz="2800" b="1" i="1"/>
              <a:t>all</a:t>
            </a:r>
            <a:r>
              <a:rPr lang="en-US" sz="2800" b="1"/>
              <a:t> values produced by subquery. </a:t>
            </a:r>
          </a:p>
          <a:p>
            <a:pPr algn="just">
              <a:lnSpc>
                <a:spcPct val="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With ANY, condition will be true if it is satisfied by </a:t>
            </a:r>
            <a:r>
              <a:rPr lang="en-US" sz="2800" b="1" i="1"/>
              <a:t>any</a:t>
            </a:r>
            <a:r>
              <a:rPr lang="en-US" sz="2800" b="1"/>
              <a:t> values produced by subquery. </a:t>
            </a:r>
          </a:p>
          <a:p>
            <a:pPr algn="just">
              <a:lnSpc>
                <a:spcPct val="3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If subquery is empty, ALL returns true, ANY returns false. 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SOME may be used in place of ANY.</a:t>
            </a:r>
          </a:p>
        </p:txBody>
      </p:sp>
    </p:spTree>
    <p:extLst>
      <p:ext uri="{BB962C8B-B14F-4D97-AF65-F5344CB8AC3E}">
        <p14:creationId xmlns:p14="http://schemas.microsoft.com/office/powerpoint/2010/main" val="1194998795"/>
      </p:ext>
    </p:extLst>
  </p:cSld>
  <p:clrMapOvr>
    <a:masterClrMapping/>
  </p:clrMapOvr>
  <p:transition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5B0B1-CD6E-42C1-AC68-C9A9D6FD39FB}" type="slidenum">
              <a:rPr lang="en-US"/>
              <a:pPr/>
              <a:t>71</a:t>
            </a:fld>
            <a:endParaRPr lang="en-US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6.22  </a:t>
            </a:r>
            <a:r>
              <a:rPr lang="en-US" sz="4100" b="1" dirty="0"/>
              <a:t>Use of ANY/SOME</a:t>
            </a:r>
            <a:endParaRPr lang="en-US" b="1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Find staff whose salary is larger than salary of at least one member of staff at branch B003.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    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WHERE salary &gt; SOME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(SELECT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 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 WHERE branchNo = ‘B003’);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6590586"/>
      </p:ext>
    </p:extLst>
  </p:cSld>
  <p:clrMapOvr>
    <a:masterClrMapping/>
  </p:clrMapOvr>
  <p:transition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B5A-B962-462F-BC92-4ABA0698C889}" type="slidenum">
              <a:rPr lang="en-US"/>
              <a:pPr/>
              <a:t>72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6.22  </a:t>
            </a:r>
            <a:r>
              <a:rPr lang="en-US" sz="4100" b="1" dirty="0"/>
              <a:t>Use of ANY/SOME</a:t>
            </a:r>
            <a:endParaRPr lang="en-US" b="1" dirty="0"/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Inner query produces set {12000, 18000, 24000} and outer query selects those staff whose salaries are greater than any of the values in this set.</a:t>
            </a:r>
          </a:p>
        </p:txBody>
      </p:sp>
      <p:pic>
        <p:nvPicPr>
          <p:cNvPr id="785412" name="Picture 4" descr="DS3-Table 05-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58674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19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827F-932B-462D-8A76-F59E6039223A}" type="slidenum">
              <a:rPr lang="en-US"/>
              <a:pPr/>
              <a:t>73</a:t>
            </a:fld>
            <a:endParaRPr lang="en-US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6.23  </a:t>
            </a:r>
            <a:r>
              <a:rPr lang="en-US" sz="4100" b="1" dirty="0"/>
              <a:t>Use of ALL</a:t>
            </a:r>
            <a:endParaRPr lang="en-US" b="1" dirty="0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Find staff whose salary is larger than salary of every member of staff at branch B003.</a:t>
            </a:r>
          </a:p>
          <a:p>
            <a:pPr algn="just">
              <a:lnSpc>
                <a:spcPct val="6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    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WHERE salary &gt; ALL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(SELECT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 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			 WHERE branchNo = ‘B003’);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7822274"/>
      </p:ext>
    </p:extLst>
  </p:cSld>
  <p:clrMapOvr>
    <a:masterClrMapping/>
  </p:clrMapOvr>
  <p:transition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2C5-B279-4DD5-AE70-5C82F97BC2CF}" type="slidenum">
              <a:rPr lang="en-US"/>
              <a:pPr/>
              <a:t>74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6.23  </a:t>
            </a:r>
            <a:r>
              <a:rPr lang="en-US" sz="4100" b="1" dirty="0"/>
              <a:t>Use of ALL</a:t>
            </a:r>
            <a:endParaRPr lang="en-US" b="1" dirty="0"/>
          </a:p>
        </p:txBody>
      </p:sp>
      <p:pic>
        <p:nvPicPr>
          <p:cNvPr id="787460" name="Picture 4" descr="DS3-Table 05-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6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14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6D9E-FB04-4206-AEE2-E1A862A25602}" type="slidenum">
              <a:rPr lang="en-US"/>
              <a:pPr/>
              <a:t>75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Multi-Table Queries</a:t>
            </a:r>
            <a:endParaRPr lang="en-US" b="1"/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To perform join, include more than one table in FROM clause.</a:t>
            </a:r>
          </a:p>
          <a:p>
            <a:pPr algn="just">
              <a:lnSpc>
                <a:spcPct val="2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Use comma as separator and typically include WHERE clause to specify join column(s). </a:t>
            </a:r>
          </a:p>
        </p:txBody>
      </p:sp>
    </p:spTree>
    <p:extLst>
      <p:ext uri="{BB962C8B-B14F-4D97-AF65-F5344CB8AC3E}">
        <p14:creationId xmlns:p14="http://schemas.microsoft.com/office/powerpoint/2010/main" val="4053147463"/>
      </p:ext>
    </p:extLst>
  </p:cSld>
  <p:clrMapOvr>
    <a:masterClrMapping/>
  </p:clrMapOvr>
  <p:transition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6A9-B688-4E04-AE3C-5A00743FBD87}" type="slidenum">
              <a:rPr lang="en-US"/>
              <a:pPr/>
              <a:t>76</a:t>
            </a:fld>
            <a:endParaRPr 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Multi-Table Queries</a:t>
            </a:r>
            <a:endParaRPr lang="en-US" b="1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/>
            <a:r>
              <a:rPr lang="en-US" b="1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/>
            <a:r>
              <a:rPr lang="en-US" b="1"/>
              <a:t>Alias can be used to qualify column names when there is ambiguity.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7732"/>
      </p:ext>
    </p:extLst>
  </p:cSld>
  <p:clrMapOvr>
    <a:masterClrMapping/>
  </p:clrMapOvr>
  <p:transition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9AD2-BE98-4479-BD5A-038926653D81}" type="slidenum">
              <a:rPr lang="en-US"/>
              <a:pPr/>
              <a:t>77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6.24  </a:t>
            </a:r>
            <a:r>
              <a:rPr lang="en-US" sz="4100" b="1" dirty="0"/>
              <a:t>Simple Join</a:t>
            </a:r>
            <a:endParaRPr lang="en-US" b="1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names of all clients who have viewed a property along with any comment supplied.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  SELECT c.clientNo, fName, lName,</a:t>
            </a:r>
          </a:p>
          <a:p>
            <a:pPr lvl="1" algn="just">
              <a:buFontTx/>
              <a:buNone/>
            </a:pPr>
            <a:r>
              <a:rPr lang="en-US" b="1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b="1"/>
              <a:t>	FROM Client c, Viewing v</a:t>
            </a:r>
          </a:p>
          <a:p>
            <a:pPr lvl="1" algn="just">
              <a:buFontTx/>
              <a:buNone/>
            </a:pPr>
            <a:r>
              <a:rPr lang="en-US" b="1"/>
              <a:t>	WHERE c.clientNo = v.clientNo;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4312"/>
      </p:ext>
    </p:extLst>
  </p:cSld>
  <p:clrMapOvr>
    <a:masterClrMapping/>
  </p:clrMapOvr>
  <p:transition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89A5-4F7E-4D29-B85E-5EAA48AF45F7}" type="slidenum">
              <a:rPr lang="en-US"/>
              <a:pPr/>
              <a:t>78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6.24  </a:t>
            </a:r>
            <a:r>
              <a:rPr lang="en-US" sz="4100" b="1" dirty="0"/>
              <a:t>Simple Join</a:t>
            </a:r>
            <a:endParaRPr lang="en-US" b="1" dirty="0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4114800"/>
          </a:xfrm>
        </p:spPr>
        <p:txBody>
          <a:bodyPr/>
          <a:lstStyle/>
          <a:p>
            <a:pPr algn="just"/>
            <a:r>
              <a:rPr lang="en-US" b="1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/>
          </a:p>
          <a:p>
            <a:pPr algn="just">
              <a:lnSpc>
                <a:spcPct val="60000"/>
              </a:lnSpc>
            </a:pPr>
            <a:r>
              <a:rPr lang="en-US" b="1"/>
              <a:t>Equivalent to equi-join in relational algebra.</a:t>
            </a:r>
            <a:endParaRPr lang="en-US"/>
          </a:p>
        </p:txBody>
      </p:sp>
      <p:pic>
        <p:nvPicPr>
          <p:cNvPr id="791556" name="Picture 4" descr="DS3-Table 05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54102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654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CDA6-EDAE-4857-8BDA-C16399822B86}" type="slidenum">
              <a:rPr lang="en-US"/>
              <a:pPr/>
              <a:t>79</a:t>
            </a:fld>
            <a:endParaRPr 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Alternative JOIN Constructs</a:t>
            </a:r>
            <a:endParaRPr lang="en-US" b="1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114800"/>
          </a:xfrm>
        </p:spPr>
        <p:txBody>
          <a:bodyPr/>
          <a:lstStyle/>
          <a:p>
            <a:pPr algn="just"/>
            <a:r>
              <a:rPr lang="en-US" sz="2800" b="1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/>
          </a:p>
          <a:p>
            <a:pPr algn="just">
              <a:buFontTx/>
              <a:buNone/>
            </a:pPr>
            <a:r>
              <a:rPr lang="en-US" sz="2400" b="1"/>
              <a:t>	FROM Client c JOIN Viewing v ON c.clientNo = v.clientNo</a:t>
            </a:r>
          </a:p>
          <a:p>
            <a:pPr algn="just">
              <a:buFontTx/>
              <a:buNone/>
            </a:pPr>
            <a:r>
              <a:rPr lang="en-US" sz="2400" b="1"/>
              <a:t>	FROM Client JOIN Viewing USING clientNo</a:t>
            </a:r>
          </a:p>
          <a:p>
            <a:pPr algn="just">
              <a:buFontTx/>
              <a:buNone/>
            </a:pPr>
            <a:r>
              <a:rPr lang="en-US" sz="2400" b="1"/>
              <a:t>	FROM Client NATURAL JOIN Viewing</a:t>
            </a:r>
          </a:p>
          <a:p>
            <a:pPr algn="just">
              <a:lnSpc>
                <a:spcPct val="50000"/>
              </a:lnSpc>
              <a:buFontTx/>
              <a:buNone/>
            </a:pPr>
            <a:endParaRPr lang="en-US" sz="2400" b="1"/>
          </a:p>
          <a:p>
            <a:pPr algn="just"/>
            <a:r>
              <a:rPr lang="en-US" sz="2800" b="1"/>
              <a:t>In each case, FROM replaces original FROM and WHERE. However, first produces table with two identical clientNo columns.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23574460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17DA-434A-446D-B738-B301B5A1780E}" type="slidenum">
              <a:rPr lang="en-US"/>
              <a:pPr/>
              <a:t>8</a:t>
            </a:fld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Objectives of SQL</a:t>
            </a:r>
            <a:endParaRPr lang="en-US" b="1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Can be used by range of users including DBAs, management, application developers, and other types of end users.</a:t>
            </a:r>
          </a:p>
          <a:p>
            <a:pPr algn="just">
              <a:lnSpc>
                <a:spcPct val="60000"/>
              </a:lnSpc>
            </a:pPr>
            <a:endParaRPr lang="en-US" b="1"/>
          </a:p>
          <a:p>
            <a:pPr algn="just"/>
            <a:r>
              <a:rPr lang="en-US" b="1"/>
              <a:t>An ISO standard now exists for SQL, making it both the formal and </a:t>
            </a:r>
            <a:r>
              <a:rPr lang="en-US" b="1" i="1"/>
              <a:t>de facto</a:t>
            </a:r>
            <a:r>
              <a:rPr lang="en-US" b="1"/>
              <a:t> standard language for relational databases. </a:t>
            </a:r>
          </a:p>
        </p:txBody>
      </p:sp>
    </p:spTree>
    <p:extLst>
      <p:ext uri="{BB962C8B-B14F-4D97-AF65-F5344CB8AC3E}">
        <p14:creationId xmlns:p14="http://schemas.microsoft.com/office/powerpoint/2010/main" val="3369928181"/>
      </p:ext>
    </p:extLst>
  </p:cSld>
  <p:clrMapOvr>
    <a:masterClrMapping/>
  </p:clrMapOvr>
  <p:transition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4806-6646-453D-9A14-24164F3F7B08}" type="slidenum">
              <a:rPr lang="en-US"/>
              <a:pPr/>
              <a:t>80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6.25  </a:t>
            </a:r>
            <a:r>
              <a:rPr lang="en-US" sz="4100" b="1" dirty="0"/>
              <a:t>Sorting a join</a:t>
            </a:r>
            <a:endParaRPr lang="en-US" b="1" dirty="0"/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0010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	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	 SELECT s.branchNo, s.staffNo, fName, lName,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                propertyNo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FROM Staff s,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WHERE s.staffNo = p.staffNo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ORDER BY s.branchNo, s.staffNo, propertyNo;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067134609"/>
      </p:ext>
    </p:extLst>
  </p:cSld>
  <p:clrMapOvr>
    <a:masterClrMapping/>
  </p:clrMapOvr>
  <p:transition>
    <p:wipe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A34B-0F0B-4D61-A8A6-7C2CF119ADF9}" type="slidenum">
              <a:rPr lang="en-US"/>
              <a:pPr/>
              <a:t>81</a:t>
            </a:fld>
            <a:endParaRPr lang="en-US"/>
          </a:p>
        </p:txBody>
      </p:sp>
      <p:sp>
        <p:nvSpPr>
          <p:cNvPr id="794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6.25  </a:t>
            </a:r>
            <a:r>
              <a:rPr lang="en-US" sz="4100" b="1" dirty="0"/>
              <a:t>Sorting a join</a:t>
            </a:r>
            <a:endParaRPr lang="en-US" b="1" dirty="0"/>
          </a:p>
        </p:txBody>
      </p:sp>
      <p:pic>
        <p:nvPicPr>
          <p:cNvPr id="794628" name="Picture 1028" descr="DS3-Table 05-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91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30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284E-C8EA-481B-9C46-71E1BFC50A79}" type="slidenum">
              <a:rPr lang="en-US"/>
              <a:pPr/>
              <a:t>82</a:t>
            </a:fld>
            <a:endParaRPr 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6.26  </a:t>
            </a:r>
            <a:r>
              <a:rPr lang="en-US" sz="4100" b="1" dirty="0"/>
              <a:t>Three Table Join</a:t>
            </a:r>
            <a:endParaRPr lang="en-US" b="1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   SELECT b.branchNo, b.city, s.staffNo, fName, lName,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propertyNo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FROM Branch b, Staff s,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WHERE b.branchNo = s.branchNo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     s.staffNo = p.staffNo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ORDER BY b.branchNo, s.staffNo, propertyNo;</a:t>
            </a:r>
          </a:p>
        </p:txBody>
      </p:sp>
    </p:spTree>
    <p:extLst>
      <p:ext uri="{BB962C8B-B14F-4D97-AF65-F5344CB8AC3E}">
        <p14:creationId xmlns:p14="http://schemas.microsoft.com/office/powerpoint/2010/main" val="4259086651"/>
      </p:ext>
    </p:extLst>
  </p:cSld>
  <p:clrMapOvr>
    <a:masterClrMapping/>
  </p:clrMapOvr>
  <p:transition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AC57-D2D9-45AB-9821-678B99F2036E}" type="slidenum">
              <a:rPr lang="en-US"/>
              <a:pPr/>
              <a:t>83</a:t>
            </a:fld>
            <a:endParaRPr 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6.26  </a:t>
            </a:r>
            <a:r>
              <a:rPr lang="en-US" sz="4100" b="1" dirty="0"/>
              <a:t>Three Table Join</a:t>
            </a:r>
            <a:endParaRPr lang="en-US" b="1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endParaRPr lang="en-US" sz="2800" b="1"/>
          </a:p>
          <a:p>
            <a:pPr algn="just">
              <a:lnSpc>
                <a:spcPct val="90000"/>
              </a:lnSpc>
            </a:pPr>
            <a:r>
              <a:rPr lang="en-US" sz="2800" b="1"/>
              <a:t>Alternative formulation for FROM and WHERE:</a:t>
            </a:r>
          </a:p>
          <a:p>
            <a:pPr lvl="1" algn="just">
              <a:lnSpc>
                <a:spcPct val="40000"/>
              </a:lnSpc>
            </a:pPr>
            <a:endParaRPr lang="en-US" sz="24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	FROM (Branch b JOIN Staff s USING branchNo) AS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       bs JOIN PropertyForRent p USING staffNo</a:t>
            </a:r>
          </a:p>
        </p:txBody>
      </p:sp>
      <p:pic>
        <p:nvPicPr>
          <p:cNvPr id="796676" name="Picture 4" descr="DS3-Table 05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00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311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52C6-D162-4921-A7A3-B0A49BA0FFFA}" type="slidenum">
              <a:rPr lang="en-US"/>
              <a:pPr/>
              <a:t>84</a:t>
            </a:fld>
            <a:endParaRPr 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6.27  </a:t>
            </a:r>
            <a:r>
              <a:rPr lang="en-US" sz="4100" b="1" dirty="0"/>
              <a:t>Multiple Grouping Columns</a:t>
            </a:r>
            <a:endParaRPr lang="en-US" b="1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	Find number of properties handled by each staff member.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000" b="1"/>
              <a:t>	 SELECT s.branchNo, s.staffNo, COUNT(*) AS count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FROM Staff s, PropertyForRent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WHERE s.staffNo = p.staffNo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GROUP BY s.branchNo, s.staffNo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ORDER BY s.branchNo, s.staffNo;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215425038"/>
      </p:ext>
    </p:extLst>
  </p:cSld>
  <p:clrMapOvr>
    <a:masterClrMapping/>
  </p:clrMapOvr>
  <p:transition>
    <p:wipe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FB09-EF34-4472-903F-23FE1594C1E0}" type="slidenum">
              <a:rPr lang="en-US"/>
              <a:pPr/>
              <a:t>85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6.27  </a:t>
            </a:r>
            <a:r>
              <a:rPr lang="en-US" sz="4100" b="1" dirty="0"/>
              <a:t>Multiple Grouping Columns</a:t>
            </a:r>
          </a:p>
        </p:txBody>
      </p:sp>
      <p:pic>
        <p:nvPicPr>
          <p:cNvPr id="798724" name="Picture 4" descr="DS3-Table 05-2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7244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840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063B-F0F0-4E9D-AF8D-284795D95F9B}" type="slidenum">
              <a:rPr lang="en-US"/>
              <a:pPr/>
              <a:t>86</a:t>
            </a:fld>
            <a:endParaRPr 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Computing a Join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800" b="1"/>
              <a:t>Procedure for generating results of a join are:</a:t>
            </a:r>
          </a:p>
          <a:p>
            <a:pPr algn="just">
              <a:lnSpc>
                <a:spcPct val="30000"/>
              </a:lnSpc>
            </a:pPr>
            <a:endParaRPr lang="en-US" sz="28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1. Form Cartesian product of the tables named in  FROM clause. 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8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2. If there is a WHERE clause, apply the search condition to each row of the product table, retaining those rows that satisfy the condition.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8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3. For each remaining row, determine value of each item in SELECT list to produce a single row in result table.</a:t>
            </a:r>
          </a:p>
        </p:txBody>
      </p:sp>
    </p:spTree>
    <p:extLst>
      <p:ext uri="{BB962C8B-B14F-4D97-AF65-F5344CB8AC3E}">
        <p14:creationId xmlns:p14="http://schemas.microsoft.com/office/powerpoint/2010/main" val="2590350782"/>
      </p:ext>
    </p:extLst>
  </p:cSld>
  <p:clrMapOvr>
    <a:masterClrMapping/>
  </p:clrMapOvr>
  <p:transition>
    <p:wipe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267C-B00F-492A-84E9-8B54C6689FF5}" type="slidenum">
              <a:rPr lang="en-US"/>
              <a:pPr/>
              <a:t>87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Computing a Join</a:t>
            </a:r>
            <a:endParaRPr lang="en-US" b="1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400" b="1" dirty="0"/>
              <a:t>4. </a:t>
            </a:r>
            <a:r>
              <a:rPr lang="en-US" sz="2800" b="1" dirty="0"/>
              <a:t>If DISTINCT has been specified, eliminate any duplicate rows from the result table.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en-US" sz="2800" b="1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/>
              <a:t>5. If there is an ORDER BY clause, sort result table as required.</a:t>
            </a:r>
          </a:p>
          <a:p>
            <a:pPr algn="just">
              <a:lnSpc>
                <a:spcPct val="30000"/>
              </a:lnSpc>
              <a:buFontTx/>
              <a:buNone/>
            </a:pPr>
            <a:endParaRPr lang="en-US" sz="2800" b="1" dirty="0"/>
          </a:p>
          <a:p>
            <a:pPr algn="just">
              <a:lnSpc>
                <a:spcPct val="90000"/>
              </a:lnSpc>
            </a:pPr>
            <a:r>
              <a:rPr lang="en-US" sz="2800" b="1" dirty="0"/>
              <a:t>SQL provides special format of SELECT for Cartesian product:</a:t>
            </a:r>
          </a:p>
          <a:p>
            <a:pPr lvl="1" algn="just">
              <a:lnSpc>
                <a:spcPct val="30000"/>
              </a:lnSpc>
            </a:pPr>
            <a:endParaRPr lang="en-US" sz="2400" b="1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 dirty="0"/>
              <a:t>SELECT	[DISTINCT | ALL]	{* | </a:t>
            </a:r>
            <a:r>
              <a:rPr lang="en-US" sz="2000" b="1" dirty="0" err="1"/>
              <a:t>columnList</a:t>
            </a:r>
            <a:r>
              <a:rPr lang="en-US" sz="2000" b="1" dirty="0"/>
              <a:t>}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000" b="1" dirty="0"/>
              <a:t>FROM Table1 CROSS JOIN Table2</a:t>
            </a:r>
          </a:p>
        </p:txBody>
      </p:sp>
    </p:spTree>
    <p:extLst>
      <p:ext uri="{BB962C8B-B14F-4D97-AF65-F5344CB8AC3E}">
        <p14:creationId xmlns:p14="http://schemas.microsoft.com/office/powerpoint/2010/main" val="4221950670"/>
      </p:ext>
    </p:extLst>
  </p:cSld>
  <p:clrMapOvr>
    <a:masterClrMapping/>
  </p:clrMapOvr>
  <p:transition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F6E0-3AE5-46FE-8987-E9B2BE18B527}" type="slidenum">
              <a:rPr lang="en-US"/>
              <a:pPr/>
              <a:t>88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100" b="1"/>
              <a:t>Outer Joins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4191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600" b="1"/>
              <a:t>If one row of a joined table is unmatched, row is omitted from result table. </a:t>
            </a:r>
          </a:p>
          <a:p>
            <a:pPr algn="just">
              <a:lnSpc>
                <a:spcPct val="90000"/>
              </a:lnSpc>
            </a:pPr>
            <a:r>
              <a:rPr lang="en-US" sz="3600" b="1"/>
              <a:t>Outer join operations retain rows that do not satisfy the join condition. </a:t>
            </a:r>
          </a:p>
          <a:p>
            <a:pPr algn="just">
              <a:lnSpc>
                <a:spcPct val="90000"/>
              </a:lnSpc>
            </a:pPr>
            <a:r>
              <a:rPr lang="en-US" sz="3600" b="1"/>
              <a:t>Consider following tables:</a:t>
            </a:r>
          </a:p>
          <a:p>
            <a:pPr algn="just">
              <a:lnSpc>
                <a:spcPct val="40000"/>
              </a:lnSpc>
            </a:pPr>
            <a:endParaRPr lang="en-US" sz="3600" b="1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b="1"/>
              <a:t>       </a:t>
            </a:r>
            <a:endParaRPr lang="en-US"/>
          </a:p>
        </p:txBody>
      </p:sp>
      <p:pic>
        <p:nvPicPr>
          <p:cNvPr id="801796" name="Picture 4" descr="DS3-Table 05-Ms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624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306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8001-D306-40B7-B389-D7AE5D0CA451}" type="slidenum">
              <a:rPr lang="en-US"/>
              <a:pPr/>
              <a:t>89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Outer Joins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267200"/>
          </a:xfrm>
        </p:spPr>
        <p:txBody>
          <a:bodyPr/>
          <a:lstStyle/>
          <a:p>
            <a:pPr algn="just"/>
            <a:r>
              <a:rPr lang="en-US" b="1"/>
              <a:t>The (inner) join of these two tables:</a:t>
            </a:r>
          </a:p>
          <a:p>
            <a:pPr lvl="1" algn="just">
              <a:lnSpc>
                <a:spcPct val="0"/>
              </a:lnSpc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		SELECT b.*, p.*</a:t>
            </a:r>
          </a:p>
          <a:p>
            <a:pPr lvl="2" algn="just">
              <a:buFontTx/>
              <a:buNone/>
            </a:pPr>
            <a:r>
              <a:rPr lang="en-US" sz="3200" b="1"/>
              <a:t>FROM Branch1 b, PropertyForRent1 p</a:t>
            </a:r>
          </a:p>
          <a:p>
            <a:pPr lvl="2" algn="just">
              <a:buFontTx/>
              <a:buNone/>
            </a:pPr>
            <a:r>
              <a:rPr lang="en-US" sz="3200" b="1"/>
              <a:t>WHERE b.bCity = p.pCity;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en-US" b="1"/>
          </a:p>
        </p:txBody>
      </p:sp>
      <p:pic>
        <p:nvPicPr>
          <p:cNvPr id="802820" name="Picture 4" descr="DS3-Table 05-2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457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822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1FC1-942F-478A-842D-5F8D0C6F4805}" type="slidenum">
              <a:rPr lang="en-US"/>
              <a:pPr/>
              <a:t>9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History of SQL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algn="just"/>
            <a:r>
              <a:rPr lang="en-US" b="1"/>
              <a:t>In 1974, D. Chamberlin (IBM San Jose Laboratory) defined language called ‘Structured English Query Language’ (SEQUEL).</a:t>
            </a:r>
          </a:p>
          <a:p>
            <a:pPr algn="just"/>
            <a:r>
              <a:rPr lang="en-US" b="1"/>
              <a:t>A revised version, SEQUEL/2, was defined in 1976 but name was subsequently changed to SQL for legal reasons.</a:t>
            </a:r>
          </a:p>
        </p:txBody>
      </p:sp>
    </p:spTree>
    <p:extLst>
      <p:ext uri="{BB962C8B-B14F-4D97-AF65-F5344CB8AC3E}">
        <p14:creationId xmlns:p14="http://schemas.microsoft.com/office/powerpoint/2010/main" val="1456126888"/>
      </p:ext>
    </p:extLst>
  </p:cSld>
  <p:clrMapOvr>
    <a:masterClrMapping/>
  </p:clrMapOvr>
  <p:transition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6D0C-9F25-4B3C-8772-8704240FAF27}" type="slidenum">
              <a:rPr lang="en-US"/>
              <a:pPr/>
              <a:t>90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/>
              <a:t>Outer Joins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Result table has two rows where cities are same. </a:t>
            </a:r>
          </a:p>
          <a:p>
            <a:pPr algn="just"/>
            <a:r>
              <a:rPr lang="en-US" b="1"/>
              <a:t>There are no rows corresponding to branches in Bristol and Aberdeen. </a:t>
            </a:r>
          </a:p>
          <a:p>
            <a:pPr algn="just"/>
            <a:r>
              <a:rPr lang="en-US" b="1"/>
              <a:t>To include unmatched rows in result table, use an Outer join.</a:t>
            </a:r>
            <a:endParaRPr lang="en-US" sz="2900" b="1"/>
          </a:p>
        </p:txBody>
      </p:sp>
    </p:spTree>
    <p:extLst>
      <p:ext uri="{BB962C8B-B14F-4D97-AF65-F5344CB8AC3E}">
        <p14:creationId xmlns:p14="http://schemas.microsoft.com/office/powerpoint/2010/main" val="3707941081"/>
      </p:ext>
    </p:extLst>
  </p:cSld>
  <p:clrMapOvr>
    <a:masterClrMapping/>
  </p:clrMapOvr>
  <p:transition>
    <p:wipe dir="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9321-E931-40D1-90B8-8FA1F5D6C991}" type="slidenum">
              <a:rPr lang="en-US"/>
              <a:pPr/>
              <a:t>91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6.28  </a:t>
            </a:r>
            <a:r>
              <a:rPr lang="en-US" sz="4100" b="1" dirty="0"/>
              <a:t>Left Outer Join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branches and properties that are in same city along with any unmatched branches.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SELECT b.*, p.*</a:t>
            </a:r>
          </a:p>
          <a:p>
            <a:pPr lvl="1" algn="just">
              <a:buFontTx/>
              <a:buNone/>
            </a:pPr>
            <a:r>
              <a:rPr lang="en-US" b="1"/>
              <a:t>FROM Branch1 b LEFT JOIN</a:t>
            </a:r>
          </a:p>
          <a:p>
            <a:pPr lvl="1" algn="just">
              <a:buFontTx/>
              <a:buNone/>
            </a:pPr>
            <a:r>
              <a:rPr lang="en-US" b="1"/>
              <a:t>		 PropertyForRent1 p ON b.bCity = p.pCity;</a:t>
            </a:r>
          </a:p>
        </p:txBody>
      </p:sp>
    </p:spTree>
    <p:extLst>
      <p:ext uri="{BB962C8B-B14F-4D97-AF65-F5344CB8AC3E}">
        <p14:creationId xmlns:p14="http://schemas.microsoft.com/office/powerpoint/2010/main" val="1760193849"/>
      </p:ext>
    </p:extLst>
  </p:cSld>
  <p:clrMapOvr>
    <a:masterClrMapping/>
  </p:clrMapOvr>
  <p:transition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F356-2049-49E1-ABCE-9484B767ABF7}" type="slidenum">
              <a:rPr lang="en-US"/>
              <a:pPr/>
              <a:t>92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6.28  </a:t>
            </a:r>
            <a:r>
              <a:rPr lang="en-US" sz="4100" b="1" dirty="0"/>
              <a:t>Left Outer Join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 algn="just"/>
            <a:r>
              <a:rPr lang="en-US" b="1"/>
              <a:t>Includes those rows of first (left) table unmatched with rows from second (right) table. </a:t>
            </a:r>
          </a:p>
          <a:p>
            <a:pPr algn="just"/>
            <a:r>
              <a:rPr lang="en-US" b="1"/>
              <a:t>Columns from second table are filled with NULLs.</a:t>
            </a:r>
          </a:p>
        </p:txBody>
      </p:sp>
      <p:pic>
        <p:nvPicPr>
          <p:cNvPr id="805892" name="Picture 4" descr="DS3-Table 05-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48006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419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3678-531B-4E72-96EC-DC6CA1632F71}" type="slidenum">
              <a:rPr lang="en-US"/>
              <a:pPr/>
              <a:t>93</a:t>
            </a:fld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6.29  </a:t>
            </a:r>
            <a:r>
              <a:rPr lang="en-US" sz="4100" b="1" dirty="0"/>
              <a:t>Right Outer Join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branches and properties in same city and any unmatched properties.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  SELECT b.*, p.*</a:t>
            </a:r>
          </a:p>
          <a:p>
            <a:pPr lvl="1" algn="just">
              <a:buFontTx/>
              <a:buNone/>
            </a:pPr>
            <a:r>
              <a:rPr lang="en-US" b="1"/>
              <a:t>	FROM Branch1 b RIGHT JOIN</a:t>
            </a:r>
          </a:p>
          <a:p>
            <a:pPr lvl="1" algn="just">
              <a:buFontTx/>
              <a:buNone/>
            </a:pPr>
            <a:r>
              <a:rPr lang="en-US" b="1"/>
              <a:t>		 PropertyForRent1 p ON b.bCity = p.pCity;</a:t>
            </a:r>
          </a:p>
        </p:txBody>
      </p:sp>
    </p:spTree>
    <p:extLst>
      <p:ext uri="{BB962C8B-B14F-4D97-AF65-F5344CB8AC3E}">
        <p14:creationId xmlns:p14="http://schemas.microsoft.com/office/powerpoint/2010/main" val="480796907"/>
      </p:ext>
    </p:extLst>
  </p:cSld>
  <p:clrMapOvr>
    <a:masterClrMapping/>
  </p:clrMapOvr>
  <p:transition>
    <p:wipe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EFBB-C397-426F-9AA1-70A946D0EEE1}" type="slidenum">
              <a:rPr lang="en-US"/>
              <a:pPr/>
              <a:t>94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6.29  </a:t>
            </a:r>
            <a:r>
              <a:rPr lang="en-US" sz="4100" b="1" dirty="0"/>
              <a:t>Right Outer Join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 algn="just"/>
            <a:r>
              <a:rPr lang="en-US" b="1"/>
              <a:t>Right Outer join includes those rows of second (right) table that are unmatched with rows from first (left) table. </a:t>
            </a:r>
          </a:p>
          <a:p>
            <a:pPr algn="just"/>
            <a:r>
              <a:rPr lang="en-US" b="1"/>
              <a:t>Columns from first table are filled with NULLs.</a:t>
            </a:r>
            <a:endParaRPr lang="en-US" sz="2900" b="1"/>
          </a:p>
        </p:txBody>
      </p:sp>
      <p:pic>
        <p:nvPicPr>
          <p:cNvPr id="807940" name="Picture 4" descr="DS3-Table 05-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5410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465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D2EA-8BF3-46FA-A289-9D9F9EDAB1E0}" type="slidenum">
              <a:rPr lang="en-US"/>
              <a:pPr/>
              <a:t>95</a:t>
            </a:fld>
            <a:endParaRPr 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6.30  </a:t>
            </a:r>
            <a:r>
              <a:rPr lang="en-US" sz="4100" b="1" dirty="0"/>
              <a:t>Full Outer Join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/>
              <a:t>	List branches and properties in same city and any unmatched branches or properties.</a:t>
            </a:r>
          </a:p>
          <a:p>
            <a:pPr algn="just">
              <a:buFontTx/>
              <a:buNone/>
            </a:pPr>
            <a:endParaRPr lang="en-US" b="1"/>
          </a:p>
          <a:p>
            <a:pPr algn="just">
              <a:buFontTx/>
              <a:buNone/>
            </a:pPr>
            <a:r>
              <a:rPr lang="en-US" b="1"/>
              <a:t>	    SELECT b.*, p.*</a:t>
            </a:r>
          </a:p>
          <a:p>
            <a:pPr lvl="1" algn="just">
              <a:buFontTx/>
              <a:buNone/>
            </a:pPr>
            <a:r>
              <a:rPr lang="en-US" b="1"/>
              <a:t>	FROM Branch1 b FULL JOIN </a:t>
            </a:r>
          </a:p>
          <a:p>
            <a:pPr lvl="1" algn="just">
              <a:buFontTx/>
              <a:buNone/>
            </a:pPr>
            <a:r>
              <a:rPr lang="en-US" b="1"/>
              <a:t>		PropertyForRent1 p ON b.bCity = p.pCity;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325168810"/>
      </p:ext>
    </p:extLst>
  </p:cSld>
  <p:clrMapOvr>
    <a:masterClrMapping/>
  </p:clrMapOvr>
  <p:transition>
    <p:wipe dir="d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28C0-E9DB-4B8F-B404-9D9244C2A98B}" type="slidenum">
              <a:rPr lang="en-US"/>
              <a:pPr/>
              <a:t>96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/>
              <a:t>Example </a:t>
            </a:r>
            <a:r>
              <a:rPr lang="en-US" sz="4100" b="1" dirty="0" smtClean="0"/>
              <a:t>6.30  </a:t>
            </a:r>
            <a:r>
              <a:rPr lang="en-US" sz="4100" b="1" dirty="0"/>
              <a:t>Full Outer Join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/>
            <a:r>
              <a:rPr lang="en-US" b="1"/>
              <a:t>Includes rows that are unmatched in both tables. </a:t>
            </a:r>
          </a:p>
          <a:p>
            <a:pPr algn="just"/>
            <a:r>
              <a:rPr lang="en-US" b="1"/>
              <a:t>Unmatched columns are filled with NULLs. </a:t>
            </a:r>
          </a:p>
        </p:txBody>
      </p:sp>
      <p:pic>
        <p:nvPicPr>
          <p:cNvPr id="809988" name="Picture 4" descr="DS3-Table 05-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2578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52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4545-C9D0-403B-BD8E-6F78DABF61B7}" type="slidenum">
              <a:rPr lang="en-US"/>
              <a:pPr/>
              <a:t>97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EXISTS and NOT EXISTS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/>
              <a:t>EXISTS and NOT EXISTS are for use only with subqueries. </a:t>
            </a:r>
          </a:p>
          <a:p>
            <a:pPr lvl="1" algn="just">
              <a:lnSpc>
                <a:spcPct val="30000"/>
              </a:lnSpc>
            </a:pPr>
            <a:endParaRPr lang="en-US" sz="2400" b="1"/>
          </a:p>
          <a:p>
            <a:pPr algn="just">
              <a:lnSpc>
                <a:spcPct val="90000"/>
              </a:lnSpc>
            </a:pPr>
            <a:r>
              <a:rPr lang="en-US" sz="2800" b="1"/>
              <a:t>Produce a simple true/false result. </a:t>
            </a:r>
          </a:p>
          <a:p>
            <a:pPr lvl="1" algn="just">
              <a:lnSpc>
                <a:spcPct val="30000"/>
              </a:lnSpc>
            </a:pPr>
            <a:endParaRPr lang="en-US" sz="2400" b="1"/>
          </a:p>
          <a:p>
            <a:pPr algn="just">
              <a:lnSpc>
                <a:spcPct val="90000"/>
              </a:lnSpc>
            </a:pPr>
            <a:r>
              <a:rPr lang="en-US" sz="2800" b="1"/>
              <a:t>True if and only if there exists at least one row in result table returned by subquery.</a:t>
            </a:r>
          </a:p>
          <a:p>
            <a:pPr lvl="1" algn="just">
              <a:lnSpc>
                <a:spcPct val="30000"/>
              </a:lnSpc>
            </a:pPr>
            <a:endParaRPr lang="en-US" sz="2400" b="1"/>
          </a:p>
          <a:p>
            <a:pPr algn="just">
              <a:lnSpc>
                <a:spcPct val="90000"/>
              </a:lnSpc>
            </a:pPr>
            <a:r>
              <a:rPr lang="en-US" sz="2800" b="1"/>
              <a:t>False if subquery returns an empty result table. </a:t>
            </a:r>
          </a:p>
          <a:p>
            <a:pPr lvl="1" algn="just">
              <a:lnSpc>
                <a:spcPct val="40000"/>
              </a:lnSpc>
            </a:pPr>
            <a:endParaRPr lang="en-US" sz="2400" b="1"/>
          </a:p>
          <a:p>
            <a:pPr algn="just">
              <a:lnSpc>
                <a:spcPct val="90000"/>
              </a:lnSpc>
            </a:pPr>
            <a:r>
              <a:rPr lang="en-US" sz="2800" b="1"/>
              <a:t>NOT EXISTS is the opposite of EXISTS. </a:t>
            </a:r>
          </a:p>
        </p:txBody>
      </p:sp>
    </p:spTree>
    <p:extLst>
      <p:ext uri="{BB962C8B-B14F-4D97-AF65-F5344CB8AC3E}">
        <p14:creationId xmlns:p14="http://schemas.microsoft.com/office/powerpoint/2010/main" val="1913916174"/>
      </p:ext>
    </p:extLst>
  </p:cSld>
  <p:clrMapOvr>
    <a:masterClrMapping/>
  </p:clrMapOvr>
  <p:transition>
    <p:wipe dir="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7A3B-9F2D-4C83-BB8A-9F088B891C10}" type="slidenum">
              <a:rPr lang="en-US"/>
              <a:pPr/>
              <a:t>98</a:t>
            </a:fld>
            <a:endParaRPr 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/>
              <a:t>EXISTS and NOT EXISTS</a:t>
            </a:r>
            <a:endParaRPr lang="en-US" b="1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algn="just"/>
            <a:r>
              <a:rPr lang="en-US" b="1"/>
              <a:t>As (NOT) EXISTS check only for existence or non-existence of rows in subquery result table, subquery can contain any number of columns. </a:t>
            </a:r>
          </a:p>
          <a:p>
            <a:pPr lvl="1" algn="just">
              <a:lnSpc>
                <a:spcPct val="40000"/>
              </a:lnSpc>
            </a:pPr>
            <a:endParaRPr lang="en-US" b="1"/>
          </a:p>
          <a:p>
            <a:pPr algn="just"/>
            <a:r>
              <a:rPr lang="en-US" b="1"/>
              <a:t>Common for subqueries following (NOT) EXISTS to be of form:</a:t>
            </a:r>
          </a:p>
          <a:p>
            <a:pPr lvl="1" algn="just">
              <a:lnSpc>
                <a:spcPct val="0"/>
              </a:lnSpc>
            </a:pPr>
            <a:endParaRPr lang="en-US" b="1"/>
          </a:p>
          <a:p>
            <a:pPr lvl="1" algn="just">
              <a:buFontTx/>
              <a:buNone/>
            </a:pPr>
            <a:r>
              <a:rPr lang="en-US" b="1"/>
              <a:t>		(SELECT * ...)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021108380"/>
      </p:ext>
    </p:extLst>
  </p:cSld>
  <p:clrMapOvr>
    <a:masterClrMapping/>
  </p:clrMapOvr>
  <p:transition>
    <p:wipe dir="d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E71-B515-4E53-9643-7C48C9E44426}" type="slidenum">
              <a:rPr lang="en-US"/>
              <a:pPr/>
              <a:t>99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100" b="1" dirty="0"/>
              <a:t>Example </a:t>
            </a:r>
            <a:r>
              <a:rPr lang="en-US" sz="4100" b="1" dirty="0" smtClean="0"/>
              <a:t>6.31  </a:t>
            </a:r>
            <a:r>
              <a:rPr lang="en-US" sz="4100" b="1" dirty="0"/>
              <a:t>Query using EXISTS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b="1"/>
              <a:t>Find all staff who work in a London branch.</a:t>
            </a:r>
          </a:p>
          <a:p>
            <a:pPr algn="just">
              <a:lnSpc>
                <a:spcPct val="70000"/>
              </a:lnSpc>
            </a:pPr>
            <a:endParaRPr lang="en-US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/>
              <a:t>	    </a:t>
            </a:r>
            <a:r>
              <a:rPr lang="en-US" sz="3000" b="1"/>
              <a:t>SELECT staffNo, fName, lName, position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  FROM Staff s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  WHERE EXISTS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(SELECT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 FROM Branch b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	 WHERE s.branchNo = b.branchNo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600" b="1"/>
              <a:t>	  		     city = ‘London’);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748220452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3199</TotalTime>
  <Words>3745</Words>
  <Application>Microsoft Office PowerPoint</Application>
  <PresentationFormat>On-screen Show (4:3)</PresentationFormat>
  <Paragraphs>1161</Paragraphs>
  <Slides>127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Blank Presentation</vt:lpstr>
      <vt:lpstr>SQL Queries</vt:lpstr>
      <vt:lpstr>Learning Objectives</vt:lpstr>
      <vt:lpstr>Acknowledgments</vt:lpstr>
      <vt:lpstr>Objectives of SQL</vt:lpstr>
      <vt:lpstr>Objectives of SQL</vt:lpstr>
      <vt:lpstr>Objectives of SQL</vt:lpstr>
      <vt:lpstr>Objectives of SQL</vt:lpstr>
      <vt:lpstr>Objectives of SQL</vt:lpstr>
      <vt:lpstr>History of SQL</vt:lpstr>
      <vt:lpstr>History of SQL</vt:lpstr>
      <vt:lpstr>History of SQL</vt:lpstr>
      <vt:lpstr>Importance of SQL</vt:lpstr>
      <vt:lpstr>Writing SQL Commands</vt:lpstr>
      <vt:lpstr>Writing SQL Commands</vt:lpstr>
      <vt:lpstr>Literals</vt:lpstr>
      <vt:lpstr>SELECT Statement</vt:lpstr>
      <vt:lpstr>SELECT Statement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6.3  Use of DISTINCT</vt:lpstr>
      <vt:lpstr>Example 6.4  Calculated Fields</vt:lpstr>
      <vt:lpstr>Example 6.4  Calculated Fields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SELECT Statement - Grouping</vt:lpstr>
      <vt:lpstr>SELECT Statement - Grouping</vt:lpstr>
      <vt:lpstr>Example 6.17  Use of GROUP BY</vt:lpstr>
      <vt:lpstr>Example 6.17  Use of GROUP BY</vt:lpstr>
      <vt:lpstr>Restricted Groupings – HAVING clause</vt:lpstr>
      <vt:lpstr>Example 6.18  Use of HAVING</vt:lpstr>
      <vt:lpstr>Example 6.18  Use of HAVING</vt:lpstr>
      <vt:lpstr>Subqueries</vt:lpstr>
      <vt:lpstr>Example 6.19  Subquery with Equality</vt:lpstr>
      <vt:lpstr>Example 6.19  Subquery with Equality</vt:lpstr>
      <vt:lpstr>Example 6.19  Subquery with Equality</vt:lpstr>
      <vt:lpstr>Example 6.20  Subquery with Aggregate</vt:lpstr>
      <vt:lpstr>Example 6.20  Subquery with Aggregate</vt:lpstr>
      <vt:lpstr>Example 6.20  Subquery with Aggregate</vt:lpstr>
      <vt:lpstr>Subquery Rules</vt:lpstr>
      <vt:lpstr>Subquery Rules</vt:lpstr>
      <vt:lpstr>Example 6.21  Nested subquery: use of IN</vt:lpstr>
      <vt:lpstr>Example 6.21  Nested subquery: use of IN</vt:lpstr>
      <vt:lpstr>ANY and ALL</vt:lpstr>
      <vt:lpstr>Example 6.22  Use of ANY/SOME</vt:lpstr>
      <vt:lpstr>Example 6.22  Use of ANY/SOME</vt:lpstr>
      <vt:lpstr>Example 6.23  Use of ALL</vt:lpstr>
      <vt:lpstr>Example 6.23  Use of ALL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6.26  Three Table Join</vt:lpstr>
      <vt:lpstr>Example 6.27  Multiple Grouping Columns</vt:lpstr>
      <vt:lpstr>Example 6.27  Multiple Grouping Columns</vt:lpstr>
      <vt:lpstr>Computing a Join</vt:lpstr>
      <vt:lpstr>Computing a Join</vt:lpstr>
      <vt:lpstr>Outer Joins</vt:lpstr>
      <vt:lpstr>Outer Joins</vt:lpstr>
      <vt:lpstr>Outer Joins</vt:lpstr>
      <vt:lpstr>Example 6.28  Left Outer Join</vt:lpstr>
      <vt:lpstr>Example 6.28  Left Outer Join</vt:lpstr>
      <vt:lpstr>Example 6.29  Right Outer Join</vt:lpstr>
      <vt:lpstr>Example 6.29  Right Outer Join</vt:lpstr>
      <vt:lpstr>Example 6.30  Full Outer Join</vt:lpstr>
      <vt:lpstr>Example 6.30  Full Outer Join</vt:lpstr>
      <vt:lpstr>EXISTS and NOT EXISTS</vt:lpstr>
      <vt:lpstr>EXISTS and NOT EXISTS</vt:lpstr>
      <vt:lpstr>Example 6.31  Query using EXISTS</vt:lpstr>
      <vt:lpstr>Example 6.31  Query using EXISTS</vt:lpstr>
      <vt:lpstr>Example 6.31  Query using EXISTS</vt:lpstr>
      <vt:lpstr>Example 6.31  Query using EXISTS</vt:lpstr>
      <vt:lpstr>Union, Intersect, and Difference (Except)</vt:lpstr>
      <vt:lpstr>Union, Intersect, and Difference (Except)</vt:lpstr>
      <vt:lpstr>Union, Intersect, and Difference (Except)</vt:lpstr>
      <vt:lpstr>Example 6.32  Use of UNION</vt:lpstr>
      <vt:lpstr>Example 6.32  Use of UNION</vt:lpstr>
      <vt:lpstr>Example 6.32  Use of UNION</vt:lpstr>
      <vt:lpstr>Example 6.33  Use of INTERSECT</vt:lpstr>
      <vt:lpstr>Example 6.33  Use of INTERSECT</vt:lpstr>
      <vt:lpstr>Example 6.33  Use of INTERSECT</vt:lpstr>
      <vt:lpstr>Example 6.34  Use of EXCEPT</vt:lpstr>
      <vt:lpstr>Example 6.34  Use of EXCEPT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264</cp:revision>
  <cp:lastPrinted>2000-10-02T16:10:22Z</cp:lastPrinted>
  <dcterms:created xsi:type="dcterms:W3CDTF">2000-09-29T00:33:17Z</dcterms:created>
  <dcterms:modified xsi:type="dcterms:W3CDTF">2012-10-15T13:59:04Z</dcterms:modified>
</cp:coreProperties>
</file>