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1"/>
  </p:notesMasterIdLst>
  <p:handoutMasterIdLst>
    <p:handoutMasterId r:id="rId42"/>
  </p:handoutMasterIdLst>
  <p:sldIdLst>
    <p:sldId id="422" r:id="rId2"/>
    <p:sldId id="423" r:id="rId3"/>
    <p:sldId id="424" r:id="rId4"/>
    <p:sldId id="425" r:id="rId5"/>
    <p:sldId id="426" r:id="rId6"/>
    <p:sldId id="427" r:id="rId7"/>
    <p:sldId id="428" r:id="rId8"/>
    <p:sldId id="429" r:id="rId9"/>
    <p:sldId id="430" r:id="rId10"/>
    <p:sldId id="431" r:id="rId11"/>
    <p:sldId id="432" r:id="rId12"/>
    <p:sldId id="433" r:id="rId13"/>
    <p:sldId id="434" r:id="rId14"/>
    <p:sldId id="435" r:id="rId15"/>
    <p:sldId id="436" r:id="rId16"/>
    <p:sldId id="437" r:id="rId17"/>
    <p:sldId id="438" r:id="rId18"/>
    <p:sldId id="439" r:id="rId19"/>
    <p:sldId id="440" r:id="rId20"/>
    <p:sldId id="441" r:id="rId21"/>
    <p:sldId id="442" r:id="rId22"/>
    <p:sldId id="443" r:id="rId23"/>
    <p:sldId id="444" r:id="rId24"/>
    <p:sldId id="445" r:id="rId25"/>
    <p:sldId id="446" r:id="rId26"/>
    <p:sldId id="447" r:id="rId27"/>
    <p:sldId id="448" r:id="rId28"/>
    <p:sldId id="449" r:id="rId29"/>
    <p:sldId id="450" r:id="rId30"/>
    <p:sldId id="451" r:id="rId31"/>
    <p:sldId id="452" r:id="rId32"/>
    <p:sldId id="459" r:id="rId33"/>
    <p:sldId id="460" r:id="rId34"/>
    <p:sldId id="453" r:id="rId35"/>
    <p:sldId id="454" r:id="rId36"/>
    <p:sldId id="455" r:id="rId37"/>
    <p:sldId id="456" r:id="rId38"/>
    <p:sldId id="457" r:id="rId39"/>
    <p:sldId id="458" r:id="rId40"/>
  </p:sldIdLst>
  <p:sldSz cx="9144000" cy="6858000" type="screen4x3"/>
  <p:notesSz cx="6997700" cy="92837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0"/>
    <a:srgbClr val="030119"/>
    <a:srgbClr val="0000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2787"/>
    <p:restoredTop sz="90929"/>
  </p:normalViewPr>
  <p:slideViewPr>
    <p:cSldViewPr>
      <p:cViewPr varScale="1">
        <p:scale>
          <a:sx n="74" d="100"/>
          <a:sy n="74" d="100"/>
        </p:scale>
        <p:origin x="-189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56"/>
    </p:cViewPr>
  </p:sorterViewPr>
  <p:notesViewPr>
    <p:cSldViewPr>
      <p:cViewPr varScale="1">
        <p:scale>
          <a:sx n="40" d="100"/>
          <a:sy n="40" d="100"/>
        </p:scale>
        <p:origin x="-1488" y="-90"/>
      </p:cViewPr>
      <p:guideLst>
        <p:guide orient="horz" pos="2923"/>
        <p:guide pos="22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21" tIns="46410" rIns="92821" bIns="46410" numCol="1" anchor="t" anchorCtr="0" compatLnSpc="1">
            <a:prstTxWarp prst="textNoShape">
              <a:avLst/>
            </a:prstTxWarp>
          </a:bodyPr>
          <a:lstStyle>
            <a:lvl1pPr algn="l" defTabSz="928688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21" tIns="46410" rIns="92821" bIns="46410" numCol="1" anchor="t" anchorCtr="0" compatLnSpc="1">
            <a:prstTxWarp prst="textNoShape">
              <a:avLst/>
            </a:prstTxWarp>
          </a:bodyPr>
          <a:lstStyle>
            <a:lvl1pPr algn="r" defTabSz="928688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21" tIns="46410" rIns="92821" bIns="46410" numCol="1" anchor="b" anchorCtr="0" compatLnSpc="1">
            <a:prstTxWarp prst="textNoShape">
              <a:avLst/>
            </a:prstTxWarp>
          </a:bodyPr>
          <a:lstStyle>
            <a:lvl1pPr algn="l" defTabSz="928688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21" tIns="46410" rIns="92821" bIns="46410" numCol="1" anchor="b" anchorCtr="0" compatLnSpc="1">
            <a:prstTxWarp prst="textNoShape">
              <a:avLst/>
            </a:prstTxWarp>
          </a:bodyPr>
          <a:lstStyle>
            <a:lvl1pPr algn="r" defTabSz="928688">
              <a:defRPr sz="1200" smtClean="0"/>
            </a:lvl1pPr>
          </a:lstStyle>
          <a:p>
            <a:pPr>
              <a:defRPr/>
            </a:pPr>
            <a:fld id="{927890E5-2EE6-499A-A177-B478B8AF22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2705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21" tIns="46410" rIns="92821" bIns="46410" numCol="1" anchor="t" anchorCtr="0" compatLnSpc="1">
            <a:prstTxWarp prst="textNoShape">
              <a:avLst/>
            </a:prstTxWarp>
          </a:bodyPr>
          <a:lstStyle>
            <a:lvl1pPr algn="l" defTabSz="928688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21" tIns="46410" rIns="92821" bIns="46410" numCol="1" anchor="t" anchorCtr="0" compatLnSpc="1">
            <a:prstTxWarp prst="textNoShape">
              <a:avLst/>
            </a:prstTxWarp>
          </a:bodyPr>
          <a:lstStyle>
            <a:lvl1pPr algn="r" defTabSz="928688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9513" y="696913"/>
            <a:ext cx="4640262" cy="3479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10075"/>
            <a:ext cx="5130800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21" tIns="46410" rIns="92821" bIns="464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21" tIns="46410" rIns="92821" bIns="46410" numCol="1" anchor="b" anchorCtr="0" compatLnSpc="1">
            <a:prstTxWarp prst="textNoShape">
              <a:avLst/>
            </a:prstTxWarp>
          </a:bodyPr>
          <a:lstStyle>
            <a:lvl1pPr algn="l" defTabSz="928688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21" tIns="46410" rIns="92821" bIns="46410" numCol="1" anchor="b" anchorCtr="0" compatLnSpc="1">
            <a:prstTxWarp prst="textNoShape">
              <a:avLst/>
            </a:prstTxWarp>
          </a:bodyPr>
          <a:lstStyle>
            <a:lvl1pPr algn="r" defTabSz="928688">
              <a:defRPr sz="1200" smtClean="0"/>
            </a:lvl1pPr>
          </a:lstStyle>
          <a:p>
            <a:pPr>
              <a:defRPr/>
            </a:pPr>
            <a:fld id="{D6355215-57C8-4B0E-85CE-1A2A1DACD6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9962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E2AF7F-C0AE-4111-BA76-6C425D2D28AE}" type="slidenum">
              <a:rPr lang="en-US"/>
              <a:pPr/>
              <a:t>2</a:t>
            </a:fld>
            <a:endParaRPr lang="en-US"/>
          </a:p>
        </p:txBody>
      </p:sp>
      <p:sp>
        <p:nvSpPr>
          <p:cNvPr id="162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703263"/>
            <a:ext cx="4622800" cy="3467100"/>
          </a:xfrm>
          <a:ln/>
        </p:spPr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08488"/>
            <a:ext cx="5129213" cy="417671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4B33FA-CECF-422D-8D2F-93F3D1645664}" type="slidenum">
              <a:rPr lang="en-US"/>
              <a:pPr/>
              <a:t>3</a:t>
            </a:fld>
            <a:endParaRPr lang="en-US"/>
          </a:p>
        </p:txBody>
      </p:sp>
      <p:sp>
        <p:nvSpPr>
          <p:cNvPr id="69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30325" y="809625"/>
            <a:ext cx="4337050" cy="3252788"/>
          </a:xfrm>
          <a:ln w="12700" cap="flat"/>
        </p:spPr>
      </p:sp>
      <p:sp>
        <p:nvSpPr>
          <p:cNvPr id="69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6788" y="4402138"/>
            <a:ext cx="5076825" cy="3910012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854" tIns="45121" rIns="91854" bIns="45121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10/10/2012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ADC686-7705-4BF4-83EF-6DF810846D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10/10/2012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2B719-C7C2-470F-9122-803B639D6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10/10/2012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8C0C26-FE1D-445F-BA0D-12C9579331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10/10/2012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37A6D1-F970-459C-BB36-9814A8342A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10/10/2012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23C9CE-7F0A-4FA6-95C5-8EA375F38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10/10/2012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772352-0403-4782-9E5F-21C1369DE7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10/10/2012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D02EAD-1136-418F-B8F9-347E81B543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10/10/2012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9A802D-8EC8-4D1E-921B-6E2A42A0FF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10/10/2012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295818-E586-4AD5-86BF-242573CED4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10/10/2012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607E97-A07F-4563-826B-18CD1395A9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10/10/2012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EFFC82-8208-421E-B3BE-8670E1700D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smtClean="0"/>
            </a:lvl1pPr>
          </a:lstStyle>
          <a:p>
            <a:pPr>
              <a:defRPr/>
            </a:pPr>
            <a:r>
              <a:rPr lang="en-US" smtClean="0"/>
              <a:t>10/10/2012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0B155ECF-F0C3-490B-A905-6904E70D85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10/10/2012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516FA-D224-4B53-A391-A13D135E96C5}" type="slidenum">
              <a:rPr lang="en-US"/>
              <a:pPr/>
              <a:t>1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b="1"/>
              <a:t>Physical Database Design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400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10/10/2012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F2D2-36B2-4251-A156-270E07D05782}" type="slidenum">
              <a:rPr lang="en-US"/>
              <a:pPr/>
              <a:t>10</a:t>
            </a:fld>
            <a:endParaRPr lang="en-US"/>
          </a:p>
        </p:txBody>
      </p:sp>
      <p:sp>
        <p:nvSpPr>
          <p:cNvPr id="69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z="4000" b="1">
                <a:cs typeface="Times New Roman" pitchFamily="18" charset="0"/>
              </a:rPr>
              <a:t>Step 4  Translate Global Logical Data Model for Target DBMS</a:t>
            </a:r>
            <a:endParaRPr lang="en-GB" sz="4000" b="1">
              <a:cs typeface="Times New Roman" pitchFamily="18" charset="0"/>
            </a:endParaRPr>
          </a:p>
        </p:txBody>
      </p:sp>
      <p:sp>
        <p:nvSpPr>
          <p:cNvPr id="69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05800" cy="4876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b="1">
                <a:cs typeface="Times New Roman" pitchFamily="18" charset="0"/>
              </a:rPr>
              <a:t>	</a:t>
            </a:r>
            <a:r>
              <a:rPr lang="en-US" sz="2800" b="1">
                <a:latin typeface="Times" pitchFamily="18" charset="0"/>
                <a:cs typeface="Times New Roman" pitchFamily="18" charset="0"/>
              </a:rPr>
              <a:t>To produce a relational database schema that can be implemented in the target DBMS from the global logical data model.</a:t>
            </a:r>
            <a:r>
              <a:rPr lang="en-GB" sz="2800" b="1">
                <a:latin typeface="Times" pitchFamily="18" charset="0"/>
              </a:rPr>
              <a:t> </a:t>
            </a:r>
          </a:p>
          <a:p>
            <a:pPr>
              <a:lnSpc>
                <a:spcPct val="10000"/>
              </a:lnSpc>
              <a:buFontTx/>
              <a:buNone/>
            </a:pPr>
            <a:endParaRPr lang="en-GB" sz="2800" b="1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2800" b="1">
                <a:latin typeface="Times" pitchFamily="18" charset="0"/>
                <a:cs typeface="Times New Roman" pitchFamily="18" charset="0"/>
              </a:rPr>
              <a:t>Need to know functionality of target DBMS such as how to create base relations and whether the system supports the definition of:</a:t>
            </a:r>
          </a:p>
          <a:p>
            <a:pPr lvl="1">
              <a:lnSpc>
                <a:spcPct val="90000"/>
              </a:lnSpc>
            </a:pPr>
            <a:r>
              <a:rPr lang="en-US" sz="2400" b="1">
                <a:latin typeface="Times" pitchFamily="18" charset="0"/>
                <a:cs typeface="Times New Roman" pitchFamily="18" charset="0"/>
              </a:rPr>
              <a:t>PKs, FKs, and AKs;</a:t>
            </a:r>
          </a:p>
          <a:p>
            <a:pPr lvl="1">
              <a:lnSpc>
                <a:spcPct val="90000"/>
              </a:lnSpc>
            </a:pPr>
            <a:r>
              <a:rPr lang="en-US" sz="2400" b="1">
                <a:latin typeface="Times" pitchFamily="18" charset="0"/>
                <a:cs typeface="Times New Roman" pitchFamily="18" charset="0"/>
              </a:rPr>
              <a:t>required data – i.e. whether system supports NOT NULL;</a:t>
            </a:r>
          </a:p>
          <a:p>
            <a:pPr lvl="1">
              <a:lnSpc>
                <a:spcPct val="90000"/>
              </a:lnSpc>
            </a:pPr>
            <a:r>
              <a:rPr lang="en-US" sz="2400" b="1">
                <a:latin typeface="Times" pitchFamily="18" charset="0"/>
                <a:cs typeface="Times New Roman" pitchFamily="18" charset="0"/>
              </a:rPr>
              <a:t>domains;</a:t>
            </a:r>
          </a:p>
          <a:p>
            <a:pPr lvl="1">
              <a:lnSpc>
                <a:spcPct val="90000"/>
              </a:lnSpc>
            </a:pPr>
            <a:r>
              <a:rPr lang="en-US" sz="2400" b="1">
                <a:latin typeface="Times" pitchFamily="18" charset="0"/>
                <a:cs typeface="Times New Roman" pitchFamily="18" charset="0"/>
              </a:rPr>
              <a:t>relational integrity constraints;</a:t>
            </a:r>
          </a:p>
          <a:p>
            <a:pPr lvl="1">
              <a:lnSpc>
                <a:spcPct val="90000"/>
              </a:lnSpc>
            </a:pPr>
            <a:r>
              <a:rPr lang="en-US" sz="2400" b="1">
                <a:latin typeface="Times" pitchFamily="18" charset="0"/>
                <a:cs typeface="Times New Roman" pitchFamily="18" charset="0"/>
              </a:rPr>
              <a:t>enterprise constraints.</a:t>
            </a:r>
            <a:r>
              <a:rPr lang="en-GB" sz="2400" b="1">
                <a:latin typeface="Times" pitchFamily="18" charset="0"/>
              </a:rPr>
              <a:t> </a:t>
            </a:r>
          </a:p>
          <a:p>
            <a:pPr lvl="3">
              <a:lnSpc>
                <a:spcPct val="90000"/>
              </a:lnSpc>
            </a:pPr>
            <a:endParaRPr lang="en-GB" sz="1800" b="1"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8915773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9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9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9395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10/10/2012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1AF8C-C622-4EAE-871D-56437DD59D26}" type="slidenum">
              <a:rPr lang="en-US"/>
              <a:pPr/>
              <a:t>11</a:t>
            </a:fld>
            <a:endParaRPr lang="en-US"/>
          </a:p>
        </p:txBody>
      </p:sp>
      <p:sp>
        <p:nvSpPr>
          <p:cNvPr id="70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cs typeface="Times New Roman" pitchFamily="18" charset="0"/>
              </a:rPr>
              <a:t>Step 4.1  Design Base Relations</a:t>
            </a:r>
            <a:endParaRPr lang="en-GB" b="1">
              <a:cs typeface="Times New Roman" pitchFamily="18" charset="0"/>
            </a:endParaRPr>
          </a:p>
        </p:txBody>
      </p:sp>
      <p:sp>
        <p:nvSpPr>
          <p:cNvPr id="70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077200" cy="4114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b="1">
                <a:cs typeface="Times New Roman" pitchFamily="18" charset="0"/>
              </a:rPr>
              <a:t>	To decide how to represent base relations identified in global logical model in target DBMS.</a:t>
            </a:r>
            <a:r>
              <a:rPr lang="en-GB">
                <a:cs typeface="Times New Roman" pitchFamily="18" charset="0"/>
              </a:rPr>
              <a:t> </a:t>
            </a:r>
          </a:p>
          <a:p>
            <a:pPr>
              <a:lnSpc>
                <a:spcPct val="10000"/>
              </a:lnSpc>
              <a:buFontTx/>
              <a:buNone/>
            </a:pPr>
            <a:endParaRPr lang="en-GB">
              <a:cs typeface="Times New Roman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b="1">
                <a:latin typeface="Times" pitchFamily="18" charset="0"/>
                <a:cs typeface="Times New Roman" pitchFamily="18" charset="0"/>
              </a:rPr>
              <a:t>For each relation, need to define:</a:t>
            </a:r>
          </a:p>
          <a:p>
            <a:pPr lvl="1" indent="-209550" algn="just">
              <a:lnSpc>
                <a:spcPct val="90000"/>
              </a:lnSpc>
            </a:pPr>
            <a:r>
              <a:rPr lang="en-US" sz="2400" b="1">
                <a:latin typeface="Times" pitchFamily="18" charset="0"/>
                <a:cs typeface="Times New Roman" pitchFamily="18" charset="0"/>
              </a:rPr>
              <a:t>the name of the relation;</a:t>
            </a:r>
          </a:p>
          <a:p>
            <a:pPr lvl="1" indent="-209550" algn="just">
              <a:lnSpc>
                <a:spcPct val="90000"/>
              </a:lnSpc>
            </a:pPr>
            <a:r>
              <a:rPr lang="en-US" sz="2400" b="1">
                <a:latin typeface="Times" pitchFamily="18" charset="0"/>
                <a:cs typeface="Times New Roman" pitchFamily="18" charset="0"/>
              </a:rPr>
              <a:t>a list of simple attributes in brackets;</a:t>
            </a:r>
          </a:p>
          <a:p>
            <a:pPr lvl="1" indent="-209550" algn="just">
              <a:lnSpc>
                <a:spcPct val="90000"/>
              </a:lnSpc>
            </a:pPr>
            <a:r>
              <a:rPr lang="en-US" sz="2400" b="1">
                <a:latin typeface="Times" pitchFamily="18" charset="0"/>
                <a:cs typeface="Times New Roman" pitchFamily="18" charset="0"/>
              </a:rPr>
              <a:t>the PK and, where appropriate, AKs and FKs.</a:t>
            </a:r>
          </a:p>
          <a:p>
            <a:pPr lvl="1" indent="-209550" algn="just">
              <a:lnSpc>
                <a:spcPct val="90000"/>
              </a:lnSpc>
            </a:pPr>
            <a:r>
              <a:rPr lang="en-US" sz="2400" b="1">
                <a:latin typeface="Times" pitchFamily="18" charset="0"/>
                <a:cs typeface="Times New Roman" pitchFamily="18" charset="0"/>
              </a:rPr>
              <a:t>a list of any derived attributes and how they should be computed;</a:t>
            </a:r>
          </a:p>
          <a:p>
            <a:pPr lvl="1" indent="-209550" algn="just">
              <a:lnSpc>
                <a:spcPct val="90000"/>
              </a:lnSpc>
            </a:pPr>
            <a:r>
              <a:rPr lang="en-US" sz="2400" b="1">
                <a:latin typeface="Times" pitchFamily="18" charset="0"/>
                <a:cs typeface="Times New Roman" pitchFamily="18" charset="0"/>
              </a:rPr>
              <a:t>referential integrity constraints for any FKs identified.</a:t>
            </a:r>
            <a:endParaRPr lang="en-US" sz="1800" b="1">
              <a:latin typeface="Times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1561056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0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04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0419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10/10/2012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A1307-FA62-4538-818D-24C4FE850300}" type="slidenum">
              <a:rPr lang="en-US"/>
              <a:pPr/>
              <a:t>12</a:t>
            </a:fld>
            <a:endParaRPr lang="en-US"/>
          </a:p>
        </p:txBody>
      </p:sp>
      <p:sp>
        <p:nvSpPr>
          <p:cNvPr id="70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cs typeface="Times New Roman" pitchFamily="18" charset="0"/>
              </a:rPr>
              <a:t>Step 4.1  Design Base Relations</a:t>
            </a:r>
            <a:endParaRPr lang="en-GB" b="1">
              <a:cs typeface="Times New Roman" pitchFamily="18" charset="0"/>
            </a:endParaRPr>
          </a:p>
        </p:txBody>
      </p:sp>
      <p:sp>
        <p:nvSpPr>
          <p:cNvPr id="70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7848600" cy="4114800"/>
          </a:xfrm>
        </p:spPr>
        <p:txBody>
          <a:bodyPr/>
          <a:lstStyle/>
          <a:p>
            <a:r>
              <a:rPr lang="en-US" b="1">
                <a:latin typeface="Times" pitchFamily="18" charset="0"/>
                <a:cs typeface="Times New Roman" pitchFamily="18" charset="0"/>
              </a:rPr>
              <a:t>For each attribute, need to define:</a:t>
            </a:r>
          </a:p>
          <a:p>
            <a:pPr lvl="1" algn="just"/>
            <a:r>
              <a:rPr lang="en-US" sz="2400" b="1">
                <a:latin typeface="Times" pitchFamily="18" charset="0"/>
                <a:cs typeface="Times New Roman" pitchFamily="18" charset="0"/>
              </a:rPr>
              <a:t>its domain, consisting of a data type, length, and any constraints on the domain;</a:t>
            </a:r>
          </a:p>
          <a:p>
            <a:pPr lvl="1" algn="just"/>
            <a:r>
              <a:rPr lang="en-US" sz="2400" b="1">
                <a:latin typeface="Times" pitchFamily="18" charset="0"/>
                <a:cs typeface="Times New Roman" pitchFamily="18" charset="0"/>
              </a:rPr>
              <a:t>an optional default value for the attribute;</a:t>
            </a:r>
          </a:p>
          <a:p>
            <a:pPr lvl="1" algn="just"/>
            <a:r>
              <a:rPr lang="en-US" sz="2400" b="1">
                <a:latin typeface="Times" pitchFamily="18" charset="0"/>
                <a:cs typeface="Times New Roman" pitchFamily="18" charset="0"/>
              </a:rPr>
              <a:t>whether the attribute can hold nulls.</a:t>
            </a:r>
          </a:p>
          <a:p>
            <a:pPr lvl="1" algn="just"/>
            <a:endParaRPr lang="en-US" sz="2400" b="1">
              <a:latin typeface="Times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9277784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1443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10/10/2012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A2B01-75A5-4F5F-BCC6-4AA945119D0B}" type="slidenum">
              <a:rPr lang="en-US"/>
              <a:pPr/>
              <a:t>13</a:t>
            </a:fld>
            <a:endParaRPr lang="en-US"/>
          </a:p>
        </p:txBody>
      </p:sp>
      <p:sp>
        <p:nvSpPr>
          <p:cNvPr id="70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>
                <a:latin typeface="Times" pitchFamily="18" charset="0"/>
                <a:cs typeface="Times New Roman" pitchFamily="18" charset="0"/>
              </a:rPr>
              <a:t>DBDL for the PropertyForRent Relation</a:t>
            </a:r>
            <a:r>
              <a:rPr lang="en-GB"/>
              <a:t> </a:t>
            </a:r>
          </a:p>
        </p:txBody>
      </p:sp>
      <p:pic>
        <p:nvPicPr>
          <p:cNvPr id="702467" name="Picture 3" descr="D:\Database System 3e_tiff\Ch16-tif\DS3-Figure 16-01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295400"/>
            <a:ext cx="5410200" cy="4822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2976593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10/10/2012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AD1A5-FD38-4316-9A1B-EC21602DDA07}" type="slidenum">
              <a:rPr lang="en-US"/>
              <a:pPr/>
              <a:t>14</a:t>
            </a:fld>
            <a:endParaRPr lang="en-US"/>
          </a:p>
        </p:txBody>
      </p:sp>
      <p:sp>
        <p:nvSpPr>
          <p:cNvPr id="70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cs typeface="Times New Roman" pitchFamily="18" charset="0"/>
              </a:rPr>
              <a:t>Step 4.2  Design Representation of Derived Data</a:t>
            </a:r>
            <a:endParaRPr lang="en-GB"/>
          </a:p>
        </p:txBody>
      </p:sp>
      <p:sp>
        <p:nvSpPr>
          <p:cNvPr id="70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72795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sz="2800" b="1" dirty="0">
                <a:cs typeface="Times New Roman" pitchFamily="18" charset="0"/>
              </a:rPr>
              <a:t>	To decide how to represent any derived data present in the global logical data model in the target DBMS.</a:t>
            </a:r>
          </a:p>
          <a:p>
            <a:pPr>
              <a:lnSpc>
                <a:spcPct val="30000"/>
              </a:lnSpc>
              <a:buFontTx/>
              <a:buNone/>
            </a:pPr>
            <a:endParaRPr lang="en-US" sz="2800" b="1" dirty="0">
              <a:cs typeface="Times New Roman" pitchFamily="18" charset="0"/>
            </a:endParaRPr>
          </a:p>
          <a:p>
            <a:pPr algn="just"/>
            <a:r>
              <a:rPr lang="en-US" sz="2800" b="1" dirty="0">
                <a:latin typeface="Times" pitchFamily="18" charset="0"/>
                <a:cs typeface="Times New Roman" pitchFamily="18" charset="0"/>
              </a:rPr>
              <a:t>Examine logical data model and data dictionary, and produce list of all derived attributes. </a:t>
            </a:r>
          </a:p>
          <a:p>
            <a:pPr algn="just"/>
            <a:r>
              <a:rPr lang="en-US" sz="2800" b="1" dirty="0">
                <a:latin typeface="Times" pitchFamily="18" charset="0"/>
                <a:cs typeface="Times New Roman" pitchFamily="18" charset="0"/>
              </a:rPr>
              <a:t>Derived attribute can be stored in database or calculated every time it is needed. </a:t>
            </a:r>
          </a:p>
        </p:txBody>
      </p:sp>
    </p:spTree>
    <p:extLst>
      <p:ext uri="{BB962C8B-B14F-4D97-AF65-F5344CB8AC3E}">
        <p14:creationId xmlns:p14="http://schemas.microsoft.com/office/powerpoint/2010/main" val="724427981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3491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10/10/2012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B54E2-325C-433F-BBBF-F0E257003621}" type="slidenum">
              <a:rPr lang="en-US"/>
              <a:pPr/>
              <a:t>15</a:t>
            </a:fld>
            <a:endParaRPr lang="en-US"/>
          </a:p>
        </p:txBody>
      </p:sp>
      <p:sp>
        <p:nvSpPr>
          <p:cNvPr id="70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cs typeface="Times New Roman" pitchFamily="18" charset="0"/>
              </a:rPr>
              <a:t>Step 4.2  Design Representation of Derived Data</a:t>
            </a:r>
            <a:endParaRPr lang="en-GB"/>
          </a:p>
        </p:txBody>
      </p:sp>
      <p:sp>
        <p:nvSpPr>
          <p:cNvPr id="70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727950" cy="4114800"/>
          </a:xfrm>
        </p:spPr>
        <p:txBody>
          <a:bodyPr/>
          <a:lstStyle/>
          <a:p>
            <a:r>
              <a:rPr lang="en-US" b="1">
                <a:latin typeface="Times" pitchFamily="18" charset="0"/>
                <a:cs typeface="Times New Roman" pitchFamily="18" charset="0"/>
              </a:rPr>
              <a:t>Option selected is based on:</a:t>
            </a:r>
          </a:p>
          <a:p>
            <a:pPr lvl="1" algn="just"/>
            <a:r>
              <a:rPr lang="en-US" b="1">
                <a:latin typeface="Times" pitchFamily="18" charset="0"/>
                <a:cs typeface="Times New Roman" pitchFamily="18" charset="0"/>
              </a:rPr>
              <a:t>additional cost to store the derived data and keep it consistent with operational data from which it is derived;</a:t>
            </a:r>
          </a:p>
          <a:p>
            <a:pPr lvl="1" algn="just"/>
            <a:r>
              <a:rPr lang="en-US" b="1">
                <a:latin typeface="Times" pitchFamily="18" charset="0"/>
                <a:cs typeface="Times New Roman" pitchFamily="18" charset="0"/>
              </a:rPr>
              <a:t>cost to calculate it each time it is required.</a:t>
            </a:r>
          </a:p>
          <a:p>
            <a:pPr lvl="1" algn="just">
              <a:lnSpc>
                <a:spcPct val="20000"/>
              </a:lnSpc>
            </a:pPr>
            <a:endParaRPr lang="en-US" b="1">
              <a:latin typeface="Times" pitchFamily="18" charset="0"/>
              <a:cs typeface="Times New Roman" pitchFamily="18" charset="0"/>
            </a:endParaRPr>
          </a:p>
          <a:p>
            <a:r>
              <a:rPr lang="en-US" b="1">
                <a:latin typeface="Times" pitchFamily="18" charset="0"/>
                <a:cs typeface="Times New Roman" pitchFamily="18" charset="0"/>
              </a:rPr>
              <a:t>Less expensive option is chosen subject to performance constraints. </a:t>
            </a:r>
            <a:r>
              <a:rPr lang="en-GB" b="1">
                <a:latin typeface="Times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48449968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4515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10/10/2012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3522E-6F4C-4918-8CBC-480B9BE5FFF8}" type="slidenum">
              <a:rPr lang="en-US"/>
              <a:pPr/>
              <a:t>16</a:t>
            </a:fld>
            <a:endParaRPr lang="en-US"/>
          </a:p>
        </p:txBody>
      </p:sp>
      <p:sp>
        <p:nvSpPr>
          <p:cNvPr id="70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r>
              <a:rPr lang="en-US" sz="3600" b="1">
                <a:latin typeface="Times" pitchFamily="18" charset="0"/>
                <a:cs typeface="Arial" charset="0"/>
              </a:rPr>
              <a:t>PropertyforRent</a:t>
            </a:r>
            <a:r>
              <a:rPr lang="en-US" sz="3600" b="1">
                <a:latin typeface="Times" pitchFamily="18" charset="0"/>
                <a:cs typeface="Times New Roman" pitchFamily="18" charset="0"/>
              </a:rPr>
              <a:t> Relation and </a:t>
            </a:r>
            <a:r>
              <a:rPr lang="en-US" sz="3600" b="1">
                <a:latin typeface="Times" pitchFamily="18" charset="0"/>
                <a:cs typeface="Arial" charset="0"/>
              </a:rPr>
              <a:t>Staff</a:t>
            </a:r>
            <a:r>
              <a:rPr lang="en-US" sz="3600" b="1">
                <a:latin typeface="Times" pitchFamily="18" charset="0"/>
                <a:cs typeface="Times New Roman" pitchFamily="18" charset="0"/>
              </a:rPr>
              <a:t> Relation with Derived Attribute </a:t>
            </a:r>
            <a:r>
              <a:rPr lang="en-US" sz="3600" b="1">
                <a:latin typeface="Times" pitchFamily="18" charset="0"/>
                <a:cs typeface="Arial" charset="0"/>
              </a:rPr>
              <a:t>noOfProperties</a:t>
            </a:r>
            <a:r>
              <a:rPr lang="en-GB"/>
              <a:t> </a:t>
            </a:r>
          </a:p>
        </p:txBody>
      </p:sp>
      <p:pic>
        <p:nvPicPr>
          <p:cNvPr id="705539" name="Picture 3" descr="D:\Database System 3e_tiff\Ch16-tif\DS3-Figure 16-02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828800"/>
            <a:ext cx="7086600" cy="429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0854131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10/10/2012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AA89-53F5-455A-AA58-674739463CC2}" type="slidenum">
              <a:rPr lang="en-US"/>
              <a:pPr/>
              <a:t>17</a:t>
            </a:fld>
            <a:endParaRPr lang="en-US"/>
          </a:p>
        </p:txBody>
      </p:sp>
      <p:sp>
        <p:nvSpPr>
          <p:cNvPr id="70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4000" b="1">
                <a:cs typeface="Times New Roman" pitchFamily="18" charset="0"/>
              </a:rPr>
              <a:t>Step 4.3  Design Enterprise Constraints</a:t>
            </a:r>
            <a:endParaRPr lang="en-GB" sz="4000" b="1">
              <a:cs typeface="Times New Roman" pitchFamily="18" charset="0"/>
            </a:endParaRPr>
          </a:p>
        </p:txBody>
      </p:sp>
      <p:sp>
        <p:nvSpPr>
          <p:cNvPr id="70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7727950" cy="49530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b="1">
                <a:cs typeface="Times New Roman" pitchFamily="18" charset="0"/>
              </a:rPr>
              <a:t>	To design the enterprise constraints for the target DBMS.</a:t>
            </a:r>
            <a:r>
              <a:rPr lang="en-GB"/>
              <a:t> </a:t>
            </a:r>
          </a:p>
          <a:p>
            <a:pPr>
              <a:lnSpc>
                <a:spcPct val="20000"/>
              </a:lnSpc>
              <a:buFontTx/>
              <a:buNone/>
            </a:pPr>
            <a:endParaRPr lang="en-GB"/>
          </a:p>
          <a:p>
            <a:pPr>
              <a:lnSpc>
                <a:spcPct val="90000"/>
              </a:lnSpc>
            </a:pPr>
            <a:r>
              <a:rPr lang="en-US" sz="2800" b="1">
                <a:latin typeface="Times" pitchFamily="18" charset="0"/>
                <a:cs typeface="Times New Roman" pitchFamily="18" charset="0"/>
              </a:rPr>
              <a:t>Some DBMS provide more facilities than others for defining enterprise constraints.</a:t>
            </a:r>
            <a:r>
              <a:rPr lang="en-GB" sz="2800" b="1">
                <a:latin typeface="Times" pitchFamily="18" charset="0"/>
              </a:rPr>
              <a:t> Example:</a:t>
            </a:r>
          </a:p>
          <a:p>
            <a:pPr>
              <a:lnSpc>
                <a:spcPct val="90000"/>
              </a:lnSpc>
            </a:pPr>
            <a:endParaRPr lang="en-GB" sz="2800" b="1">
              <a:latin typeface="Times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b="1">
                <a:latin typeface="Times" pitchFamily="18" charset="0"/>
                <a:cs typeface="Times New Roman" pitchFamily="18" charset="0"/>
              </a:rPr>
              <a:t>	</a:t>
            </a:r>
            <a:r>
              <a:rPr lang="en-US" sz="2800" b="1">
                <a:latin typeface="Times" pitchFamily="18" charset="0"/>
                <a:cs typeface="Times New Roman" pitchFamily="18" charset="0"/>
              </a:rPr>
              <a:t>CONSTRAINT </a:t>
            </a:r>
            <a:r>
              <a:rPr lang="en-US" sz="2800" b="1">
                <a:latin typeface="Times" pitchFamily="18" charset="0"/>
                <a:cs typeface="Arial" charset="0"/>
              </a:rPr>
              <a:t>StaffNotHandlingTooMuch</a:t>
            </a:r>
            <a:endParaRPr lang="en-US" sz="2800" b="1">
              <a:latin typeface="Times" pitchFamily="18" charset="0"/>
              <a:cs typeface="Times New Roman" pitchFamily="18" charset="0"/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400" b="1">
                <a:latin typeface="Times" pitchFamily="18" charset="0"/>
                <a:cs typeface="Times New Roman" pitchFamily="18" charset="0"/>
              </a:rPr>
              <a:t>		CHECK (NOT EXISTS (SELECT </a:t>
            </a:r>
            <a:r>
              <a:rPr lang="en-US" sz="2400" b="1">
                <a:latin typeface="Times" pitchFamily="18" charset="0"/>
                <a:cs typeface="Arial" charset="0"/>
              </a:rPr>
              <a:t>staffNo</a:t>
            </a:r>
            <a:endParaRPr lang="en-US" sz="2400" b="1">
              <a:latin typeface="Times" pitchFamily="18" charset="0"/>
              <a:cs typeface="Times New Roman" pitchFamily="18" charset="0"/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400" b="1">
                <a:latin typeface="Times" pitchFamily="18" charset="0"/>
                <a:cs typeface="Times New Roman" pitchFamily="18" charset="0"/>
              </a:rPr>
              <a:t>					FROM </a:t>
            </a:r>
            <a:r>
              <a:rPr lang="en-US" sz="2400" b="1">
                <a:latin typeface="Times" pitchFamily="18" charset="0"/>
                <a:cs typeface="Arial" charset="0"/>
              </a:rPr>
              <a:t>PropertyForRent</a:t>
            </a:r>
            <a:endParaRPr lang="en-US" sz="2400" b="1">
              <a:latin typeface="Times" pitchFamily="18" charset="0"/>
              <a:cs typeface="Times New Roman" pitchFamily="18" charset="0"/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400" b="1">
                <a:latin typeface="Times" pitchFamily="18" charset="0"/>
                <a:cs typeface="Times New Roman" pitchFamily="18" charset="0"/>
              </a:rPr>
              <a:t>					GROUP BY </a:t>
            </a:r>
            <a:r>
              <a:rPr lang="en-US" sz="2400" b="1">
                <a:latin typeface="Times" pitchFamily="18" charset="0"/>
                <a:cs typeface="Arial" charset="0"/>
              </a:rPr>
              <a:t>staffNo</a:t>
            </a:r>
            <a:endParaRPr lang="en-US" sz="2400" b="1">
              <a:latin typeface="Times" pitchFamily="18" charset="0"/>
              <a:cs typeface="Times New Roman" pitchFamily="18" charset="0"/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400" b="1">
                <a:latin typeface="Times" pitchFamily="18" charset="0"/>
                <a:cs typeface="Times New Roman" pitchFamily="18" charset="0"/>
              </a:rPr>
              <a:t>					HAVING COUNT(*) &gt; 100))</a:t>
            </a:r>
            <a:r>
              <a:rPr lang="en-GB" sz="2400" b="1">
                <a:latin typeface="Times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43162445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5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5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63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10/10/2012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4E461-DC7D-4D8F-BC2F-AC4CBBC0F3A2}" type="slidenum">
              <a:rPr lang="en-US"/>
              <a:pPr/>
              <a:t>18</a:t>
            </a:fld>
            <a:endParaRPr lang="en-US"/>
          </a:p>
        </p:txBody>
      </p:sp>
      <p:sp>
        <p:nvSpPr>
          <p:cNvPr id="70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cs typeface="Times New Roman" pitchFamily="18" charset="0"/>
              </a:rPr>
              <a:t>Step 5  Design Physical Representation</a:t>
            </a:r>
            <a:endParaRPr lang="en-GB" b="1">
              <a:cs typeface="Times New Roman" pitchFamily="18" charset="0"/>
            </a:endParaRPr>
          </a:p>
        </p:txBody>
      </p:sp>
      <p:sp>
        <p:nvSpPr>
          <p:cNvPr id="70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772795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b="1">
                <a:cs typeface="Times New Roman" pitchFamily="18" charset="0"/>
              </a:rPr>
              <a:t>	To determine optimal file organizations to store the base relations and the indexes that are required to achieve acceptable performance; that is, the way in which relations and tuples will be held on secondary storage.</a:t>
            </a:r>
            <a:r>
              <a:rPr lang="en-GB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642801642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7587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10/10/2012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09B95-D845-4F5D-B3D5-1F2EF09479C8}" type="slidenum">
              <a:rPr lang="en-US"/>
              <a:pPr/>
              <a:t>19</a:t>
            </a:fld>
            <a:endParaRPr lang="en-US"/>
          </a:p>
        </p:txBody>
      </p:sp>
      <p:sp>
        <p:nvSpPr>
          <p:cNvPr id="70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b="1">
                <a:cs typeface="Times New Roman" pitchFamily="18" charset="0"/>
              </a:rPr>
              <a:t>Step 5  Design Physical Representation</a:t>
            </a:r>
            <a:endParaRPr lang="en-GB" b="1">
              <a:cs typeface="Times New Roman" pitchFamily="18" charset="0"/>
            </a:endParaRPr>
          </a:p>
        </p:txBody>
      </p:sp>
      <p:sp>
        <p:nvSpPr>
          <p:cNvPr id="70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5105400"/>
          </a:xfrm>
        </p:spPr>
        <p:txBody>
          <a:bodyPr/>
          <a:lstStyle/>
          <a:p>
            <a:r>
              <a:rPr lang="en-US" sz="2800" b="1">
                <a:latin typeface="Times" pitchFamily="18" charset="0"/>
                <a:cs typeface="Times New Roman" pitchFamily="18" charset="0"/>
              </a:rPr>
              <a:t>Number of factors that may be used to measure efficiency:</a:t>
            </a:r>
          </a:p>
          <a:p>
            <a:pPr>
              <a:lnSpc>
                <a:spcPct val="0"/>
              </a:lnSpc>
            </a:pPr>
            <a:endParaRPr lang="en-US" sz="2800" b="1">
              <a:latin typeface="Times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en-US" sz="2400" b="1" i="1">
                <a:latin typeface="Times" pitchFamily="18" charset="0"/>
                <a:cs typeface="Times New Roman" pitchFamily="18" charset="0"/>
              </a:rPr>
              <a:t>-	Transaction throughput:</a:t>
            </a:r>
            <a:r>
              <a:rPr lang="en-US" sz="2400" b="1">
                <a:latin typeface="Times" pitchFamily="18" charset="0"/>
                <a:cs typeface="Times New Roman" pitchFamily="18" charset="0"/>
              </a:rPr>
              <a:t>  number of transactions processed in given time interval.</a:t>
            </a:r>
          </a:p>
          <a:p>
            <a:pPr>
              <a:buFontTx/>
              <a:buNone/>
            </a:pPr>
            <a:r>
              <a:rPr lang="en-US" sz="2400" b="1" i="1">
                <a:latin typeface="Times" pitchFamily="18" charset="0"/>
                <a:cs typeface="Times New Roman" pitchFamily="18" charset="0"/>
              </a:rPr>
              <a:t>-	Response time:</a:t>
            </a:r>
            <a:r>
              <a:rPr lang="en-US" sz="2400" b="1">
                <a:latin typeface="Times" pitchFamily="18" charset="0"/>
                <a:cs typeface="Times New Roman" pitchFamily="18" charset="0"/>
              </a:rPr>
              <a:t>  elapsed time for completion of a single transaction. </a:t>
            </a:r>
          </a:p>
          <a:p>
            <a:pPr>
              <a:buFontTx/>
              <a:buNone/>
            </a:pPr>
            <a:r>
              <a:rPr lang="en-US" sz="2400" b="1" i="1">
                <a:latin typeface="Times" pitchFamily="18" charset="0"/>
                <a:cs typeface="Times New Roman" pitchFamily="18" charset="0"/>
              </a:rPr>
              <a:t>-	Disk storage:</a:t>
            </a:r>
            <a:r>
              <a:rPr lang="en-US" sz="2400" b="1">
                <a:latin typeface="Times" pitchFamily="18" charset="0"/>
                <a:cs typeface="Times New Roman" pitchFamily="18" charset="0"/>
              </a:rPr>
              <a:t>  amount of disk space required to store database files. </a:t>
            </a:r>
          </a:p>
          <a:p>
            <a:pPr>
              <a:lnSpc>
                <a:spcPct val="10000"/>
              </a:lnSpc>
              <a:buFontTx/>
              <a:buChar char="-"/>
            </a:pPr>
            <a:endParaRPr lang="en-US" sz="2400" b="1">
              <a:latin typeface="Times" pitchFamily="18" charset="0"/>
              <a:cs typeface="Times New Roman" pitchFamily="18" charset="0"/>
            </a:endParaRPr>
          </a:p>
          <a:p>
            <a:r>
              <a:rPr lang="en-US" sz="2800" b="1">
                <a:latin typeface="Times" pitchFamily="18" charset="0"/>
                <a:cs typeface="Times New Roman" pitchFamily="18" charset="0"/>
              </a:rPr>
              <a:t>However, no one factor is always correct. Typically, have to trade one factor off against another to achieve a reasonable balance. </a:t>
            </a:r>
          </a:p>
          <a:p>
            <a:pPr lvl="1">
              <a:buFontTx/>
              <a:buNone/>
            </a:pPr>
            <a:endParaRPr lang="en-GB" sz="2400" b="1"/>
          </a:p>
        </p:txBody>
      </p:sp>
    </p:spTree>
    <p:extLst>
      <p:ext uri="{BB962C8B-B14F-4D97-AF65-F5344CB8AC3E}">
        <p14:creationId xmlns:p14="http://schemas.microsoft.com/office/powerpoint/2010/main" val="3284257078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8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8611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10/10/2012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40821-78F8-448F-84A1-DD3C1F800BDD}" type="slidenum">
              <a:rPr lang="en-US"/>
              <a:pPr/>
              <a:t>2</a:t>
            </a:fld>
            <a:endParaRPr lang="en-US"/>
          </a:p>
        </p:txBody>
      </p:sp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914400"/>
          </a:xfrm>
        </p:spPr>
        <p:txBody>
          <a:bodyPr/>
          <a:lstStyle/>
          <a:p>
            <a:r>
              <a:rPr lang="en-US" b="1"/>
              <a:t>Learning Objectives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066800"/>
            <a:ext cx="8077200" cy="4953000"/>
          </a:xfrm>
        </p:spPr>
        <p:txBody>
          <a:bodyPr/>
          <a:lstStyle/>
          <a:p>
            <a:r>
              <a:rPr lang="en-GB" b="1" dirty="0"/>
              <a:t>Purpose of physical database design.</a:t>
            </a:r>
          </a:p>
          <a:p>
            <a:pPr>
              <a:lnSpc>
                <a:spcPct val="40000"/>
              </a:lnSpc>
            </a:pPr>
            <a:endParaRPr lang="en-GB" b="1" dirty="0"/>
          </a:p>
          <a:p>
            <a:r>
              <a:rPr lang="en-GB" b="1" dirty="0"/>
              <a:t>How to map the logical database design to a physical database design.</a:t>
            </a:r>
          </a:p>
          <a:p>
            <a:pPr>
              <a:lnSpc>
                <a:spcPct val="40000"/>
              </a:lnSpc>
            </a:pPr>
            <a:endParaRPr lang="en-GB" b="1" dirty="0"/>
          </a:p>
          <a:p>
            <a:r>
              <a:rPr lang="en-GB" b="1" dirty="0"/>
              <a:t>How to design base relations for target DBMS.</a:t>
            </a:r>
          </a:p>
          <a:p>
            <a:pPr>
              <a:lnSpc>
                <a:spcPct val="40000"/>
              </a:lnSpc>
            </a:pPr>
            <a:endParaRPr lang="en-GB" b="1" dirty="0"/>
          </a:p>
          <a:p>
            <a:r>
              <a:rPr lang="en-GB" b="1" dirty="0"/>
              <a:t>How to design enterprise constraints for target DBMS.</a:t>
            </a:r>
          </a:p>
        </p:txBody>
      </p:sp>
    </p:spTree>
    <p:extLst>
      <p:ext uri="{BB962C8B-B14F-4D97-AF65-F5344CB8AC3E}">
        <p14:creationId xmlns:p14="http://schemas.microsoft.com/office/powerpoint/2010/main" val="1008906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10/10/2012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5B907-4EA5-431D-B0BF-513E924D6A44}" type="slidenum">
              <a:rPr lang="en-US"/>
              <a:pPr/>
              <a:t>20</a:t>
            </a:fld>
            <a:endParaRPr lang="en-US"/>
          </a:p>
        </p:txBody>
      </p:sp>
      <p:sp>
        <p:nvSpPr>
          <p:cNvPr id="70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b="1">
                <a:cs typeface="Times New Roman" pitchFamily="18" charset="0"/>
              </a:rPr>
              <a:t>Step 5.1  Analyze Transactions</a:t>
            </a:r>
            <a:r>
              <a:rPr lang="en-GB" b="1">
                <a:cs typeface="Times New Roman" pitchFamily="18" charset="0"/>
              </a:rPr>
              <a:t> </a:t>
            </a:r>
          </a:p>
        </p:txBody>
      </p:sp>
      <p:sp>
        <p:nvSpPr>
          <p:cNvPr id="70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914400"/>
            <a:ext cx="7727950" cy="53340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b="1">
                <a:cs typeface="Times New Roman" pitchFamily="18" charset="0"/>
              </a:rPr>
              <a:t>	</a:t>
            </a:r>
            <a:r>
              <a:rPr lang="en-US" b="1">
                <a:cs typeface="Times New Roman" pitchFamily="18" charset="0"/>
              </a:rPr>
              <a:t>To understand the functionality of the transactions that will run on the database and to analyze the important transactions.</a:t>
            </a:r>
            <a:r>
              <a:rPr lang="en-GB" sz="2800"/>
              <a:t> </a:t>
            </a:r>
          </a:p>
          <a:p>
            <a:pPr>
              <a:lnSpc>
                <a:spcPct val="30000"/>
              </a:lnSpc>
              <a:buFontTx/>
              <a:buNone/>
            </a:pPr>
            <a:endParaRPr lang="en-GB" sz="2800"/>
          </a:p>
          <a:p>
            <a:pPr algn="just">
              <a:lnSpc>
                <a:spcPct val="90000"/>
              </a:lnSpc>
            </a:pPr>
            <a:r>
              <a:rPr lang="en-US" b="1">
                <a:latin typeface="Times" pitchFamily="18" charset="0"/>
                <a:cs typeface="Times New Roman" pitchFamily="18" charset="0"/>
              </a:rPr>
              <a:t>Attempt to identify performance criteria, such as:</a:t>
            </a:r>
          </a:p>
          <a:p>
            <a:pPr lvl="1" algn="just">
              <a:lnSpc>
                <a:spcPct val="90000"/>
              </a:lnSpc>
            </a:pPr>
            <a:r>
              <a:rPr lang="en-US" sz="2400" b="1">
                <a:latin typeface="Times" pitchFamily="18" charset="0"/>
                <a:cs typeface="Times New Roman" pitchFamily="18" charset="0"/>
              </a:rPr>
              <a:t>transactions that run frequently and will have a significant impact on performance;</a:t>
            </a:r>
          </a:p>
          <a:p>
            <a:pPr lvl="1" algn="just">
              <a:lnSpc>
                <a:spcPct val="90000"/>
              </a:lnSpc>
            </a:pPr>
            <a:r>
              <a:rPr lang="en-US" sz="2400" b="1">
                <a:latin typeface="Times" pitchFamily="18" charset="0"/>
                <a:cs typeface="Times New Roman" pitchFamily="18" charset="0"/>
              </a:rPr>
              <a:t>transactions that are critical to the business;</a:t>
            </a:r>
          </a:p>
          <a:p>
            <a:pPr lvl="1" algn="just">
              <a:lnSpc>
                <a:spcPct val="90000"/>
              </a:lnSpc>
            </a:pPr>
            <a:r>
              <a:rPr lang="en-US" sz="2400" b="1">
                <a:latin typeface="Times" pitchFamily="18" charset="0"/>
                <a:cs typeface="Times New Roman" pitchFamily="18" charset="0"/>
              </a:rPr>
              <a:t>times during the day/week when there will be a high demand made on the database (called the </a:t>
            </a:r>
            <a:r>
              <a:rPr lang="en-US" sz="2400" b="1" i="1">
                <a:latin typeface="Times" pitchFamily="18" charset="0"/>
                <a:cs typeface="Times New Roman" pitchFamily="18" charset="0"/>
              </a:rPr>
              <a:t>peak load</a:t>
            </a:r>
            <a:r>
              <a:rPr lang="en-US" sz="2400" b="1">
                <a:latin typeface="Times" pitchFamily="18" charset="0"/>
                <a:cs typeface="Times New Roman" pitchFamily="18" charset="0"/>
              </a:rPr>
              <a:t>).</a:t>
            </a:r>
            <a:endParaRPr lang="en-GB" sz="2400" b="1"/>
          </a:p>
        </p:txBody>
      </p:sp>
    </p:spTree>
    <p:extLst>
      <p:ext uri="{BB962C8B-B14F-4D97-AF65-F5344CB8AC3E}">
        <p14:creationId xmlns:p14="http://schemas.microsoft.com/office/powerpoint/2010/main" val="2075058549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9635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10/10/2012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08C0A-BBDA-43FF-BC68-FC50EBE67CC2}" type="slidenum">
              <a:rPr lang="en-US"/>
              <a:pPr/>
              <a:t>21</a:t>
            </a:fld>
            <a:endParaRPr lang="en-US"/>
          </a:p>
        </p:txBody>
      </p:sp>
      <p:sp>
        <p:nvSpPr>
          <p:cNvPr id="71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cs typeface="Times New Roman" pitchFamily="18" charset="0"/>
              </a:rPr>
              <a:t>Step 5.1  Analyze Transactions</a:t>
            </a:r>
            <a:r>
              <a:rPr lang="en-GB" b="1">
                <a:cs typeface="Times New Roman" pitchFamily="18" charset="0"/>
              </a:rPr>
              <a:t> </a:t>
            </a:r>
          </a:p>
        </p:txBody>
      </p:sp>
      <p:sp>
        <p:nvSpPr>
          <p:cNvPr id="71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727950" cy="4114800"/>
          </a:xfrm>
        </p:spPr>
        <p:txBody>
          <a:bodyPr/>
          <a:lstStyle/>
          <a:p>
            <a:pPr algn="just"/>
            <a:r>
              <a:rPr lang="en-US" sz="2800" b="1">
                <a:latin typeface="Times" pitchFamily="18" charset="0"/>
                <a:cs typeface="Times New Roman" pitchFamily="18" charset="0"/>
              </a:rPr>
              <a:t>Use this information to identify the parts of the database that may cause performance problems. </a:t>
            </a:r>
          </a:p>
          <a:p>
            <a:pPr algn="just"/>
            <a:r>
              <a:rPr lang="en-US" sz="2800" b="1">
                <a:latin typeface="Times" pitchFamily="18" charset="0"/>
                <a:cs typeface="Times New Roman" pitchFamily="18" charset="0"/>
              </a:rPr>
              <a:t>To select appropriate file organizations and indexes, also need to know high-level functionality of the transactions, such as:</a:t>
            </a:r>
          </a:p>
          <a:p>
            <a:pPr lvl="1" algn="just"/>
            <a:r>
              <a:rPr lang="en-US" sz="2000" b="1">
                <a:latin typeface="Times" pitchFamily="18" charset="0"/>
                <a:cs typeface="Times New Roman" pitchFamily="18" charset="0"/>
              </a:rPr>
              <a:t>attributes that are updated in an update transaction; </a:t>
            </a:r>
          </a:p>
          <a:p>
            <a:pPr lvl="1" algn="just"/>
            <a:r>
              <a:rPr lang="en-US" sz="2000" b="1">
                <a:latin typeface="Times" pitchFamily="18" charset="0"/>
                <a:cs typeface="Times New Roman" pitchFamily="18" charset="0"/>
              </a:rPr>
              <a:t>criteria used to restrict tuples that are retrieved in a query.</a:t>
            </a:r>
          </a:p>
          <a:p>
            <a:pPr algn="just"/>
            <a:endParaRPr lang="en-GB" sz="2400" b="1"/>
          </a:p>
        </p:txBody>
      </p:sp>
    </p:spTree>
    <p:extLst>
      <p:ext uri="{BB962C8B-B14F-4D97-AF65-F5344CB8AC3E}">
        <p14:creationId xmlns:p14="http://schemas.microsoft.com/office/powerpoint/2010/main" val="3333891439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0659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10/10/2012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801ED-45D8-42DB-8FFD-4D55BBB87C14}" type="slidenum">
              <a:rPr lang="en-US"/>
              <a:pPr/>
              <a:t>22</a:t>
            </a:fld>
            <a:endParaRPr lang="en-US"/>
          </a:p>
        </p:txBody>
      </p:sp>
      <p:sp>
        <p:nvSpPr>
          <p:cNvPr id="71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cs typeface="Times New Roman" pitchFamily="18" charset="0"/>
              </a:rPr>
              <a:t>Step 5.1  Analyze Transactions</a:t>
            </a:r>
            <a:r>
              <a:rPr lang="en-GB" b="1">
                <a:cs typeface="Times New Roman" pitchFamily="18" charset="0"/>
              </a:rPr>
              <a:t> </a:t>
            </a:r>
          </a:p>
        </p:txBody>
      </p:sp>
      <p:sp>
        <p:nvSpPr>
          <p:cNvPr id="71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772795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>
                <a:latin typeface="Times" pitchFamily="18" charset="0"/>
                <a:cs typeface="Times New Roman" pitchFamily="18" charset="0"/>
              </a:rPr>
              <a:t>Often not possible to analyze all expected transactions, so investigate most ‘important’ ones. </a:t>
            </a:r>
          </a:p>
          <a:p>
            <a:pPr>
              <a:lnSpc>
                <a:spcPct val="90000"/>
              </a:lnSpc>
            </a:pPr>
            <a:r>
              <a:rPr lang="en-US" b="1">
                <a:latin typeface="Times" pitchFamily="18" charset="0"/>
                <a:cs typeface="Times New Roman" pitchFamily="18" charset="0"/>
              </a:rPr>
              <a:t>To help identify which transactions to investigate, can use:</a:t>
            </a:r>
          </a:p>
          <a:p>
            <a:pPr lvl="1">
              <a:lnSpc>
                <a:spcPct val="90000"/>
              </a:lnSpc>
            </a:pPr>
            <a:r>
              <a:rPr lang="en-US" sz="2400" b="1" i="1">
                <a:latin typeface="Times" pitchFamily="18" charset="0"/>
                <a:cs typeface="Times New Roman" pitchFamily="18" charset="0"/>
              </a:rPr>
              <a:t>transaction/relation cross-reference matrix</a:t>
            </a:r>
            <a:r>
              <a:rPr lang="en-US" sz="2400" b="1">
                <a:latin typeface="Times" pitchFamily="18" charset="0"/>
                <a:cs typeface="Times New Roman" pitchFamily="18" charset="0"/>
              </a:rPr>
              <a:t>, showing relations that each transaction accesses, and/or </a:t>
            </a:r>
          </a:p>
          <a:p>
            <a:pPr lvl="1">
              <a:lnSpc>
                <a:spcPct val="90000"/>
              </a:lnSpc>
            </a:pPr>
            <a:r>
              <a:rPr lang="en-US" sz="2400" b="1" i="1">
                <a:latin typeface="Times" pitchFamily="18" charset="0"/>
                <a:cs typeface="Times New Roman" pitchFamily="18" charset="0"/>
              </a:rPr>
              <a:t>transaction usage map</a:t>
            </a:r>
            <a:r>
              <a:rPr lang="en-US" sz="2400" b="1">
                <a:latin typeface="Times" pitchFamily="18" charset="0"/>
                <a:cs typeface="Times New Roman" pitchFamily="18" charset="0"/>
              </a:rPr>
              <a:t>, indicating which relations are potentially heavily used. </a:t>
            </a:r>
            <a:endParaRPr lang="en-GB" sz="2400" b="1">
              <a:latin typeface="Times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8355583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1683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10/10/2012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AC53E-1FAA-43BC-ADBD-50F819B0C605}" type="slidenum">
              <a:rPr lang="en-US"/>
              <a:pPr/>
              <a:t>23</a:t>
            </a:fld>
            <a:endParaRPr lang="en-US"/>
          </a:p>
        </p:txBody>
      </p:sp>
      <p:sp>
        <p:nvSpPr>
          <p:cNvPr id="71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cs typeface="Times New Roman" pitchFamily="18" charset="0"/>
              </a:rPr>
              <a:t>Step 5.1  Analyze Transactions</a:t>
            </a:r>
            <a:r>
              <a:rPr lang="en-GB" b="1">
                <a:cs typeface="Times New Roman" pitchFamily="18" charset="0"/>
              </a:rPr>
              <a:t> </a:t>
            </a:r>
          </a:p>
        </p:txBody>
      </p:sp>
      <p:sp>
        <p:nvSpPr>
          <p:cNvPr id="71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7727950" cy="4114800"/>
          </a:xfrm>
        </p:spPr>
        <p:txBody>
          <a:bodyPr/>
          <a:lstStyle/>
          <a:p>
            <a:pPr algn="just"/>
            <a:r>
              <a:rPr lang="en-US" sz="2800" b="1">
                <a:latin typeface="Times" pitchFamily="18" charset="0"/>
                <a:cs typeface="Times New Roman" pitchFamily="18" charset="0"/>
              </a:rPr>
              <a:t>To focus on areas that may be problematic:</a:t>
            </a:r>
          </a:p>
          <a:p>
            <a:pPr lvl="1" algn="just">
              <a:lnSpc>
                <a:spcPct val="20000"/>
              </a:lnSpc>
            </a:pPr>
            <a:endParaRPr lang="en-US" sz="2400" b="1">
              <a:latin typeface="Times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en-US" sz="2800" b="1">
                <a:latin typeface="Times" pitchFamily="18" charset="0"/>
                <a:cs typeface="Times New Roman" pitchFamily="18" charset="0"/>
              </a:rPr>
              <a:t>(1) Map all transaction paths to relations.</a:t>
            </a:r>
          </a:p>
          <a:p>
            <a:pPr>
              <a:lnSpc>
                <a:spcPct val="50000"/>
              </a:lnSpc>
              <a:buFontTx/>
              <a:buNone/>
            </a:pPr>
            <a:endParaRPr lang="en-US" sz="2800" b="1">
              <a:latin typeface="Times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en-US" sz="2800" b="1">
                <a:latin typeface="Times" pitchFamily="18" charset="0"/>
                <a:cs typeface="Times New Roman" pitchFamily="18" charset="0"/>
              </a:rPr>
              <a:t>(2) Determine which relations are most frequently accessed by transactions.</a:t>
            </a:r>
          </a:p>
          <a:p>
            <a:pPr>
              <a:lnSpc>
                <a:spcPct val="50000"/>
              </a:lnSpc>
              <a:buFontTx/>
              <a:buNone/>
            </a:pPr>
            <a:endParaRPr lang="en-US" sz="2800" b="1">
              <a:latin typeface="Times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en-US" sz="2800" b="1">
                <a:latin typeface="Times" pitchFamily="18" charset="0"/>
                <a:cs typeface="Times New Roman" pitchFamily="18" charset="0"/>
              </a:rPr>
              <a:t>(3) Analyze the data usage of selected transactions that involve these relations.</a:t>
            </a:r>
          </a:p>
          <a:p>
            <a:pPr lvl="1"/>
            <a:endParaRPr lang="en-GB" sz="2400" b="1">
              <a:latin typeface="Times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0555887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2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2707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10/10/2012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ACBC4-3A6A-464B-A6C2-2324367DEE64}" type="slidenum">
              <a:rPr lang="en-US"/>
              <a:pPr/>
              <a:t>24</a:t>
            </a:fld>
            <a:endParaRPr lang="en-US"/>
          </a:p>
        </p:txBody>
      </p:sp>
      <p:sp>
        <p:nvSpPr>
          <p:cNvPr id="71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66700"/>
            <a:ext cx="8382000" cy="1104900"/>
          </a:xfrm>
        </p:spPr>
        <p:txBody>
          <a:bodyPr/>
          <a:lstStyle/>
          <a:p>
            <a:r>
              <a:rPr lang="en-US" b="1">
                <a:cs typeface="Times New Roman" pitchFamily="18" charset="0"/>
              </a:rPr>
              <a:t>Cross-Referencing Transactions and Relations</a:t>
            </a:r>
            <a:endParaRPr lang="en-GB"/>
          </a:p>
        </p:txBody>
      </p:sp>
      <p:pic>
        <p:nvPicPr>
          <p:cNvPr id="713732" name="Picture 4" descr="D:\June\book3\Instructors Guide\artwork tiffs\DS3-Table folder\DS3-Table 16-01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600200"/>
            <a:ext cx="76962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7102195"/>
      </p:ext>
    </p:extLst>
  </p:cSld>
  <p:clrMapOvr>
    <a:masterClrMapping/>
  </p:clrMapOvr>
  <p:transition>
    <p:wipe dir="d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10/10/2012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ECF23-0C89-4A0C-BA26-356606B9CD1D}" type="slidenum">
              <a:rPr lang="en-US"/>
              <a:pPr/>
              <a:t>25</a:t>
            </a:fld>
            <a:endParaRPr lang="en-US"/>
          </a:p>
        </p:txBody>
      </p:sp>
      <p:sp>
        <p:nvSpPr>
          <p:cNvPr id="71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66700"/>
            <a:ext cx="8077200" cy="1104900"/>
          </a:xfrm>
        </p:spPr>
        <p:txBody>
          <a:bodyPr/>
          <a:lstStyle/>
          <a:p>
            <a:r>
              <a:rPr lang="en-US" sz="3200" b="1">
                <a:cs typeface="Times New Roman" pitchFamily="18" charset="0"/>
              </a:rPr>
              <a:t>Transaction Usage Map for Some Sample Transactions Showing Expected Occurrences</a:t>
            </a:r>
            <a:r>
              <a:rPr lang="en-GB" b="1">
                <a:cs typeface="Times New Roman" pitchFamily="18" charset="0"/>
              </a:rPr>
              <a:t> </a:t>
            </a:r>
          </a:p>
        </p:txBody>
      </p:sp>
      <p:pic>
        <p:nvPicPr>
          <p:cNvPr id="714755" name="Picture 3" descr="D:\Database System 3e_tiff\Ch16-tif\DS3-Figure 16-04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905000"/>
            <a:ext cx="7162800" cy="3640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182578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10/10/2012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D746-915F-4646-B3F0-06DA40CE0052}" type="slidenum">
              <a:rPr lang="en-US"/>
              <a:pPr/>
              <a:t>26</a:t>
            </a:fld>
            <a:endParaRPr lang="en-US"/>
          </a:p>
        </p:txBody>
      </p:sp>
      <p:sp>
        <p:nvSpPr>
          <p:cNvPr id="71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b="1">
                <a:latin typeface="Times" pitchFamily="18" charset="0"/>
                <a:cs typeface="Times New Roman" pitchFamily="18" charset="0"/>
              </a:rPr>
              <a:t>Example Transaction Analysis Form</a:t>
            </a:r>
            <a:r>
              <a:rPr lang="en-GB" b="1">
                <a:latin typeface="Times" pitchFamily="18" charset="0"/>
              </a:rPr>
              <a:t> </a:t>
            </a:r>
          </a:p>
        </p:txBody>
      </p:sp>
      <p:pic>
        <p:nvPicPr>
          <p:cNvPr id="715779" name="Picture 3" descr="D:\Database System 3e_tiff\Ch16-tif\DS3-Figure 16-05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838200"/>
            <a:ext cx="5181600" cy="518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4807917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10/10/2012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0397A-6FF4-46D7-A58A-62C4459BBED8}" type="slidenum">
              <a:rPr lang="en-US"/>
              <a:pPr/>
              <a:t>27</a:t>
            </a:fld>
            <a:endParaRPr lang="en-US"/>
          </a:p>
        </p:txBody>
      </p:sp>
      <p:sp>
        <p:nvSpPr>
          <p:cNvPr id="71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cs typeface="Times New Roman" pitchFamily="18" charset="0"/>
              </a:rPr>
              <a:t>Step 5.2  Choose File Organizations</a:t>
            </a:r>
            <a:r>
              <a:rPr lang="en-GB"/>
              <a:t> </a:t>
            </a:r>
          </a:p>
        </p:txBody>
      </p:sp>
      <p:sp>
        <p:nvSpPr>
          <p:cNvPr id="71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772795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b="1">
                <a:latin typeface="Times" pitchFamily="18" charset="0"/>
                <a:cs typeface="Times New Roman" pitchFamily="18" charset="0"/>
              </a:rPr>
              <a:t>	To determine an efficient file organization for each base relation.</a:t>
            </a:r>
            <a:r>
              <a:rPr lang="en-GB" b="1">
                <a:latin typeface="Times" pitchFamily="18" charset="0"/>
              </a:rPr>
              <a:t> </a:t>
            </a:r>
          </a:p>
          <a:p>
            <a:pPr>
              <a:lnSpc>
                <a:spcPct val="40000"/>
              </a:lnSpc>
              <a:buFontTx/>
              <a:buNone/>
            </a:pPr>
            <a:endParaRPr lang="en-GB" b="1">
              <a:latin typeface="Times" pitchFamily="18" charset="0"/>
            </a:endParaRPr>
          </a:p>
          <a:p>
            <a:r>
              <a:rPr lang="en-US" b="1">
                <a:latin typeface="Times" pitchFamily="18" charset="0"/>
                <a:cs typeface="Times New Roman" pitchFamily="18" charset="0"/>
              </a:rPr>
              <a:t>File organizations include Heap, Hash, Indexed Sequential Access Method (ISAM), B+-Tree, and Clusters.</a:t>
            </a:r>
          </a:p>
          <a:p>
            <a:pPr lvl="1"/>
            <a:endParaRPr lang="en-GB" sz="2400" b="1"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9015188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03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10/10/2012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CA321-9FF5-468B-8974-9AD4305D215A}" type="slidenum">
              <a:rPr lang="en-US"/>
              <a:pPr/>
              <a:t>28</a:t>
            </a:fld>
            <a:endParaRPr lang="en-US"/>
          </a:p>
        </p:txBody>
      </p:sp>
      <p:sp>
        <p:nvSpPr>
          <p:cNvPr id="71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cs typeface="Times New Roman" pitchFamily="18" charset="0"/>
              </a:rPr>
              <a:t>Step 5.3  Choose Indexes</a:t>
            </a:r>
            <a:r>
              <a:rPr lang="en-GB"/>
              <a:t> </a:t>
            </a:r>
          </a:p>
        </p:txBody>
      </p:sp>
      <p:sp>
        <p:nvSpPr>
          <p:cNvPr id="71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772795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b="1">
                <a:cs typeface="Times New Roman" pitchFamily="18" charset="0"/>
              </a:rPr>
              <a:t>	To determine whether adding indexes will improve the performance of the system.</a:t>
            </a:r>
            <a:endParaRPr lang="en-GB"/>
          </a:p>
          <a:p>
            <a:pPr>
              <a:lnSpc>
                <a:spcPct val="20000"/>
              </a:lnSpc>
              <a:buFontTx/>
              <a:buNone/>
            </a:pPr>
            <a:endParaRPr lang="en-GB"/>
          </a:p>
          <a:p>
            <a:pPr algn="just"/>
            <a:r>
              <a:rPr lang="en-US" b="1">
                <a:latin typeface="Times" pitchFamily="18" charset="0"/>
                <a:cs typeface="Times New Roman" pitchFamily="18" charset="0"/>
              </a:rPr>
              <a:t>One approach is to keep tuples unordered and create as many secondary indexes as necessary.</a:t>
            </a:r>
            <a:r>
              <a:rPr lang="en-US">
                <a:latin typeface="Times" pitchFamily="18" charset="0"/>
                <a:cs typeface="Times New Roman" pitchFamily="18" charset="0"/>
              </a:rPr>
              <a:t> </a:t>
            </a:r>
          </a:p>
          <a:p>
            <a:pPr>
              <a:buFontTx/>
              <a:buNone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0659088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827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10/10/2012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99E2-5EC8-4A32-A4C3-8B14467FD404}" type="slidenum">
              <a:rPr lang="en-US"/>
              <a:pPr/>
              <a:t>29</a:t>
            </a:fld>
            <a:endParaRPr lang="en-US"/>
          </a:p>
        </p:txBody>
      </p:sp>
      <p:sp>
        <p:nvSpPr>
          <p:cNvPr id="71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cs typeface="Times New Roman" pitchFamily="18" charset="0"/>
              </a:rPr>
              <a:t>Step 5.3  Choose Indexes</a:t>
            </a:r>
            <a:r>
              <a:rPr lang="en-GB"/>
              <a:t> </a:t>
            </a:r>
          </a:p>
        </p:txBody>
      </p:sp>
      <p:sp>
        <p:nvSpPr>
          <p:cNvPr id="71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7727950" cy="4114800"/>
          </a:xfrm>
        </p:spPr>
        <p:txBody>
          <a:bodyPr/>
          <a:lstStyle/>
          <a:p>
            <a:pPr algn="just"/>
            <a:r>
              <a:rPr lang="en-US" sz="2800" b="1">
                <a:latin typeface="Times" pitchFamily="18" charset="0"/>
                <a:cs typeface="Times New Roman" pitchFamily="18" charset="0"/>
              </a:rPr>
              <a:t>Another approach is to order tuples in the relation by specifying a </a:t>
            </a:r>
            <a:r>
              <a:rPr lang="en-US" sz="2800" b="1" i="1">
                <a:latin typeface="Times" pitchFamily="18" charset="0"/>
                <a:cs typeface="Times New Roman" pitchFamily="18" charset="0"/>
              </a:rPr>
              <a:t>primary</a:t>
            </a:r>
            <a:r>
              <a:rPr lang="en-US" sz="2800" b="1">
                <a:latin typeface="Times" pitchFamily="18" charset="0"/>
                <a:cs typeface="Times New Roman" pitchFamily="18" charset="0"/>
              </a:rPr>
              <a:t> or </a:t>
            </a:r>
            <a:r>
              <a:rPr lang="en-US" sz="2800" b="1" i="1">
                <a:latin typeface="Times" pitchFamily="18" charset="0"/>
                <a:cs typeface="Times New Roman" pitchFamily="18" charset="0"/>
              </a:rPr>
              <a:t>clustering index</a:t>
            </a:r>
            <a:r>
              <a:rPr lang="en-US" sz="2800" b="1">
                <a:latin typeface="Times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en-US" sz="2800" b="1">
                <a:latin typeface="Times" pitchFamily="18" charset="0"/>
                <a:cs typeface="Times New Roman" pitchFamily="18" charset="0"/>
              </a:rPr>
              <a:t>In this case, choose the attribute for ordering or clustering the tuples as:</a:t>
            </a:r>
          </a:p>
          <a:p>
            <a:pPr lvl="1" algn="just"/>
            <a:r>
              <a:rPr lang="en-US" sz="2400" b="1">
                <a:latin typeface="Times" pitchFamily="18" charset="0"/>
                <a:cs typeface="Times New Roman" pitchFamily="18" charset="0"/>
              </a:rPr>
              <a:t>attribute that is used most often for join operations - this makes join operation more efficient, or</a:t>
            </a:r>
          </a:p>
          <a:p>
            <a:pPr lvl="1" algn="just"/>
            <a:r>
              <a:rPr lang="en-US" sz="2400" b="1">
                <a:latin typeface="Times" pitchFamily="18" charset="0"/>
                <a:cs typeface="Times New Roman" pitchFamily="18" charset="0"/>
              </a:rPr>
              <a:t>attribute that is used most often to access the tuples in a relation in order of that attribute. </a:t>
            </a:r>
          </a:p>
        </p:txBody>
      </p:sp>
    </p:spTree>
    <p:extLst>
      <p:ext uri="{BB962C8B-B14F-4D97-AF65-F5344CB8AC3E}">
        <p14:creationId xmlns:p14="http://schemas.microsoft.com/office/powerpoint/2010/main" val="3480723029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851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10/10/2012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9B1E5-D104-4C46-8A22-77A5C5B5F24B}" type="slidenum">
              <a:rPr lang="en-US"/>
              <a:pPr/>
              <a:t>3</a:t>
            </a:fld>
            <a:endParaRPr lang="en-US"/>
          </a:p>
        </p:txBody>
      </p:sp>
      <p:sp>
        <p:nvSpPr>
          <p:cNvPr id="69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/>
          <a:p>
            <a:r>
              <a:rPr lang="en-US" b="1"/>
              <a:t>Learning Objectives</a:t>
            </a:r>
            <a:endParaRPr lang="en-GB" b="1"/>
          </a:p>
        </p:txBody>
      </p:sp>
      <p:sp>
        <p:nvSpPr>
          <p:cNvPr id="69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7727950" cy="4572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GB" sz="2800" b="1" dirty="0"/>
              <a:t>How to select appropriate file organizations based on analysis of transactions.</a:t>
            </a:r>
          </a:p>
          <a:p>
            <a:pPr>
              <a:lnSpc>
                <a:spcPct val="30000"/>
              </a:lnSpc>
            </a:pPr>
            <a:endParaRPr lang="en-GB" sz="2800" b="1" dirty="0"/>
          </a:p>
          <a:p>
            <a:pPr>
              <a:lnSpc>
                <a:spcPct val="90000"/>
              </a:lnSpc>
            </a:pPr>
            <a:r>
              <a:rPr lang="en-GB" sz="2800" b="1" dirty="0"/>
              <a:t>When to use secondary indexes to improve performance.</a:t>
            </a:r>
          </a:p>
          <a:p>
            <a:pPr>
              <a:lnSpc>
                <a:spcPct val="30000"/>
              </a:lnSpc>
            </a:pPr>
            <a:endParaRPr lang="en-GB" sz="2800" b="1" dirty="0"/>
          </a:p>
          <a:p>
            <a:pPr>
              <a:lnSpc>
                <a:spcPct val="90000"/>
              </a:lnSpc>
            </a:pPr>
            <a:r>
              <a:rPr lang="en-GB" sz="2800" b="1" dirty="0"/>
              <a:t>How to estimate the size of the database.</a:t>
            </a:r>
          </a:p>
          <a:p>
            <a:pPr>
              <a:lnSpc>
                <a:spcPct val="30000"/>
              </a:lnSpc>
            </a:pPr>
            <a:endParaRPr lang="en-GB" sz="2800" b="1" dirty="0"/>
          </a:p>
          <a:p>
            <a:pPr>
              <a:lnSpc>
                <a:spcPct val="90000"/>
              </a:lnSpc>
            </a:pPr>
            <a:r>
              <a:rPr lang="en-US" sz="2800" b="1" dirty="0">
                <a:cs typeface="Times New Roman" pitchFamily="18" charset="0"/>
              </a:rPr>
              <a:t>How to design user views.</a:t>
            </a:r>
          </a:p>
          <a:p>
            <a:pPr>
              <a:lnSpc>
                <a:spcPct val="30000"/>
              </a:lnSpc>
            </a:pPr>
            <a:endParaRPr lang="en-GB" sz="2800" b="1" dirty="0"/>
          </a:p>
          <a:p>
            <a:pPr>
              <a:lnSpc>
                <a:spcPct val="90000"/>
              </a:lnSpc>
            </a:pPr>
            <a:r>
              <a:rPr lang="en-GB" sz="2800" b="1" dirty="0"/>
              <a:t>How to design security mechanisms to satisfy user requirements.</a:t>
            </a:r>
          </a:p>
        </p:txBody>
      </p:sp>
    </p:spTree>
    <p:extLst>
      <p:ext uri="{BB962C8B-B14F-4D97-AF65-F5344CB8AC3E}">
        <p14:creationId xmlns:p14="http://schemas.microsoft.com/office/powerpoint/2010/main" val="391958962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2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2227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10/10/2012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DF6AC-69F2-4F76-B9EC-A2303BB7E874}" type="slidenum">
              <a:rPr lang="en-US"/>
              <a:pPr/>
              <a:t>30</a:t>
            </a:fld>
            <a:endParaRPr lang="en-US"/>
          </a:p>
        </p:txBody>
      </p:sp>
      <p:sp>
        <p:nvSpPr>
          <p:cNvPr id="71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cs typeface="Times New Roman" pitchFamily="18" charset="0"/>
              </a:rPr>
              <a:t>Step 5.3  Choose Indexes</a:t>
            </a:r>
            <a:r>
              <a:rPr lang="en-GB"/>
              <a:t> </a:t>
            </a:r>
          </a:p>
        </p:txBody>
      </p:sp>
      <p:sp>
        <p:nvSpPr>
          <p:cNvPr id="71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7727950" cy="4114800"/>
          </a:xfrm>
        </p:spPr>
        <p:txBody>
          <a:bodyPr/>
          <a:lstStyle/>
          <a:p>
            <a:pPr algn="just"/>
            <a:r>
              <a:rPr lang="en-US" sz="2800" b="1">
                <a:latin typeface="Times" pitchFamily="18" charset="0"/>
                <a:cs typeface="Times New Roman" pitchFamily="18" charset="0"/>
              </a:rPr>
              <a:t>If ordering attribute chosen is key of relation, index will be a </a:t>
            </a:r>
            <a:r>
              <a:rPr lang="en-US" sz="2800" b="1" i="1">
                <a:latin typeface="Times" pitchFamily="18" charset="0"/>
                <a:cs typeface="Times New Roman" pitchFamily="18" charset="0"/>
              </a:rPr>
              <a:t>primary index</a:t>
            </a:r>
            <a:r>
              <a:rPr lang="en-US" sz="2800" b="1">
                <a:latin typeface="Times" pitchFamily="18" charset="0"/>
                <a:cs typeface="Times New Roman" pitchFamily="18" charset="0"/>
              </a:rPr>
              <a:t>; otherwise, index will be a </a:t>
            </a:r>
            <a:r>
              <a:rPr lang="en-US" sz="2800" b="1" i="1">
                <a:latin typeface="Times" pitchFamily="18" charset="0"/>
                <a:cs typeface="Times New Roman" pitchFamily="18" charset="0"/>
              </a:rPr>
              <a:t>clustering index</a:t>
            </a:r>
            <a:r>
              <a:rPr lang="en-US" sz="2800" b="1">
                <a:latin typeface="Times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800" b="1">
                <a:latin typeface="Times" pitchFamily="18" charset="0"/>
                <a:cs typeface="Times New Roman" pitchFamily="18" charset="0"/>
              </a:rPr>
              <a:t>Each relation can only have either a primary index or a clustering index.</a:t>
            </a:r>
          </a:p>
          <a:p>
            <a:pPr algn="just"/>
            <a:r>
              <a:rPr lang="en-US" sz="2800" b="1">
                <a:latin typeface="Times" pitchFamily="18" charset="0"/>
                <a:cs typeface="Times New Roman" pitchFamily="18" charset="0"/>
              </a:rPr>
              <a:t>Secondary indexes provide a mechanism for specifying an additional key for a base relation that can be used to retrieve data more efficiently.</a:t>
            </a:r>
          </a:p>
        </p:txBody>
      </p:sp>
    </p:spTree>
    <p:extLst>
      <p:ext uri="{BB962C8B-B14F-4D97-AF65-F5344CB8AC3E}">
        <p14:creationId xmlns:p14="http://schemas.microsoft.com/office/powerpoint/2010/main" val="3921471794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9875" grpId="0" build="p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10/10/2012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196A-0473-4854-B17D-88710BDCCEA2}" type="slidenum">
              <a:rPr lang="en-US"/>
              <a:pPr/>
              <a:t>31</a:t>
            </a:fld>
            <a:endParaRPr lang="en-US"/>
          </a:p>
        </p:txBody>
      </p:sp>
      <p:sp>
        <p:nvSpPr>
          <p:cNvPr id="72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b="1">
                <a:cs typeface="Times New Roman" pitchFamily="18" charset="0"/>
              </a:rPr>
              <a:t>Step 5.3  Choose Indexes</a:t>
            </a:r>
            <a:r>
              <a:rPr lang="en-GB"/>
              <a:t> </a:t>
            </a:r>
          </a:p>
        </p:txBody>
      </p:sp>
      <p:sp>
        <p:nvSpPr>
          <p:cNvPr id="72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14400"/>
            <a:ext cx="9144000" cy="5334000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en-US" b="1">
                <a:latin typeface="Times" pitchFamily="18" charset="0"/>
                <a:cs typeface="Times New Roman" pitchFamily="18" charset="0"/>
              </a:rPr>
              <a:t>Overhead involved in maintenance and use of secondary indexes that has to be balanced against performance improvement gained when retrieving data</a:t>
            </a:r>
            <a:r>
              <a:rPr lang="en-GB" b="1">
                <a:latin typeface="Times" pitchFamily="18" charset="0"/>
                <a:cs typeface="Times New Roman" pitchFamily="18" charset="0"/>
              </a:rPr>
              <a:t>.</a:t>
            </a:r>
            <a:r>
              <a:rPr lang="en-US" b="1">
                <a:latin typeface="Times" pitchFamily="18" charset="0"/>
                <a:cs typeface="Times New Roman" pitchFamily="18" charset="0"/>
              </a:rPr>
              <a:t> </a:t>
            </a:r>
          </a:p>
          <a:p>
            <a:pPr algn="just">
              <a:lnSpc>
                <a:spcPct val="90000"/>
              </a:lnSpc>
            </a:pPr>
            <a:r>
              <a:rPr lang="en-US" b="1">
                <a:latin typeface="Times" pitchFamily="18" charset="0"/>
                <a:cs typeface="Times New Roman" pitchFamily="18" charset="0"/>
              </a:rPr>
              <a:t>This includes:</a:t>
            </a:r>
          </a:p>
          <a:p>
            <a:pPr lvl="1" algn="just">
              <a:lnSpc>
                <a:spcPct val="90000"/>
              </a:lnSpc>
            </a:pPr>
            <a:r>
              <a:rPr lang="en-US" sz="2400" b="1">
                <a:latin typeface="Times" pitchFamily="18" charset="0"/>
                <a:cs typeface="Times New Roman" pitchFamily="18" charset="0"/>
              </a:rPr>
              <a:t>adding an index record to every secondary index whenever tuple is inserted;</a:t>
            </a:r>
          </a:p>
          <a:p>
            <a:pPr lvl="1" algn="just">
              <a:lnSpc>
                <a:spcPct val="90000"/>
              </a:lnSpc>
            </a:pPr>
            <a:r>
              <a:rPr lang="en-US" sz="2400" b="1">
                <a:latin typeface="Times" pitchFamily="18" charset="0"/>
                <a:cs typeface="Times New Roman" pitchFamily="18" charset="0"/>
              </a:rPr>
              <a:t>updating a secondary index when corresponding tuple is updated;</a:t>
            </a:r>
          </a:p>
          <a:p>
            <a:pPr lvl="1" algn="just">
              <a:lnSpc>
                <a:spcPct val="90000"/>
              </a:lnSpc>
            </a:pPr>
            <a:r>
              <a:rPr lang="en-US" sz="2400" b="1">
                <a:latin typeface="Times" pitchFamily="18" charset="0"/>
                <a:cs typeface="Times New Roman" pitchFamily="18" charset="0"/>
              </a:rPr>
              <a:t>increase in disk space needed to store the secondary index;</a:t>
            </a:r>
          </a:p>
          <a:p>
            <a:pPr lvl="1" algn="just">
              <a:lnSpc>
                <a:spcPct val="90000"/>
              </a:lnSpc>
            </a:pPr>
            <a:r>
              <a:rPr lang="en-US" sz="2400" b="1">
                <a:latin typeface="Times" pitchFamily="18" charset="0"/>
                <a:cs typeface="Times New Roman" pitchFamily="18" charset="0"/>
              </a:rPr>
              <a:t>possible performance degradation during query optimization to consider all secondary indexes.</a:t>
            </a:r>
            <a:r>
              <a:rPr lang="en-GB" sz="2400" b="1">
                <a:latin typeface="Times" pitchFamily="18" charset="0"/>
                <a:cs typeface="Times New Roman" pitchFamily="18" charset="0"/>
              </a:rPr>
              <a:t> </a:t>
            </a:r>
            <a:endParaRPr lang="en-US" sz="2400" b="1">
              <a:latin typeface="Times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5410708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0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0899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10/10/2012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AA19D-0480-4D98-B32E-8D28593DB818}" type="slidenum">
              <a:rPr lang="en-US"/>
              <a:pPr/>
              <a:t>32</a:t>
            </a:fld>
            <a:endParaRPr lang="en-US"/>
          </a:p>
        </p:txBody>
      </p:sp>
      <p:sp>
        <p:nvSpPr>
          <p:cNvPr id="72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b="1" dirty="0" smtClean="0">
                <a:cs typeface="Times New Roman" pitchFamily="18" charset="0"/>
              </a:rPr>
              <a:t>Index Choices in Access</a:t>
            </a:r>
            <a:endParaRPr lang="en-GB" dirty="0"/>
          </a:p>
        </p:txBody>
      </p:sp>
      <p:sp>
        <p:nvSpPr>
          <p:cNvPr id="72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7727950" cy="4114800"/>
          </a:xfrm>
        </p:spPr>
        <p:txBody>
          <a:bodyPr/>
          <a:lstStyle/>
          <a:p>
            <a:r>
              <a:rPr lang="en-US" b="1" dirty="0" smtClean="0">
                <a:cs typeface="Times New Roman" pitchFamily="18" charset="0"/>
              </a:rPr>
              <a:t>MS Access uses a fixed file organization (no choice to  make here).</a:t>
            </a:r>
          </a:p>
          <a:p>
            <a:r>
              <a:rPr lang="en-US" b="1" dirty="0" smtClean="0">
                <a:cs typeface="Times New Roman" pitchFamily="18" charset="0"/>
              </a:rPr>
              <a:t>Indexes can be created:</a:t>
            </a:r>
          </a:p>
          <a:p>
            <a:pPr lvl="1"/>
            <a:r>
              <a:rPr lang="en-US" b="1" dirty="0" smtClean="0">
                <a:cs typeface="Times New Roman" pitchFamily="18" charset="0"/>
              </a:rPr>
              <a:t>PK is automatically indexed</a:t>
            </a:r>
          </a:p>
          <a:p>
            <a:pPr lvl="1"/>
            <a:r>
              <a:rPr lang="en-US" b="1" dirty="0" smtClean="0">
                <a:cs typeface="Times New Roman" pitchFamily="18" charset="0"/>
              </a:rPr>
              <a:t>FK’s are automatically indexed</a:t>
            </a:r>
          </a:p>
          <a:p>
            <a:pPr lvl="1"/>
            <a:r>
              <a:rPr lang="en-US" b="1" dirty="0" smtClean="0">
                <a:cs typeface="Times New Roman" pitchFamily="18" charset="0"/>
              </a:rPr>
              <a:t>Exception: Memo, Hyperlink, OLE object fields cannot be indexed</a:t>
            </a:r>
          </a:p>
          <a:p>
            <a:pPr lvl="1"/>
            <a:endParaRPr lang="en-US" b="1" dirty="0" smtClean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3628715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6019" grpId="0" build="p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10/10/2012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AA19D-0480-4D98-B32E-8D28593DB818}" type="slidenum">
              <a:rPr lang="en-US"/>
              <a:pPr/>
              <a:t>33</a:t>
            </a:fld>
            <a:endParaRPr lang="en-US"/>
          </a:p>
        </p:txBody>
      </p:sp>
      <p:sp>
        <p:nvSpPr>
          <p:cNvPr id="72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b="1" dirty="0" smtClean="0">
                <a:cs typeface="Times New Roman" pitchFamily="18" charset="0"/>
              </a:rPr>
              <a:t>Index Choices in Access</a:t>
            </a:r>
            <a:endParaRPr lang="en-GB" dirty="0"/>
          </a:p>
        </p:txBody>
      </p:sp>
      <p:sp>
        <p:nvSpPr>
          <p:cNvPr id="72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7727950" cy="4114800"/>
          </a:xfrm>
        </p:spPr>
        <p:txBody>
          <a:bodyPr/>
          <a:lstStyle/>
          <a:p>
            <a:r>
              <a:rPr lang="en-US" b="1" dirty="0" smtClean="0">
                <a:cs typeface="Times New Roman" pitchFamily="18" charset="0"/>
              </a:rPr>
              <a:t>Recommended indexes to create:</a:t>
            </a:r>
          </a:p>
          <a:p>
            <a:pPr lvl="1"/>
            <a:r>
              <a:rPr lang="en-US" b="1" dirty="0" smtClean="0">
                <a:cs typeface="Times New Roman" pitchFamily="18" charset="0"/>
              </a:rPr>
              <a:t>Field data type is Text, Number, Currency, or Date/Time</a:t>
            </a:r>
          </a:p>
          <a:p>
            <a:pPr lvl="1"/>
            <a:r>
              <a:rPr lang="en-US" b="1" dirty="0" smtClean="0">
                <a:cs typeface="Times New Roman" pitchFamily="18" charset="0"/>
              </a:rPr>
              <a:t>Application searches for values in the field</a:t>
            </a:r>
          </a:p>
          <a:p>
            <a:pPr lvl="1"/>
            <a:r>
              <a:rPr lang="en-US" b="1" dirty="0" smtClean="0">
                <a:cs typeface="Times New Roman" pitchFamily="18" charset="0"/>
              </a:rPr>
              <a:t>Application sorts values in the field</a:t>
            </a:r>
          </a:p>
          <a:p>
            <a:pPr lvl="1"/>
            <a:r>
              <a:rPr lang="en-US" b="1" dirty="0" smtClean="0">
                <a:cs typeface="Times New Roman" pitchFamily="18" charset="0"/>
              </a:rPr>
              <a:t>Many different values are stored in the field</a:t>
            </a:r>
          </a:p>
          <a:p>
            <a:pPr lvl="1"/>
            <a:r>
              <a:rPr lang="en-US" b="1" dirty="0" smtClean="0">
                <a:cs typeface="Times New Roman" pitchFamily="18" charset="0"/>
              </a:rPr>
              <a:t>Index fields on both sides of a join – or create a relationship on these fields</a:t>
            </a:r>
          </a:p>
          <a:p>
            <a:pPr lvl="1"/>
            <a:endParaRPr lang="en-US" b="1" dirty="0" smtClean="0">
              <a:cs typeface="Times New Roman" pitchFamily="18" charset="0"/>
            </a:endParaRPr>
          </a:p>
          <a:p>
            <a:pPr lvl="1"/>
            <a:endParaRPr lang="en-US" b="1" dirty="0" smtClean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6271998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6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6019" grpId="0" build="p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10/10/2012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65DA0-F6D1-4A13-9840-C1DF1D83274B}" type="slidenum">
              <a:rPr lang="en-US"/>
              <a:pPr/>
              <a:t>34</a:t>
            </a:fld>
            <a:endParaRPr lang="en-US"/>
          </a:p>
        </p:txBody>
      </p:sp>
      <p:sp>
        <p:nvSpPr>
          <p:cNvPr id="72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1143000"/>
          </a:xfrm>
        </p:spPr>
        <p:txBody>
          <a:bodyPr/>
          <a:lstStyle/>
          <a:p>
            <a:r>
              <a:rPr lang="en-US" b="1">
                <a:cs typeface="Times New Roman" pitchFamily="18" charset="0"/>
              </a:rPr>
              <a:t>Step 5.3  Choose Indexes</a:t>
            </a:r>
            <a:r>
              <a:rPr lang="en-GB" b="1"/>
              <a:t> – Guidelines for Choosing ‘Wish-List’</a:t>
            </a:r>
          </a:p>
        </p:txBody>
      </p:sp>
      <p:sp>
        <p:nvSpPr>
          <p:cNvPr id="72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45720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b="1">
                <a:latin typeface="Times" pitchFamily="18" charset="0"/>
                <a:cs typeface="Times New Roman" pitchFamily="18" charset="0"/>
              </a:rPr>
              <a:t>(1) Do not index small relations.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b="1">
                <a:latin typeface="Times" pitchFamily="18" charset="0"/>
                <a:cs typeface="Times New Roman" pitchFamily="18" charset="0"/>
              </a:rPr>
              <a:t>(2) Index PK of a relation if it is not a key of the file organization.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b="1">
                <a:latin typeface="Times" pitchFamily="18" charset="0"/>
                <a:cs typeface="Times New Roman" pitchFamily="18" charset="0"/>
              </a:rPr>
              <a:t>(3) Add secondary index to a FK if it is frequently accessed.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b="1">
                <a:latin typeface="Times" pitchFamily="18" charset="0"/>
                <a:cs typeface="Times New Roman" pitchFamily="18" charset="0"/>
              </a:rPr>
              <a:t>(4) Add secondary index to any attribute that is heavily used as a secondary key.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b="1">
                <a:latin typeface="Times" pitchFamily="18" charset="0"/>
                <a:cs typeface="Times New Roman" pitchFamily="18" charset="0"/>
              </a:rPr>
              <a:t>(5) Add secondary index on attributes that are involved in: selection or join criteria; ORDER BY; GROUP BY; and other operations involving sorting (such as UNION or DISTINCT).</a:t>
            </a:r>
          </a:p>
        </p:txBody>
      </p:sp>
    </p:spTree>
    <p:extLst>
      <p:ext uri="{BB962C8B-B14F-4D97-AF65-F5344CB8AC3E}">
        <p14:creationId xmlns:p14="http://schemas.microsoft.com/office/powerpoint/2010/main" val="3196863701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1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1923" grpId="0" build="p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10/10/2012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51C88-EC82-477B-B778-F4FB8558F6F1}" type="slidenum">
              <a:rPr lang="en-US"/>
              <a:pPr/>
              <a:t>35</a:t>
            </a:fld>
            <a:endParaRPr lang="en-US"/>
          </a:p>
        </p:txBody>
      </p:sp>
      <p:sp>
        <p:nvSpPr>
          <p:cNvPr id="72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1524000"/>
          </a:xfrm>
        </p:spPr>
        <p:txBody>
          <a:bodyPr/>
          <a:lstStyle/>
          <a:p>
            <a:r>
              <a:rPr lang="en-US" b="1">
                <a:cs typeface="Times New Roman" pitchFamily="18" charset="0"/>
              </a:rPr>
              <a:t>Step 5.3  Choose Indexes</a:t>
            </a:r>
            <a:r>
              <a:rPr lang="en-GB" b="1"/>
              <a:t> – Guidelines for Choosing ‘Wish-List’</a:t>
            </a:r>
          </a:p>
        </p:txBody>
      </p:sp>
      <p:sp>
        <p:nvSpPr>
          <p:cNvPr id="72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57400"/>
            <a:ext cx="9144000" cy="3733800"/>
          </a:xfrm>
        </p:spPr>
        <p:txBody>
          <a:bodyPr/>
          <a:lstStyle/>
          <a:p>
            <a:pPr>
              <a:lnSpc>
                <a:spcPct val="110000"/>
              </a:lnSpc>
              <a:buFontTx/>
              <a:buNone/>
            </a:pPr>
            <a:r>
              <a:rPr lang="en-US" sz="2400" b="1">
                <a:latin typeface="Times" pitchFamily="18" charset="0"/>
                <a:cs typeface="Times New Roman" pitchFamily="18" charset="0"/>
              </a:rPr>
              <a:t>(6) Add secondary index on attributes involved in built-in functions.</a:t>
            </a:r>
          </a:p>
          <a:p>
            <a:pPr>
              <a:lnSpc>
                <a:spcPct val="110000"/>
              </a:lnSpc>
              <a:buFontTx/>
              <a:buNone/>
            </a:pPr>
            <a:r>
              <a:rPr lang="en-US" sz="2400" b="1">
                <a:latin typeface="Times" pitchFamily="18" charset="0"/>
                <a:cs typeface="Times New Roman" pitchFamily="18" charset="0"/>
              </a:rPr>
              <a:t>(7) Add secondary index on attributes that could result in an index-only plan.</a:t>
            </a:r>
          </a:p>
          <a:p>
            <a:pPr>
              <a:lnSpc>
                <a:spcPct val="110000"/>
              </a:lnSpc>
              <a:buFontTx/>
              <a:buNone/>
            </a:pPr>
            <a:r>
              <a:rPr lang="en-US" sz="2400" b="1">
                <a:latin typeface="Times" pitchFamily="18" charset="0"/>
                <a:cs typeface="Times New Roman" pitchFamily="18" charset="0"/>
              </a:rPr>
              <a:t>(8) Avoid indexing an attribute or relation that is frequently updated.</a:t>
            </a:r>
          </a:p>
          <a:p>
            <a:pPr>
              <a:lnSpc>
                <a:spcPct val="110000"/>
              </a:lnSpc>
              <a:buFontTx/>
              <a:buNone/>
            </a:pPr>
            <a:r>
              <a:rPr lang="en-US" sz="2400" b="1">
                <a:latin typeface="Times" pitchFamily="18" charset="0"/>
                <a:cs typeface="Times New Roman" pitchFamily="18" charset="0"/>
              </a:rPr>
              <a:t>(9) Avoid indexing an attribute if the query will retrieve a significant proportion of the tuples in the relation. </a:t>
            </a:r>
          </a:p>
          <a:p>
            <a:pPr>
              <a:lnSpc>
                <a:spcPct val="110000"/>
              </a:lnSpc>
              <a:buFontTx/>
              <a:buNone/>
            </a:pPr>
            <a:r>
              <a:rPr lang="en-US" sz="2400" b="1">
                <a:latin typeface="Times" pitchFamily="18" charset="0"/>
                <a:cs typeface="Times New Roman" pitchFamily="18" charset="0"/>
              </a:rPr>
              <a:t>(10) Avoid indexing attributes that consist of long character strings.</a:t>
            </a:r>
          </a:p>
          <a:p>
            <a:pPr lvl="1" algn="just"/>
            <a:endParaRPr lang="en-US" sz="2000" b="1">
              <a:latin typeface="Times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566823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2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2947" grpId="0" build="p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10/10/2012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5651C-7B4D-41DD-834B-238D843DF3BA}" type="slidenum">
              <a:rPr lang="en-US"/>
              <a:pPr/>
              <a:t>36</a:t>
            </a:fld>
            <a:endParaRPr lang="en-US"/>
          </a:p>
        </p:txBody>
      </p:sp>
      <p:sp>
        <p:nvSpPr>
          <p:cNvPr id="72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66700"/>
            <a:ext cx="8382000" cy="1104900"/>
          </a:xfrm>
        </p:spPr>
        <p:txBody>
          <a:bodyPr/>
          <a:lstStyle/>
          <a:p>
            <a:r>
              <a:rPr lang="en-US" b="1">
                <a:cs typeface="Times New Roman" pitchFamily="18" charset="0"/>
              </a:rPr>
              <a:t>Step 5.4  Estimate Disk Space Requirements</a:t>
            </a:r>
            <a:endParaRPr lang="en-GB"/>
          </a:p>
        </p:txBody>
      </p:sp>
      <p:sp>
        <p:nvSpPr>
          <p:cNvPr id="72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27950" cy="4114800"/>
          </a:xfrm>
        </p:spPr>
        <p:txBody>
          <a:bodyPr/>
          <a:lstStyle/>
          <a:p>
            <a:pPr algn="just">
              <a:buFontTx/>
              <a:buNone/>
            </a:pPr>
            <a:r>
              <a:rPr lang="en-US" b="1">
                <a:latin typeface="Times" pitchFamily="18" charset="0"/>
                <a:cs typeface="Times New Roman" pitchFamily="18" charset="0"/>
              </a:rPr>
              <a:t>	To estimate the amount of disk space that will be required by the database.</a:t>
            </a:r>
            <a:r>
              <a:rPr lang="en-GB" sz="2800">
                <a:latin typeface="Times" pitchFamily="18" charset="0"/>
                <a:cs typeface="Times New Roman" pitchFamily="18" charset="0"/>
              </a:rPr>
              <a:t> </a:t>
            </a:r>
            <a:endParaRPr lang="en-US" sz="2800">
              <a:latin typeface="Times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3279415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3971" grpId="0" build="p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10/10/2012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2D153-C210-401E-A898-0676AF498241}" type="slidenum">
              <a:rPr lang="en-US"/>
              <a:pPr/>
              <a:t>37</a:t>
            </a:fld>
            <a:endParaRPr lang="en-US"/>
          </a:p>
        </p:txBody>
      </p:sp>
      <p:sp>
        <p:nvSpPr>
          <p:cNvPr id="72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cs typeface="Times New Roman" pitchFamily="18" charset="0"/>
              </a:rPr>
              <a:t>Step 6  Design User Views</a:t>
            </a:r>
            <a:r>
              <a:rPr lang="en-GB"/>
              <a:t> </a:t>
            </a:r>
          </a:p>
        </p:txBody>
      </p:sp>
      <p:sp>
        <p:nvSpPr>
          <p:cNvPr id="72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772795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b="1">
                <a:cs typeface="Times New Roman" pitchFamily="18" charset="0"/>
              </a:rPr>
              <a:t>	To design the user views that were identified during the Requirements Collection and Analysis stage of the relational database application lifecycle.</a:t>
            </a:r>
            <a:r>
              <a:rPr lang="en-GB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3842596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4995" grpId="0" build="p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10/10/2012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AA19D-0480-4D98-B32E-8D28593DB818}" type="slidenum">
              <a:rPr lang="en-US"/>
              <a:pPr/>
              <a:t>38</a:t>
            </a:fld>
            <a:endParaRPr lang="en-US"/>
          </a:p>
        </p:txBody>
      </p:sp>
      <p:sp>
        <p:nvSpPr>
          <p:cNvPr id="72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cs typeface="Times New Roman" pitchFamily="18" charset="0"/>
              </a:rPr>
              <a:t>Step 7  Design Security Measures</a:t>
            </a:r>
            <a:r>
              <a:rPr lang="en-GB"/>
              <a:t> </a:t>
            </a:r>
          </a:p>
        </p:txBody>
      </p:sp>
      <p:sp>
        <p:nvSpPr>
          <p:cNvPr id="72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772795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b="1">
                <a:cs typeface="Times New Roman" pitchFamily="18" charset="0"/>
              </a:rPr>
              <a:t>	To design the security measures for the database as specified by the users.</a:t>
            </a:r>
            <a:r>
              <a:rPr lang="en-GB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4286589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6019" grpId="0" build="p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10/10/2012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AA19D-0480-4D98-B32E-8D28593DB818}" type="slidenum">
              <a:rPr lang="en-US"/>
              <a:pPr/>
              <a:t>39</a:t>
            </a:fld>
            <a:endParaRPr lang="en-US"/>
          </a:p>
        </p:txBody>
      </p:sp>
      <p:sp>
        <p:nvSpPr>
          <p:cNvPr id="72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b="1" dirty="0" smtClean="0">
                <a:cs typeface="Times New Roman" pitchFamily="18" charset="0"/>
              </a:rPr>
              <a:t>ACESS Features for Physical Database Design</a:t>
            </a:r>
            <a:endParaRPr lang="en-GB" dirty="0"/>
          </a:p>
        </p:txBody>
      </p:sp>
      <p:sp>
        <p:nvSpPr>
          <p:cNvPr id="72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763000" cy="4648200"/>
          </a:xfrm>
        </p:spPr>
        <p:txBody>
          <a:bodyPr/>
          <a:lstStyle/>
          <a:p>
            <a:r>
              <a:rPr lang="en-US" sz="2800" b="1" dirty="0" smtClean="0">
                <a:cs typeface="Times New Roman" pitchFamily="18" charset="0"/>
              </a:rPr>
              <a:t>Domains not available (but restrictions on field values are available)</a:t>
            </a:r>
          </a:p>
          <a:p>
            <a:r>
              <a:rPr lang="en-US" sz="2800" b="1" dirty="0" smtClean="0">
                <a:cs typeface="Times New Roman" pitchFamily="18" charset="0"/>
              </a:rPr>
              <a:t>Constraints:</a:t>
            </a:r>
          </a:p>
          <a:p>
            <a:pPr lvl="1"/>
            <a:r>
              <a:rPr lang="en-US" sz="2000" b="1" dirty="0" smtClean="0">
                <a:cs typeface="Times New Roman" pitchFamily="18" charset="0"/>
              </a:rPr>
              <a:t>Not null (available)</a:t>
            </a:r>
          </a:p>
          <a:p>
            <a:pPr lvl="1"/>
            <a:r>
              <a:rPr lang="en-US" sz="2000" b="1" dirty="0" smtClean="0">
                <a:cs typeface="Times New Roman" pitchFamily="18" charset="0"/>
              </a:rPr>
              <a:t>Data types (available)</a:t>
            </a:r>
          </a:p>
          <a:p>
            <a:pPr lvl="1"/>
            <a:r>
              <a:rPr lang="en-US" sz="2000" b="1" dirty="0" smtClean="0">
                <a:cs typeface="Times New Roman" pitchFamily="18" charset="0"/>
              </a:rPr>
              <a:t>Default (available)</a:t>
            </a:r>
          </a:p>
          <a:p>
            <a:pPr lvl="1"/>
            <a:r>
              <a:rPr lang="en-US" sz="2000" b="1" dirty="0" smtClean="0">
                <a:cs typeface="Times New Roman" pitchFamily="18" charset="0"/>
              </a:rPr>
              <a:t>FK (available through relationships)</a:t>
            </a:r>
          </a:p>
          <a:p>
            <a:r>
              <a:rPr lang="en-US" sz="2800" b="1" dirty="0" smtClean="0">
                <a:cs typeface="Times New Roman" pitchFamily="18" charset="0"/>
              </a:rPr>
              <a:t>FK indexed (yes, automatic)</a:t>
            </a:r>
          </a:p>
          <a:p>
            <a:r>
              <a:rPr lang="en-US" sz="2800" b="1" dirty="0" smtClean="0">
                <a:cs typeface="Times New Roman" pitchFamily="18" charset="0"/>
              </a:rPr>
              <a:t>Indexes (field property “Indexed” can be set to “No”, “Yes(Duplicates OK)”, or “Yes (No Duplicates)”</a:t>
            </a:r>
          </a:p>
          <a:p>
            <a:pPr lvl="1"/>
            <a:endParaRPr lang="en-US" sz="2400" b="1" dirty="0" smtClean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8576957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6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6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6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6019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10/10/2012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BA326-149A-4561-A35F-76F551E15BC3}" type="slidenum">
              <a:rPr lang="en-US"/>
              <a:pPr/>
              <a:t>4</a:t>
            </a:fld>
            <a:endParaRPr lang="en-US"/>
          </a:p>
        </p:txBody>
      </p:sp>
      <p:sp>
        <p:nvSpPr>
          <p:cNvPr id="72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b="1"/>
              <a:t>Acknowledgments</a:t>
            </a:r>
            <a:endParaRPr lang="en-US"/>
          </a:p>
        </p:txBody>
      </p:sp>
      <p:sp>
        <p:nvSpPr>
          <p:cNvPr id="72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686800" cy="1905000"/>
          </a:xfrm>
        </p:spPr>
        <p:txBody>
          <a:bodyPr/>
          <a:lstStyle/>
          <a:p>
            <a:r>
              <a:rPr lang="en-US" dirty="0" smtClean="0"/>
              <a:t>Some of these </a:t>
            </a:r>
            <a:r>
              <a:rPr lang="en-US" dirty="0"/>
              <a:t>slides have been adapted from Thomas Connolly and Carolyn </a:t>
            </a:r>
            <a:r>
              <a:rPr lang="en-US" dirty="0" err="1"/>
              <a:t>Begg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2976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10/10/2012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F67C4-F531-46DB-A259-232EE076E75E}" type="slidenum">
              <a:rPr lang="en-US"/>
              <a:pPr/>
              <a:t>5</a:t>
            </a:fld>
            <a:endParaRPr lang="en-US"/>
          </a:p>
        </p:txBody>
      </p:sp>
      <p:sp>
        <p:nvSpPr>
          <p:cNvPr id="69427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/>
          <a:p>
            <a:r>
              <a:rPr lang="en-US" b="1">
                <a:cs typeface="Times New Roman" pitchFamily="18" charset="0"/>
              </a:rPr>
              <a:t>Comparison of Logical and Physical Database Design</a:t>
            </a:r>
            <a:r>
              <a:rPr lang="en-GB" b="1"/>
              <a:t> </a:t>
            </a:r>
          </a:p>
        </p:txBody>
      </p:sp>
      <p:sp>
        <p:nvSpPr>
          <p:cNvPr id="69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7727950" cy="44196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GB" b="1" dirty="0"/>
              <a:t>Sources of information for physical design process includes global logical data model and documentation that describes model. </a:t>
            </a:r>
          </a:p>
          <a:p>
            <a:pPr>
              <a:lnSpc>
                <a:spcPct val="40000"/>
              </a:lnSpc>
            </a:pPr>
            <a:endParaRPr lang="en-GB" b="1" dirty="0"/>
          </a:p>
          <a:p>
            <a:r>
              <a:rPr lang="en-GB" b="1" dirty="0" smtClean="0"/>
              <a:t>Conceptual and logical </a:t>
            </a:r>
            <a:r>
              <a:rPr lang="en-GB" b="1" dirty="0"/>
              <a:t>database design </a:t>
            </a:r>
            <a:r>
              <a:rPr lang="en-GB" b="1" dirty="0" smtClean="0"/>
              <a:t>are </a:t>
            </a:r>
            <a:r>
              <a:rPr lang="en-GB" b="1" dirty="0"/>
              <a:t>concerned with the </a:t>
            </a:r>
            <a:r>
              <a:rPr lang="en-GB" b="1" i="1" dirty="0"/>
              <a:t>what</a:t>
            </a:r>
            <a:r>
              <a:rPr lang="en-GB" b="1" dirty="0"/>
              <a:t>, physical database design is concerned with the </a:t>
            </a:r>
            <a:r>
              <a:rPr lang="en-GB" b="1" i="1" dirty="0"/>
              <a:t>how</a:t>
            </a:r>
            <a:r>
              <a:rPr lang="en-GB" b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904680930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4275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10/10/2012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20320-B56F-46D7-9D88-0D5A96317714}" type="slidenum">
              <a:rPr lang="en-US"/>
              <a:pPr/>
              <a:t>6</a:t>
            </a:fld>
            <a:endParaRPr lang="en-US"/>
          </a:p>
        </p:txBody>
      </p:sp>
      <p:sp>
        <p:nvSpPr>
          <p:cNvPr id="69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/>
          <a:p>
            <a:pPr algn="just"/>
            <a:r>
              <a:rPr lang="en-GB" b="1" dirty="0"/>
              <a:t>Physical Database Design</a:t>
            </a:r>
          </a:p>
        </p:txBody>
      </p:sp>
      <p:sp>
        <p:nvSpPr>
          <p:cNvPr id="69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27950" cy="41148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>
              <a:buFontTx/>
              <a:buNone/>
            </a:pPr>
            <a:r>
              <a:rPr lang="en-US" b="1">
                <a:latin typeface="Times" pitchFamily="18" charset="0"/>
                <a:cs typeface="Times New Roman" pitchFamily="18" charset="0"/>
              </a:rPr>
              <a:t>	Process of producing a description of the implementation of the database on secondary storage; it describes the base relations, file organizations, and indexes </a:t>
            </a:r>
            <a:r>
              <a:rPr lang="en-US" b="1">
                <a:cs typeface="Times New Roman" pitchFamily="18" charset="0"/>
              </a:rPr>
              <a:t>used to achieve efficient access to the data, and any associated integrity constraints and security measures.</a:t>
            </a:r>
            <a:r>
              <a:rPr lang="en-GB" b="1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86239869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5299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10/10/2012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D0BF0-C17F-48B4-96A6-4A73794401EB}" type="slidenum">
              <a:rPr lang="en-US"/>
              <a:pPr/>
              <a:t>7</a:t>
            </a:fld>
            <a:endParaRPr lang="en-US"/>
          </a:p>
        </p:txBody>
      </p:sp>
      <p:sp>
        <p:nvSpPr>
          <p:cNvPr id="6963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/>
          <a:p>
            <a:r>
              <a:rPr lang="en-GB" b="1"/>
              <a:t>Overview of Physical Database Design Methodology</a:t>
            </a:r>
          </a:p>
        </p:txBody>
      </p:sp>
      <p:sp>
        <p:nvSpPr>
          <p:cNvPr id="69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9250" y="1676400"/>
            <a:ext cx="8566150" cy="41148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GB" b="1"/>
              <a:t>Step 4  Translate global logical data model for target DBMS</a:t>
            </a:r>
          </a:p>
          <a:p>
            <a:pPr lvl="1"/>
            <a:r>
              <a:rPr lang="en-GB" b="1"/>
              <a:t>Step 4.1  Design base relations</a:t>
            </a:r>
          </a:p>
          <a:p>
            <a:pPr lvl="1"/>
            <a:r>
              <a:rPr lang="en-GB" b="1"/>
              <a:t>Step 4.2  </a:t>
            </a:r>
            <a:r>
              <a:rPr lang="en-US" b="1">
                <a:cs typeface="Times New Roman" pitchFamily="18" charset="0"/>
              </a:rPr>
              <a:t>Design representation of derived data </a:t>
            </a:r>
          </a:p>
          <a:p>
            <a:pPr lvl="1"/>
            <a:r>
              <a:rPr lang="en-US" b="1">
                <a:cs typeface="Times New Roman" pitchFamily="18" charset="0"/>
              </a:rPr>
              <a:t>Step 4.3  Design enterprise constraints</a:t>
            </a:r>
            <a:r>
              <a:rPr lang="en-GB" b="1"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96469566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23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10/10/2012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C5A63-F0E1-4FFA-A1D1-48680A760E3A}" type="slidenum">
              <a:rPr lang="en-US"/>
              <a:pPr/>
              <a:t>8</a:t>
            </a:fld>
            <a:endParaRPr lang="en-US"/>
          </a:p>
        </p:txBody>
      </p:sp>
      <p:sp>
        <p:nvSpPr>
          <p:cNvPr id="69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GB" b="1"/>
              <a:t>Overview of Physical Database Design Methodology</a:t>
            </a:r>
          </a:p>
        </p:txBody>
      </p:sp>
      <p:sp>
        <p:nvSpPr>
          <p:cNvPr id="69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7727950" cy="4114800"/>
          </a:xfrm>
        </p:spPr>
        <p:txBody>
          <a:bodyPr/>
          <a:lstStyle/>
          <a:p>
            <a:r>
              <a:rPr lang="en-GB" b="1"/>
              <a:t>Step 5  Design  physical representation</a:t>
            </a:r>
          </a:p>
          <a:p>
            <a:pPr lvl="1"/>
            <a:r>
              <a:rPr lang="en-GB" b="1"/>
              <a:t>Step 5.1  Analyze transactions</a:t>
            </a:r>
          </a:p>
          <a:p>
            <a:pPr lvl="1"/>
            <a:r>
              <a:rPr lang="en-GB" b="1"/>
              <a:t>Step 5.2  Choose file organizations</a:t>
            </a:r>
          </a:p>
          <a:p>
            <a:pPr lvl="1"/>
            <a:r>
              <a:rPr lang="en-GB" b="1"/>
              <a:t>Step 5.3  Choose indexes</a:t>
            </a:r>
          </a:p>
          <a:p>
            <a:pPr lvl="1"/>
            <a:r>
              <a:rPr lang="en-GB" b="1"/>
              <a:t>Step 5.4  Estimate disk space requirements </a:t>
            </a:r>
          </a:p>
        </p:txBody>
      </p:sp>
    </p:spTree>
    <p:extLst>
      <p:ext uri="{BB962C8B-B14F-4D97-AF65-F5344CB8AC3E}">
        <p14:creationId xmlns:p14="http://schemas.microsoft.com/office/powerpoint/2010/main" val="3300133849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7347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10/10/2012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AECD4-5270-49D3-B06F-390200366A2B}" type="slidenum">
              <a:rPr lang="en-US"/>
              <a:pPr/>
              <a:t>9</a:t>
            </a:fld>
            <a:endParaRPr lang="en-US"/>
          </a:p>
        </p:txBody>
      </p:sp>
      <p:sp>
        <p:nvSpPr>
          <p:cNvPr id="69837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/>
          <a:p>
            <a:r>
              <a:rPr lang="en-GB" b="1"/>
              <a:t>Overview of Physical Database Design Methodology</a:t>
            </a:r>
          </a:p>
        </p:txBody>
      </p:sp>
      <p:sp>
        <p:nvSpPr>
          <p:cNvPr id="69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7727950" cy="41148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GB" b="1"/>
              <a:t>Step 6  Design user views </a:t>
            </a:r>
          </a:p>
          <a:p>
            <a:r>
              <a:rPr lang="en-GB" b="1"/>
              <a:t>Step 7  Design security mechanisms</a:t>
            </a:r>
          </a:p>
          <a:p>
            <a:r>
              <a:rPr lang="en-US" b="1">
                <a:cs typeface="Times New Roman" pitchFamily="18" charset="0"/>
              </a:rPr>
              <a:t>Step 8  Consider the introduction of controlled redundancy </a:t>
            </a:r>
            <a:endParaRPr lang="en-GB" b="1"/>
          </a:p>
          <a:p>
            <a:r>
              <a:rPr lang="en-US" b="1">
                <a:cs typeface="Times New Roman" pitchFamily="18" charset="0"/>
              </a:rPr>
              <a:t>Step 9  Monitor and tune the operational system</a:t>
            </a:r>
            <a:r>
              <a:rPr lang="en-GB" b="1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91835373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8371" grpId="0" build="p" autoUpdateAnimBg="0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2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3181</TotalTime>
  <Words>1372</Words>
  <Application>Microsoft Office PowerPoint</Application>
  <PresentationFormat>On-screen Show (4:3)</PresentationFormat>
  <Paragraphs>310</Paragraphs>
  <Slides>39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Blank Presentation</vt:lpstr>
      <vt:lpstr>Physical Database Design </vt:lpstr>
      <vt:lpstr>Learning Objectives</vt:lpstr>
      <vt:lpstr>Learning Objectives</vt:lpstr>
      <vt:lpstr>Acknowledgments</vt:lpstr>
      <vt:lpstr>Comparison of Logical and Physical Database Design </vt:lpstr>
      <vt:lpstr>Physical Database Design</vt:lpstr>
      <vt:lpstr>Overview of Physical Database Design Methodology</vt:lpstr>
      <vt:lpstr>Overview of Physical Database Design Methodology</vt:lpstr>
      <vt:lpstr>Overview of Physical Database Design Methodology</vt:lpstr>
      <vt:lpstr>Step 4  Translate Global Logical Data Model for Target DBMS</vt:lpstr>
      <vt:lpstr>Step 4.1  Design Base Relations</vt:lpstr>
      <vt:lpstr>Step 4.1  Design Base Relations</vt:lpstr>
      <vt:lpstr>DBDL for the PropertyForRent Relation </vt:lpstr>
      <vt:lpstr>Step 4.2  Design Representation of Derived Data</vt:lpstr>
      <vt:lpstr>Step 4.2  Design Representation of Derived Data</vt:lpstr>
      <vt:lpstr>PropertyforRent Relation and Staff Relation with Derived Attribute noOfProperties </vt:lpstr>
      <vt:lpstr>Step 4.3  Design Enterprise Constraints</vt:lpstr>
      <vt:lpstr>Step 5  Design Physical Representation</vt:lpstr>
      <vt:lpstr>Step 5  Design Physical Representation</vt:lpstr>
      <vt:lpstr>Step 5.1  Analyze Transactions </vt:lpstr>
      <vt:lpstr>Step 5.1  Analyze Transactions </vt:lpstr>
      <vt:lpstr>Step 5.1  Analyze Transactions </vt:lpstr>
      <vt:lpstr>Step 5.1  Analyze Transactions </vt:lpstr>
      <vt:lpstr>Cross-Referencing Transactions and Relations</vt:lpstr>
      <vt:lpstr>Transaction Usage Map for Some Sample Transactions Showing Expected Occurrences </vt:lpstr>
      <vt:lpstr>Example Transaction Analysis Form </vt:lpstr>
      <vt:lpstr>Step 5.2  Choose File Organizations </vt:lpstr>
      <vt:lpstr>Step 5.3  Choose Indexes </vt:lpstr>
      <vt:lpstr>Step 5.3  Choose Indexes </vt:lpstr>
      <vt:lpstr>Step 5.3  Choose Indexes </vt:lpstr>
      <vt:lpstr>Step 5.3  Choose Indexes </vt:lpstr>
      <vt:lpstr>Index Choices in Access</vt:lpstr>
      <vt:lpstr>Index Choices in Access</vt:lpstr>
      <vt:lpstr>Step 5.3  Choose Indexes – Guidelines for Choosing ‘Wish-List’</vt:lpstr>
      <vt:lpstr>Step 5.3  Choose Indexes – Guidelines for Choosing ‘Wish-List’</vt:lpstr>
      <vt:lpstr>Step 5.4  Estimate Disk Space Requirements</vt:lpstr>
      <vt:lpstr>Step 6  Design User Views </vt:lpstr>
      <vt:lpstr>Step 7  Design Security Measures </vt:lpstr>
      <vt:lpstr>ACESS Features for Physical Database Design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systems design</dc:title>
  <dc:creator>Isabelle Bichindaritz</dc:creator>
  <cp:lastModifiedBy>Isa</cp:lastModifiedBy>
  <cp:revision>261</cp:revision>
  <cp:lastPrinted>2000-10-02T16:10:22Z</cp:lastPrinted>
  <dcterms:created xsi:type="dcterms:W3CDTF">2000-09-29T00:33:17Z</dcterms:created>
  <dcterms:modified xsi:type="dcterms:W3CDTF">2012-10-09T18:47:37Z</dcterms:modified>
</cp:coreProperties>
</file>