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18" r:id="rId2"/>
    <p:sldId id="421" r:id="rId3"/>
    <p:sldId id="420" r:id="rId4"/>
    <p:sldId id="423" r:id="rId5"/>
    <p:sldId id="424" r:id="rId6"/>
    <p:sldId id="425" r:id="rId7"/>
    <p:sldId id="426" r:id="rId8"/>
    <p:sldId id="427" r:id="rId9"/>
    <p:sldId id="428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437" r:id="rId19"/>
    <p:sldId id="438" r:id="rId20"/>
    <p:sldId id="439" r:id="rId21"/>
    <p:sldId id="440" r:id="rId22"/>
    <p:sldId id="441" r:id="rId23"/>
    <p:sldId id="442" r:id="rId24"/>
    <p:sldId id="443" r:id="rId25"/>
    <p:sldId id="444" r:id="rId26"/>
    <p:sldId id="445" r:id="rId27"/>
    <p:sldId id="446" r:id="rId28"/>
    <p:sldId id="447" r:id="rId29"/>
    <p:sldId id="448" r:id="rId30"/>
    <p:sldId id="449" r:id="rId31"/>
    <p:sldId id="450" r:id="rId32"/>
    <p:sldId id="451" r:id="rId33"/>
    <p:sldId id="452" r:id="rId34"/>
    <p:sldId id="453" r:id="rId35"/>
    <p:sldId id="454" r:id="rId36"/>
    <p:sldId id="455" r:id="rId37"/>
    <p:sldId id="456" r:id="rId38"/>
    <p:sldId id="457" r:id="rId39"/>
    <p:sldId id="458" r:id="rId40"/>
  </p:sldIdLst>
  <p:sldSz cx="9144000" cy="6858000" type="screen4x3"/>
  <p:notesSz cx="69977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0"/>
    <a:srgbClr val="030119"/>
    <a:srgbClr val="00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1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0"/>
      </p:cViewPr>
      <p:guideLst>
        <p:guide orient="horz" pos="2923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fld id="{927890E5-2EE6-499A-A177-B478B8AF2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70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fld id="{D6355215-57C8-4B0E-85CE-1A2A1DACD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96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E69D5-92FF-4A9A-A49F-1BB6986414A6}" type="slidenum">
              <a:rPr lang="en-US"/>
              <a:pPr/>
              <a:t>2</a:t>
            </a:fld>
            <a:endParaRPr lang="en-US"/>
          </a:p>
        </p:txBody>
      </p:sp>
      <p:sp>
        <p:nvSpPr>
          <p:cNvPr id="1628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29213" cy="41767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1AE425-8BAE-4DAE-A261-A3B82D0FD9E2}" type="slidenum">
              <a:rPr lang="en-US"/>
              <a:pPr/>
              <a:t>16</a:t>
            </a:fld>
            <a:endParaRPr lang="en-US"/>
          </a:p>
        </p:txBody>
      </p:sp>
      <p:sp>
        <p:nvSpPr>
          <p:cNvPr id="557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2D10C-B302-489B-83EA-683FECA2407A}" type="slidenum">
              <a:rPr lang="en-US"/>
              <a:pPr/>
              <a:t>17</a:t>
            </a:fld>
            <a:endParaRPr lang="en-US"/>
          </a:p>
        </p:txBody>
      </p:sp>
      <p:sp>
        <p:nvSpPr>
          <p:cNvPr id="567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C16FC-F9DE-4DE9-93DF-5827ABAEDCE3}" type="slidenum">
              <a:rPr lang="en-US"/>
              <a:pPr/>
              <a:t>19</a:t>
            </a:fld>
            <a:endParaRPr lang="en-US"/>
          </a:p>
        </p:txBody>
      </p:sp>
      <p:sp>
        <p:nvSpPr>
          <p:cNvPr id="7045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854" tIns="45121" rIns="91854" bIns="451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43072-B986-4E72-9B0B-868F911D1296}" type="slidenum">
              <a:rPr lang="en-US"/>
              <a:pPr/>
              <a:t>24</a:t>
            </a:fld>
            <a:endParaRPr lang="en-US"/>
          </a:p>
        </p:txBody>
      </p:sp>
      <p:sp>
        <p:nvSpPr>
          <p:cNvPr id="7137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854" tIns="45121" rIns="91854" bIns="451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5BDB7-74D4-4E3B-93FC-4EC7EB41A343}" type="slidenum">
              <a:rPr lang="en-US"/>
              <a:pPr/>
              <a:t>25</a:t>
            </a:fld>
            <a:endParaRPr lang="en-US"/>
          </a:p>
        </p:txBody>
      </p:sp>
      <p:sp>
        <p:nvSpPr>
          <p:cNvPr id="569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EDB1AA-DB64-4950-9B3D-B1DC52EEDEB5}" type="slidenum">
              <a:rPr lang="en-US"/>
              <a:pPr/>
              <a:t>26</a:t>
            </a:fld>
            <a:endParaRPr lang="en-US"/>
          </a:p>
        </p:txBody>
      </p:sp>
      <p:sp>
        <p:nvSpPr>
          <p:cNvPr id="571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10BE4-847E-49DD-BF19-C767C4802A01}" type="slidenum">
              <a:rPr lang="en-US"/>
              <a:pPr/>
              <a:t>27</a:t>
            </a:fld>
            <a:endParaRPr lang="en-US"/>
          </a:p>
        </p:txBody>
      </p:sp>
      <p:sp>
        <p:nvSpPr>
          <p:cNvPr id="573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5C31C-C6A1-472B-B47A-9AF390359CE4}" type="slidenum">
              <a:rPr lang="en-US"/>
              <a:pPr/>
              <a:t>28</a:t>
            </a:fld>
            <a:endParaRPr lang="en-US"/>
          </a:p>
        </p:txBody>
      </p:sp>
      <p:sp>
        <p:nvSpPr>
          <p:cNvPr id="575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16E429-8038-459F-AD3F-7F72A0836499}" type="slidenum">
              <a:rPr lang="en-US"/>
              <a:pPr/>
              <a:t>34</a:t>
            </a:fld>
            <a:endParaRPr lang="en-US"/>
          </a:p>
        </p:txBody>
      </p:sp>
      <p:sp>
        <p:nvSpPr>
          <p:cNvPr id="6871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854" tIns="45121" rIns="91854" bIns="451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F91EFF-E82F-4AD9-8A0E-998C4CDE4D0F}" type="slidenum">
              <a:rPr lang="en-US"/>
              <a:pPr/>
              <a:t>35</a:t>
            </a:fld>
            <a:endParaRPr lang="en-US"/>
          </a:p>
        </p:txBody>
      </p:sp>
      <p:sp>
        <p:nvSpPr>
          <p:cNvPr id="577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F0876C-8958-49FA-931E-4AA3C378575E}" type="slidenum">
              <a:rPr lang="en-US"/>
              <a:pPr/>
              <a:t>4</a:t>
            </a:fld>
            <a:endParaRPr lang="en-US"/>
          </a:p>
        </p:txBody>
      </p:sp>
      <p:sp>
        <p:nvSpPr>
          <p:cNvPr id="5324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29213" cy="41767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C31CD5-0D73-4867-9A7B-6C54D6D606BB}" type="slidenum">
              <a:rPr lang="en-US"/>
              <a:pPr/>
              <a:t>36</a:t>
            </a:fld>
            <a:endParaRPr lang="en-US"/>
          </a:p>
        </p:txBody>
      </p:sp>
      <p:sp>
        <p:nvSpPr>
          <p:cNvPr id="6891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854" tIns="45121" rIns="91854" bIns="451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BC879-8FCA-4AEB-9281-C868150D6B1E}" type="slidenum">
              <a:rPr lang="en-US"/>
              <a:pPr/>
              <a:t>5</a:t>
            </a:fld>
            <a:endParaRPr lang="en-US"/>
          </a:p>
        </p:txBody>
      </p:sp>
      <p:sp>
        <p:nvSpPr>
          <p:cNvPr id="5345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29213" cy="41767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F428B-F091-4091-A2F2-94DD49C4DE50}" type="slidenum">
              <a:rPr lang="en-US"/>
              <a:pPr/>
              <a:t>7</a:t>
            </a:fld>
            <a:endParaRPr lang="en-US"/>
          </a:p>
        </p:txBody>
      </p:sp>
      <p:sp>
        <p:nvSpPr>
          <p:cNvPr id="540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2F848-910A-4E21-8BCF-7275EA30956E}" type="slidenum">
              <a:rPr lang="en-US"/>
              <a:pPr/>
              <a:t>8</a:t>
            </a:fld>
            <a:endParaRPr lang="en-US"/>
          </a:p>
        </p:txBody>
      </p:sp>
      <p:sp>
        <p:nvSpPr>
          <p:cNvPr id="542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CDDC5-A2BC-4264-B2BA-D41DFE62F764}" type="slidenum">
              <a:rPr lang="en-US"/>
              <a:pPr/>
              <a:t>9</a:t>
            </a:fld>
            <a:endParaRPr lang="en-US"/>
          </a:p>
        </p:txBody>
      </p:sp>
      <p:sp>
        <p:nvSpPr>
          <p:cNvPr id="544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713F6-4FFB-4D2F-8025-F1323F3FE8FC}" type="slidenum">
              <a:rPr lang="en-US"/>
              <a:pPr/>
              <a:t>13</a:t>
            </a:fld>
            <a:endParaRPr lang="en-US"/>
          </a:p>
        </p:txBody>
      </p:sp>
      <p:sp>
        <p:nvSpPr>
          <p:cNvPr id="548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10E25-1015-4E21-ADA8-F213696AB4A6}" type="slidenum">
              <a:rPr lang="en-US"/>
              <a:pPr/>
              <a:t>14</a:t>
            </a:fld>
            <a:endParaRPr lang="en-US"/>
          </a:p>
        </p:txBody>
      </p:sp>
      <p:sp>
        <p:nvSpPr>
          <p:cNvPr id="552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C1D573-2EC8-4E7A-8273-80F0A7B55388}" type="slidenum">
              <a:rPr lang="en-US"/>
              <a:pPr/>
              <a:t>15</a:t>
            </a:fld>
            <a:endParaRPr lang="en-US"/>
          </a:p>
        </p:txBody>
      </p:sp>
      <p:sp>
        <p:nvSpPr>
          <p:cNvPr id="555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10/3/2012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DC686-7705-4BF4-83EF-6DF810846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10/3/2012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2B719-C7C2-470F-9122-803B639D6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10/3/2012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C0C26-FE1D-445F-BA0D-12C957933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10/3/2012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A6D1-F970-459C-BB36-9814A8342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10/3/2012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3C9CE-7F0A-4FA6-95C5-8EA375F38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10/3/2012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72352-0403-4782-9E5F-21C1369DE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10/3/2012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02EAD-1136-418F-B8F9-347E81B54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10/3/2012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A802D-8EC8-4D1E-921B-6E2A42A0F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10/3/2012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95818-E586-4AD5-86BF-242573CED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10/3/2012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07E97-A07F-4563-826B-18CD1395A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10/3/2012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FFC82-8208-421E-B3BE-8670E1700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en-US" smtClean="0"/>
              <a:t>10/3/2012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B155ECF-F0C3-490B-A905-6904E70D8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A24-6438-4039-9137-61B9E05A740A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b="1" dirty="0" smtClean="0"/>
              <a:t>Logical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7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82DC-507C-4DF5-9E8F-25840F36D611}" type="slidenum">
              <a:rPr lang="en-US"/>
              <a:pPr/>
              <a:t>10</a:t>
            </a:fld>
            <a:endParaRPr lang="en-US"/>
          </a:p>
        </p:txBody>
      </p:sp>
      <p:sp>
        <p:nvSpPr>
          <p:cNvPr id="6041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/>
              <a:t>E-R Modeling is Iterative</a:t>
            </a:r>
          </a:p>
        </p:txBody>
      </p:sp>
      <p:pic>
        <p:nvPicPr>
          <p:cNvPr id="604163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239000" cy="47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64" name="Text Box 1028"/>
          <p:cNvSpPr txBox="1">
            <a:spLocks noChangeArrowheads="1"/>
          </p:cNvSpPr>
          <p:nvPr/>
        </p:nvSpPr>
        <p:spPr bwMode="auto">
          <a:xfrm>
            <a:off x="1219200" y="5715000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Figure 6.8</a:t>
            </a:r>
          </a:p>
        </p:txBody>
      </p:sp>
    </p:spTree>
    <p:extLst>
      <p:ext uri="{BB962C8B-B14F-4D97-AF65-F5344CB8AC3E}">
        <p14:creationId xmlns:p14="http://schemas.microsoft.com/office/powerpoint/2010/main" val="123946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2F86-DB2A-4715-A63D-9AA87BF06BD7}" type="slidenum">
              <a:rPr lang="en-US"/>
              <a:pPr/>
              <a:t>11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/>
              <a:t>Iterative Process of Verification</a:t>
            </a:r>
          </a:p>
        </p:txBody>
      </p:sp>
      <p:pic>
        <p:nvPicPr>
          <p:cNvPr id="6062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600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6212" name="Text Box 4"/>
          <p:cNvSpPr txBox="1">
            <a:spLocks noChangeArrowheads="1"/>
          </p:cNvSpPr>
          <p:nvPr/>
        </p:nvSpPr>
        <p:spPr bwMode="auto">
          <a:xfrm>
            <a:off x="7315200" y="5181600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Figure 6.10</a:t>
            </a:r>
          </a:p>
        </p:txBody>
      </p:sp>
    </p:spTree>
    <p:extLst>
      <p:ext uri="{BB962C8B-B14F-4D97-AF65-F5344CB8AC3E}">
        <p14:creationId xmlns:p14="http://schemas.microsoft.com/office/powerpoint/2010/main" val="4284971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60B3-ED8B-4CC0-8401-1D7CCC2279B5}" type="slidenum">
              <a:rPr lang="en-US"/>
              <a:pPr/>
              <a:t>12</a:t>
            </a:fld>
            <a:endParaRPr lang="en-US"/>
          </a:p>
        </p:txBody>
      </p:sp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Distributed Database Design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743200"/>
            <a:ext cx="7772400" cy="4114800"/>
          </a:xfrm>
        </p:spPr>
        <p:txBody>
          <a:bodyPr/>
          <a:lstStyle/>
          <a:p>
            <a:r>
              <a:rPr lang="en-US"/>
              <a:t>Design portions in different physical locations</a:t>
            </a:r>
          </a:p>
          <a:p>
            <a:r>
              <a:rPr lang="en-US"/>
              <a:t>Development of data distribution and allocation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2185313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12D4-FB2E-48F6-A022-A67B526466B8}" type="slidenum">
              <a:rPr lang="en-US"/>
              <a:pPr/>
              <a:t>13</a:t>
            </a:fld>
            <a:endParaRPr lang="en-US"/>
          </a:p>
        </p:txBody>
      </p:sp>
      <p:sp>
        <p:nvSpPr>
          <p:cNvPr id="547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r>
              <a:rPr lang="en-US" altLang="en-US"/>
              <a:t>Deliverables and Outcomes</a:t>
            </a:r>
          </a:p>
        </p:txBody>
      </p:sp>
      <p:sp>
        <p:nvSpPr>
          <p:cNvPr id="547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72400" cy="4572000"/>
          </a:xfrm>
        </p:spPr>
        <p:txBody>
          <a:bodyPr/>
          <a:lstStyle/>
          <a:p>
            <a:r>
              <a:rPr lang="en-US" altLang="en-US"/>
              <a:t>Logical database design must account for every data element on a system input or output</a:t>
            </a:r>
          </a:p>
          <a:p>
            <a:r>
              <a:rPr lang="en-US" altLang="en-US" b="1"/>
              <a:t>Normalized relations</a:t>
            </a:r>
            <a:r>
              <a:rPr lang="en-US" altLang="en-US"/>
              <a:t> are the primary deliverable</a:t>
            </a:r>
          </a:p>
          <a:p>
            <a:r>
              <a:rPr lang="en-US" altLang="en-US"/>
              <a:t>Physical database design results in converting relations into files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279274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EEA7-1BF0-43BF-831F-558BC7670945}" type="slidenum">
              <a:rPr lang="en-US"/>
              <a:pPr/>
              <a:t>14</a:t>
            </a:fld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altLang="en-US"/>
              <a:t>Relational Database Model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114800"/>
          </a:xfrm>
        </p:spPr>
        <p:txBody>
          <a:bodyPr/>
          <a:lstStyle/>
          <a:p>
            <a:r>
              <a:rPr lang="en-US" altLang="en-US"/>
              <a:t>Well-Structured Relation</a:t>
            </a:r>
          </a:p>
          <a:p>
            <a:pPr lvl="1"/>
            <a:r>
              <a:rPr lang="en-US" altLang="en-US"/>
              <a:t>A relation that contains a minimum amount of redundancy and allows users to insert, modify and delete the rows without errors or inconsistencies</a:t>
            </a:r>
          </a:p>
          <a:p>
            <a:pPr lvl="1"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450420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77B0-8369-4898-A870-794046D30D73}" type="slidenum">
              <a:rPr lang="en-US"/>
              <a:pPr/>
              <a:t>15</a:t>
            </a:fld>
            <a:endParaRPr lang="en-US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Normalization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/>
              <a:t>The process of converting complex data structures into simple, stable data structures</a:t>
            </a:r>
          </a:p>
          <a:p>
            <a:pPr marL="609600" indent="-609600"/>
            <a:r>
              <a:rPr lang="en-US" altLang="en-US"/>
              <a:t>Second Normal Form (2NF)</a:t>
            </a:r>
          </a:p>
          <a:p>
            <a:pPr marL="990600" lvl="1" indent="-533400"/>
            <a:r>
              <a:rPr lang="en-US" altLang="en-US"/>
              <a:t>Each nonprimary key attribute is identified by the whole key (called full functional dependency)</a:t>
            </a:r>
          </a:p>
          <a:p>
            <a:pPr marL="609600" indent="-609600"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375305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9A91-8495-4413-862A-3F4EF99A03BF}" type="slidenum">
              <a:rPr lang="en-US"/>
              <a:pPr/>
              <a:t>16</a:t>
            </a:fld>
            <a:endParaRPr lang="en-US"/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Normalization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/>
              <a:t>Third Normal Form (3NF)</a:t>
            </a:r>
          </a:p>
          <a:p>
            <a:pPr marL="990600" lvl="1" indent="-533400"/>
            <a:r>
              <a:rPr lang="en-US" altLang="en-US"/>
              <a:t>Nonprimary key attributes do not depend on each other (called transitive dependencies)</a:t>
            </a:r>
          </a:p>
          <a:p>
            <a:pPr marL="609600" indent="-609600"/>
            <a:r>
              <a:rPr lang="en-US" altLang="en-US"/>
              <a:t>The result of normalization is that every nonprimary key attribute depends upon the whole primary key</a:t>
            </a:r>
          </a:p>
          <a:p>
            <a:pPr marL="609600" indent="-609600"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803454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1755-634B-42B9-AF97-3E95F8277095}" type="slidenum">
              <a:rPr lang="en-US"/>
              <a:pPr/>
              <a:t>17</a:t>
            </a:fld>
            <a:endParaRPr lang="en-US"/>
          </a:p>
        </p:txBody>
      </p:sp>
      <p:sp>
        <p:nvSpPr>
          <p:cNvPr id="5662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altLang="en-US" sz="4000"/>
              <a:t>Functional Dependencies and</a:t>
            </a:r>
            <a:br>
              <a:rPr lang="en-US" altLang="en-US" sz="4000"/>
            </a:br>
            <a:r>
              <a:rPr lang="en-US" altLang="en-US" sz="4000"/>
              <a:t> Primary Keys</a:t>
            </a:r>
          </a:p>
        </p:txBody>
      </p:sp>
      <p:sp>
        <p:nvSpPr>
          <p:cNvPr id="5662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Foreign Key</a:t>
            </a:r>
          </a:p>
          <a:p>
            <a:pPr lvl="1"/>
            <a:r>
              <a:rPr lang="en-US" altLang="en-US" sz="2400"/>
              <a:t>An attribute that appears as a nonprimary key attribute in one relation and as a primary key attribute (or part of a primary key) in another relation</a:t>
            </a:r>
          </a:p>
          <a:p>
            <a:r>
              <a:rPr lang="en-US" altLang="en-US" sz="2800"/>
              <a:t>Referential Integrity</a:t>
            </a:r>
          </a:p>
          <a:p>
            <a:pPr lvl="1"/>
            <a:r>
              <a:rPr lang="en-US" altLang="en-US" sz="2400"/>
              <a:t>An integrity constraint specifying that the value (or existence) of an attribute in one relation depends on the value (or existence) of the same attribute in another relation</a:t>
            </a:r>
          </a:p>
          <a:p>
            <a:endParaRPr lang="en-US" altLang="en-US" sz="2800"/>
          </a:p>
          <a:p>
            <a:pPr lvl="1"/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8298303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4F1E-F007-41D1-913D-CE54679EEEAF}" type="slidenum">
              <a:rPr lang="en-US"/>
              <a:pPr/>
              <a:t>18</a:t>
            </a:fld>
            <a:endParaRPr lang="en-US"/>
          </a:p>
        </p:txBody>
      </p:sp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b="1">
                <a:cs typeface="Times New Roman" pitchFamily="18" charset="0"/>
              </a:rPr>
              <a:t>Local Conceptual Data Model for Staff View Showing all Attributes</a:t>
            </a:r>
            <a:endParaRPr lang="en-GB"/>
          </a:p>
        </p:txBody>
      </p:sp>
      <p:pic>
        <p:nvPicPr>
          <p:cNvPr id="702467" name="Picture 3" descr="D:\Database System 3e_tiff\Ch15-tif\DS3-Figure 15-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156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60079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19E2-7C73-46BB-8C15-5D3FE06F6A31}" type="slidenum">
              <a:rPr lang="en-US"/>
              <a:pPr/>
              <a:t>19</a:t>
            </a:fld>
            <a:endParaRPr lang="en-US"/>
          </a:p>
        </p:txBody>
      </p:sp>
      <p:sp>
        <p:nvSpPr>
          <p:cNvPr id="7034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sz="4000" b="1">
                <a:latin typeface="CG Times" charset="0"/>
              </a:rPr>
              <a:t>Step 1 Remove Features not Compatible with the Relational Model</a:t>
            </a:r>
          </a:p>
        </p:txBody>
      </p:sp>
      <p:sp>
        <p:nvSpPr>
          <p:cNvPr id="7034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sz="2800" b="1"/>
              <a:t>First </a:t>
            </a:r>
            <a:r>
              <a:rPr lang="en-GB" b="1"/>
              <a:t>step   </a:t>
            </a:r>
            <a:r>
              <a:rPr lang="en-US" b="1">
                <a:cs typeface="Times New Roman" pitchFamily="18" charset="0"/>
              </a:rPr>
              <a:t>Remove features not compatible with the relational model (optional step)</a:t>
            </a:r>
          </a:p>
          <a:p>
            <a:pPr>
              <a:lnSpc>
                <a:spcPct val="10000"/>
              </a:lnSpc>
              <a:buFontTx/>
              <a:buNone/>
            </a:pPr>
            <a:endParaRPr lang="en-GB" b="1"/>
          </a:p>
          <a:p>
            <a:pPr>
              <a:lnSpc>
                <a:spcPct val="90000"/>
              </a:lnSpc>
            </a:pPr>
            <a:r>
              <a:rPr lang="en-US" sz="3000" b="1">
                <a:cs typeface="Times New Roman" pitchFamily="18" charset="0"/>
              </a:rPr>
              <a:t>To refine the local conceptual data model to remove features that are not compatible with the relational model.</a:t>
            </a:r>
            <a:r>
              <a:rPr lang="en-GB" sz="3000" b="1"/>
              <a:t> This involves:</a:t>
            </a:r>
          </a:p>
          <a:p>
            <a:pPr>
              <a:lnSpc>
                <a:spcPct val="10000"/>
              </a:lnSpc>
            </a:pPr>
            <a:endParaRPr lang="en-GB" sz="3000"/>
          </a:p>
          <a:p>
            <a:pPr lvl="1">
              <a:lnSpc>
                <a:spcPct val="90000"/>
              </a:lnSpc>
            </a:pPr>
            <a:r>
              <a:rPr lang="en-US" sz="2400" b="1">
                <a:cs typeface="Times New Roman" pitchFamily="18" charset="0"/>
              </a:rPr>
              <a:t>remove *:* binary relationship types;</a:t>
            </a:r>
            <a:r>
              <a:rPr lang="en-GB" sz="2400" b="1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b="1">
                <a:cs typeface="Times New Roman" pitchFamily="18" charset="0"/>
              </a:rPr>
              <a:t>remove *:* recursive relationship types;</a:t>
            </a:r>
            <a:r>
              <a:rPr lang="en-GB" sz="2400" b="1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b="1">
                <a:cs typeface="Times New Roman" pitchFamily="18" charset="0"/>
              </a:rPr>
              <a:t>remove complex relationship types;</a:t>
            </a:r>
            <a:r>
              <a:rPr lang="en-GB" sz="2400" b="1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b="1">
                <a:cs typeface="Times New Roman" pitchFamily="18" charset="0"/>
              </a:rPr>
              <a:t>remove multi-valued attributes. </a:t>
            </a:r>
            <a:endParaRPr lang="en-GB" sz="2400" b="1"/>
          </a:p>
        </p:txBody>
      </p:sp>
    </p:spTree>
    <p:extLst>
      <p:ext uri="{BB962C8B-B14F-4D97-AF65-F5344CB8AC3E}">
        <p14:creationId xmlns:p14="http://schemas.microsoft.com/office/powerpoint/2010/main" val="23306832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3C3A-1762-4B87-8249-06868CED8498}" type="slidenum">
              <a:rPr lang="en-US"/>
              <a:pPr/>
              <a:t>2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9154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cs typeface="Times New Roman" pitchFamily="18" charset="0"/>
              </a:rPr>
              <a:t>How to remove features from a local conceptual model that are not compatible with the relational model.</a:t>
            </a:r>
            <a:r>
              <a:rPr lang="en-GB" sz="2400" b="1" dirty="0"/>
              <a:t> </a:t>
            </a:r>
          </a:p>
          <a:p>
            <a:pPr>
              <a:lnSpc>
                <a:spcPct val="90000"/>
              </a:lnSpc>
            </a:pPr>
            <a:endParaRPr lang="en-GB" sz="2400" b="1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400" b="1" dirty="0"/>
              <a:t>How to derive </a:t>
            </a:r>
            <a:r>
              <a:rPr lang="en-US" sz="2400" b="1" dirty="0">
                <a:cs typeface="Times New Roman" pitchFamily="18" charset="0"/>
              </a:rPr>
              <a:t>a set of </a:t>
            </a:r>
            <a:r>
              <a:rPr lang="en-GB" sz="2400" b="1" dirty="0"/>
              <a:t> relations from a local logical data model.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2400" b="1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cs typeface="Times New Roman" pitchFamily="18" charset="0"/>
              </a:rPr>
              <a:t>How to validate these relations using the technique of normalization.</a:t>
            </a:r>
            <a:r>
              <a:rPr lang="en-GB" sz="2400" b="1" dirty="0"/>
              <a:t> </a:t>
            </a:r>
            <a:endParaRPr lang="en-GB" sz="2400" b="1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2400" b="1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cs typeface="Times New Roman" pitchFamily="18" charset="0"/>
              </a:rPr>
              <a:t>How to validate a logical data model to ensure it supports required user transactions.</a:t>
            </a:r>
            <a:endParaRPr lang="en-GB" sz="2400" b="1" dirty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2400" b="1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cs typeface="Times New Roman" pitchFamily="18" charset="0"/>
              </a:rPr>
              <a:t>How to merge local logical data models based on specific views into a global logical data model of the enterprise.</a:t>
            </a:r>
            <a:r>
              <a:rPr lang="en-GB" sz="2400" b="1" dirty="0"/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2400" b="1" dirty="0"/>
          </a:p>
          <a:p>
            <a:pPr>
              <a:lnSpc>
                <a:spcPct val="90000"/>
              </a:lnSpc>
            </a:pPr>
            <a:r>
              <a:rPr lang="en-US" sz="2400" b="1" dirty="0">
                <a:cs typeface="Times New Roman" pitchFamily="18" charset="0"/>
              </a:rPr>
              <a:t>How to ensure that resultant global model is a true and accurate representation of enterprise.</a:t>
            </a:r>
            <a:r>
              <a:rPr lang="en-GB" sz="2400" b="1" dirty="0"/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400" b="1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310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61C5-D783-49B5-BE09-9FE280732332}" type="slidenum">
              <a:rPr lang="en-US"/>
              <a:pPr/>
              <a:t>20</a:t>
            </a:fld>
            <a:endParaRPr lang="en-US"/>
          </a:p>
        </p:txBody>
      </p:sp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b="1">
                <a:cs typeface="Times New Roman" pitchFamily="18" charset="0"/>
              </a:rPr>
              <a:t>Remove *:* Binary Relationship Types</a:t>
            </a:r>
            <a:endParaRPr lang="en-GB" b="1"/>
          </a:p>
        </p:txBody>
      </p:sp>
      <p:pic>
        <p:nvPicPr>
          <p:cNvPr id="705539" name="Picture 3" descr="D:\Database System 3e_tiff\Ch15-tif\DS3-Figure 15-0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315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99060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6CBE-8304-4A19-B138-B381A1864110}" type="slidenum">
              <a:rPr lang="en-US"/>
              <a:pPr/>
              <a:t>21</a:t>
            </a:fld>
            <a:endParaRPr lang="en-US"/>
          </a:p>
        </p:txBody>
      </p:sp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b="1">
                <a:cs typeface="Times New Roman" pitchFamily="18" charset="0"/>
              </a:rPr>
              <a:t>Remove *:* Recursive Relationship Types</a:t>
            </a:r>
            <a:r>
              <a:rPr lang="en-GB" b="1"/>
              <a:t> </a:t>
            </a:r>
          </a:p>
        </p:txBody>
      </p:sp>
      <p:pic>
        <p:nvPicPr>
          <p:cNvPr id="706563" name="Picture 3" descr="D:\Database System 3e_tiff\Ch15-tif\DS3-Figure 15-0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086600" cy="47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466404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D75F4-F850-4DDE-A667-82F223E586BD}" type="slidenum">
              <a:rPr lang="en-US"/>
              <a:pPr/>
              <a:t>22</a:t>
            </a:fld>
            <a:endParaRPr lang="en-US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b="1">
                <a:cs typeface="Times New Roman" pitchFamily="18" charset="0"/>
              </a:rPr>
              <a:t>Remove Complex Relationship Types</a:t>
            </a:r>
            <a:r>
              <a:rPr lang="en-GB" b="1"/>
              <a:t> </a:t>
            </a:r>
          </a:p>
        </p:txBody>
      </p:sp>
      <p:pic>
        <p:nvPicPr>
          <p:cNvPr id="707587" name="Picture 3" descr="D:\Database System 3e_tiff\Ch15-tif\DS3-Figure 15-0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629400" cy="4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821766"/>
      </p:ext>
    </p:ext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2881-DE5B-468F-9C33-E66A97A7A6FF}" type="slidenum">
              <a:rPr lang="en-US"/>
              <a:pPr/>
              <a:t>23</a:t>
            </a:fld>
            <a:endParaRPr lang="en-US"/>
          </a:p>
        </p:txBody>
      </p:sp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b="1">
                <a:cs typeface="Times New Roman" pitchFamily="18" charset="0"/>
              </a:rPr>
              <a:t>Remove Multi-valued Attributes</a:t>
            </a:r>
            <a:r>
              <a:rPr lang="en-GB" b="1"/>
              <a:t> </a:t>
            </a:r>
          </a:p>
        </p:txBody>
      </p:sp>
      <p:pic>
        <p:nvPicPr>
          <p:cNvPr id="708611" name="Picture 3" descr="D:\Database System 3e_tiff\Ch15-tif\DS3-Figure 15-0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553200" cy="313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33576"/>
      </p:ext>
    </p:extLst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DD77-A03A-4F77-BA06-9642D0890435}" type="slidenum">
              <a:rPr lang="en-US"/>
              <a:pPr/>
              <a:t>24</a:t>
            </a:fld>
            <a:endParaRPr lang="en-US"/>
          </a:p>
        </p:txBody>
      </p:sp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b="1">
                <a:latin typeface="CG Times" charset="0"/>
              </a:rPr>
              <a:t>Step 2 Build and Validate Local Logical Data Model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b="1"/>
              <a:t>Step 2  </a:t>
            </a:r>
            <a:r>
              <a:rPr lang="en-US" b="1">
                <a:cs typeface="Times New Roman" pitchFamily="18" charset="0"/>
              </a:rPr>
              <a:t>Derive relations for local logical data model</a:t>
            </a:r>
            <a:r>
              <a:rPr lang="en-GB" b="1"/>
              <a:t> </a:t>
            </a:r>
          </a:p>
          <a:p>
            <a:pPr lvl="1"/>
            <a:r>
              <a:rPr lang="en-US" sz="2400" b="1">
                <a:cs typeface="Times New Roman" pitchFamily="18" charset="0"/>
              </a:rPr>
              <a:t>To create relations for the local logical data model to represent the entities, relationships, and attributes that have been identified.</a:t>
            </a:r>
            <a:r>
              <a:rPr lang="en-GB" sz="2000" b="1"/>
              <a:t> </a:t>
            </a:r>
          </a:p>
          <a:p>
            <a:pPr lvl="1"/>
            <a:endParaRPr lang="en-GB" sz="2000" b="1"/>
          </a:p>
        </p:txBody>
      </p:sp>
    </p:spTree>
    <p:extLst>
      <p:ext uri="{BB962C8B-B14F-4D97-AF65-F5344CB8AC3E}">
        <p14:creationId xmlns:p14="http://schemas.microsoft.com/office/powerpoint/2010/main" val="32317225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64FB-80F0-45D8-AAC8-1C6FA6C0397E}" type="slidenum">
              <a:rPr lang="en-US"/>
              <a:pPr/>
              <a:t>25</a:t>
            </a:fld>
            <a:endParaRPr lang="en-US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Transforming E-R Diagrams into Relations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Represent Entities</a:t>
            </a:r>
          </a:p>
          <a:p>
            <a:pPr lvl="1"/>
            <a:r>
              <a:rPr lang="en-US" altLang="en-US" sz="2400"/>
              <a:t>Each regular entity is transformed into a relation</a:t>
            </a:r>
          </a:p>
          <a:p>
            <a:pPr lvl="1"/>
            <a:r>
              <a:rPr lang="en-US" altLang="en-US" sz="2400"/>
              <a:t>The identifier of the entity type becomes the primary key of the corresponding relation</a:t>
            </a:r>
          </a:p>
          <a:p>
            <a:pPr lvl="1"/>
            <a:r>
              <a:rPr lang="en-US" altLang="en-US" sz="2400"/>
              <a:t>The primary key must satisfy the following two conditions</a:t>
            </a:r>
          </a:p>
          <a:p>
            <a:pPr lvl="2">
              <a:buFont typeface="Wingdings" pitchFamily="2" charset="2"/>
              <a:buAutoNum type="alphaLcPeriod"/>
            </a:pPr>
            <a:r>
              <a:rPr lang="en-US" altLang="en-US" sz="2000"/>
              <a:t>The value of the key must uniquely identify every row in the relation</a:t>
            </a:r>
          </a:p>
          <a:p>
            <a:pPr lvl="2">
              <a:buFont typeface="Wingdings" pitchFamily="2" charset="2"/>
              <a:buAutoNum type="alphaLcPeriod"/>
            </a:pPr>
            <a:r>
              <a:rPr lang="en-US" altLang="en-US" sz="2000"/>
              <a:t>The key should be nonredundant</a:t>
            </a:r>
          </a:p>
        </p:txBody>
      </p:sp>
    </p:spTree>
    <p:extLst>
      <p:ext uri="{BB962C8B-B14F-4D97-AF65-F5344CB8AC3E}">
        <p14:creationId xmlns:p14="http://schemas.microsoft.com/office/powerpoint/2010/main" val="4229627089"/>
      </p:ext>
    </p:extLst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521E-CEC8-467D-9969-6B5FE8CEB656}" type="slidenum">
              <a:rPr lang="en-US"/>
              <a:pPr/>
              <a:t>26</a:t>
            </a:fld>
            <a:endParaRPr lang="en-US"/>
          </a:p>
        </p:txBody>
      </p:sp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Transforming E-R Diagrams into Relations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Represent Relationships</a:t>
            </a:r>
          </a:p>
          <a:p>
            <a:pPr lvl="1"/>
            <a:r>
              <a:rPr lang="en-US" altLang="en-US" sz="2400"/>
              <a:t>Binary 1:N Relationships</a:t>
            </a:r>
          </a:p>
          <a:p>
            <a:pPr lvl="2"/>
            <a:r>
              <a:rPr lang="en-US" altLang="en-US" sz="2000"/>
              <a:t>Add the primary key attribute (or attributes) of the entity on the one side of the relationship as a foreign key in the relation on the right side</a:t>
            </a:r>
          </a:p>
          <a:p>
            <a:pPr lvl="2"/>
            <a:r>
              <a:rPr lang="en-US" altLang="en-US" sz="2000"/>
              <a:t>The one side </a:t>
            </a:r>
            <a:r>
              <a:rPr lang="en-US" altLang="en-US" sz="2000" i="1"/>
              <a:t>migrates</a:t>
            </a:r>
            <a:r>
              <a:rPr lang="en-US" altLang="en-US" sz="2000"/>
              <a:t> to the many side</a:t>
            </a:r>
          </a:p>
          <a:p>
            <a:pPr lvl="1"/>
            <a:r>
              <a:rPr lang="en-US" altLang="en-US" sz="2400"/>
              <a:t>Binary or Unary 1:1</a:t>
            </a:r>
          </a:p>
          <a:p>
            <a:pPr lvl="2"/>
            <a:r>
              <a:rPr lang="en-US" altLang="en-US" sz="2000"/>
              <a:t>Three possible options</a:t>
            </a:r>
          </a:p>
          <a:p>
            <a:pPr lvl="3">
              <a:buFont typeface="Wingdings" pitchFamily="2" charset="2"/>
              <a:buAutoNum type="alphaLcPeriod"/>
            </a:pPr>
            <a:r>
              <a:rPr lang="en-US" altLang="en-US" sz="1800"/>
              <a:t>Add the primary key of A as a foreign key of B</a:t>
            </a:r>
          </a:p>
          <a:p>
            <a:pPr lvl="3">
              <a:buFont typeface="Wingdings" pitchFamily="2" charset="2"/>
              <a:buAutoNum type="alphaLcPeriod"/>
            </a:pPr>
            <a:r>
              <a:rPr lang="en-US" altLang="en-US" sz="1800"/>
              <a:t>Add the primary key of B as a foreign key of A</a:t>
            </a:r>
          </a:p>
          <a:p>
            <a:pPr lvl="3">
              <a:buFont typeface="Wingdings" pitchFamily="2" charset="2"/>
              <a:buAutoNum type="alphaLcPeriod"/>
            </a:pPr>
            <a:r>
              <a:rPr lang="en-US" altLang="en-US" sz="1800"/>
              <a:t>Both of the above</a:t>
            </a:r>
          </a:p>
          <a:p>
            <a:pPr>
              <a:buFontTx/>
              <a:buNone/>
            </a:pPr>
            <a:endParaRPr lang="en-US" altLang="en-US" sz="2800"/>
          </a:p>
          <a:p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552119776"/>
      </p:ext>
    </p:extLst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25AA-BDFE-4D42-9E80-48A66F058922}" type="slidenum">
              <a:rPr lang="en-US"/>
              <a:pPr/>
              <a:t>27</a:t>
            </a:fld>
            <a:endParaRPr lang="en-US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en-US" altLang="en-US" sz="4000" b="1"/>
              <a:t>Transforming E-R Diagrams into Relations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4196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sz="2800"/>
              <a:t>Represent Relationships (continued)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400"/>
              <a:t>Binary and Higher M:N relationships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en-US" sz="2000"/>
              <a:t>Create another relation and include primary keys of all relations as primary key of new relation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400"/>
              <a:t>Unary 1:N Relationships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en-US" sz="2000"/>
              <a:t>Relationship between instances of a single entity type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en-US" sz="2000"/>
              <a:t>Utilize a recursive foreign key</a:t>
            </a:r>
          </a:p>
          <a:p>
            <a:pPr marL="1752600" lvl="3" indent="-381000">
              <a:lnSpc>
                <a:spcPct val="90000"/>
              </a:lnSpc>
            </a:pPr>
            <a:r>
              <a:rPr lang="en-US" altLang="en-US" sz="1800"/>
              <a:t>A foreign key in a relation that references the primary key values of that same relation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400"/>
              <a:t>Unary M:N Relationships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en-US" sz="2000"/>
              <a:t>Create a separate relation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en-US" sz="2000"/>
              <a:t>Primary key of new relation is a composite of two attributes that both take their values from the same primary key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635051663"/>
      </p:ext>
    </p:extLst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DE13-B0E7-4CC6-AD7D-F87B7C7EE3A8}" type="slidenum">
              <a:rPr lang="en-US"/>
              <a:pPr/>
              <a:t>28</a:t>
            </a:fld>
            <a:endParaRPr lang="en-US"/>
          </a:p>
        </p:txBody>
      </p:sp>
      <p:pic>
        <p:nvPicPr>
          <p:cNvPr id="574466" name="Picture 2" descr="&#10;table12-1.bmp                                                  00034ACFbartleby                       ABA78158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248400" cy="444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54745"/>
      </p:ext>
    </p:extLst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29D0-A870-468F-A328-545672885DE1}" type="slidenum">
              <a:rPr lang="en-US"/>
              <a:pPr/>
              <a:t>29</a:t>
            </a:fld>
            <a:endParaRPr lang="en-US"/>
          </a:p>
        </p:txBody>
      </p:sp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Times New Roman" pitchFamily="18" charset="0"/>
              </a:rPr>
              <a:t>Summary of How to Map Entities and Relationships to Relations</a:t>
            </a:r>
            <a:endParaRPr lang="en-GB" b="1"/>
          </a:p>
        </p:txBody>
      </p:sp>
      <p:pic>
        <p:nvPicPr>
          <p:cNvPr id="673796" name="Picture 4" descr="D:\June\book3\Instructors Guide\artwork tiffs\DS3-Table folder\DS3-Table 15-0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867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950666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6722-AB10-4095-B668-325448078CF1}" type="slidenum">
              <a:rPr lang="en-US"/>
              <a:pPr/>
              <a:t>3</a:t>
            </a:fld>
            <a:endParaRPr lang="en-US"/>
          </a:p>
        </p:txBody>
      </p:sp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/>
              <a:t>Acknowledgments</a:t>
            </a:r>
            <a:endParaRPr lang="en-US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1905000"/>
          </a:xfrm>
        </p:spPr>
        <p:txBody>
          <a:bodyPr/>
          <a:lstStyle/>
          <a:p>
            <a:r>
              <a:rPr lang="en-US" dirty="0" smtClean="0"/>
              <a:t>Some of these </a:t>
            </a:r>
            <a:r>
              <a:rPr lang="en-US" dirty="0"/>
              <a:t>slides have been adapted from Thomas Connolly and Carolyn </a:t>
            </a:r>
            <a:r>
              <a:rPr lang="en-US" dirty="0" err="1"/>
              <a:t>Begg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709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B1DE-87EA-4966-9BAB-A262849EDC58}" type="slidenum">
              <a:rPr lang="en-US"/>
              <a:pPr/>
              <a:t>30</a:t>
            </a:fld>
            <a:endParaRPr lang="en-US"/>
          </a:p>
        </p:txBody>
      </p:sp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cs typeface="Times New Roman" pitchFamily="18" charset="0"/>
              </a:rPr>
              <a:t>Relations for the Staff View of </a:t>
            </a:r>
            <a:r>
              <a:rPr lang="en-US" b="1" i="1">
                <a:cs typeface="Times New Roman" pitchFamily="18" charset="0"/>
              </a:rPr>
              <a:t>DreamHome</a:t>
            </a:r>
            <a:r>
              <a:rPr lang="en-GB"/>
              <a:t> </a:t>
            </a:r>
          </a:p>
        </p:txBody>
      </p:sp>
      <p:pic>
        <p:nvPicPr>
          <p:cNvPr id="674819" name="Picture 3" descr="D:\Database System 3e_tiff\Ch15-tif\DS3-Figure 15-0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239000" cy="442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431624"/>
      </p:ext>
    </p:extLst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EDAB-70F0-4D09-94C8-99B4311D8330}" type="slidenum">
              <a:rPr lang="en-US"/>
              <a:pPr/>
              <a:t>31</a:t>
            </a:fld>
            <a:endParaRPr lang="en-US"/>
          </a:p>
        </p:txBody>
      </p:sp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b="1">
                <a:latin typeface="CG Times" charset="0"/>
              </a:rPr>
              <a:t>Step 2 Build and Validate Local Logical Data Model</a:t>
            </a: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1089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b="1"/>
              <a:t>Validate relations using normalization</a:t>
            </a:r>
          </a:p>
          <a:p>
            <a:pPr lvl="1">
              <a:lnSpc>
                <a:spcPct val="90000"/>
              </a:lnSpc>
            </a:pPr>
            <a:r>
              <a:rPr lang="en-US" sz="2400" b="1">
                <a:cs typeface="Times New Roman" pitchFamily="18" charset="0"/>
              </a:rPr>
              <a:t>To validate the relations in the local logical data model using the technique of normalization.</a:t>
            </a:r>
            <a:r>
              <a:rPr lang="en-GB" sz="2400" b="1"/>
              <a:t> </a:t>
            </a:r>
          </a:p>
          <a:p>
            <a:pPr lvl="1">
              <a:lnSpc>
                <a:spcPct val="10000"/>
              </a:lnSpc>
            </a:pPr>
            <a:endParaRPr lang="en-GB" sz="2400" b="1"/>
          </a:p>
          <a:p>
            <a:pPr>
              <a:lnSpc>
                <a:spcPct val="90000"/>
              </a:lnSpc>
            </a:pPr>
            <a:r>
              <a:rPr lang="en-GB" b="1"/>
              <a:t>Validate relations against user transactions</a:t>
            </a:r>
          </a:p>
          <a:p>
            <a:pPr lvl="1">
              <a:lnSpc>
                <a:spcPct val="90000"/>
              </a:lnSpc>
            </a:pPr>
            <a:r>
              <a:rPr lang="en-US" sz="2400" b="1">
                <a:cs typeface="Times New Roman" pitchFamily="18" charset="0"/>
              </a:rPr>
              <a:t>To ensure that the relations in the local logical data model support the transactions required by the view.</a:t>
            </a:r>
            <a:r>
              <a:rPr lang="en-GB" sz="2400" b="1"/>
              <a:t> </a:t>
            </a:r>
          </a:p>
          <a:p>
            <a:pPr lvl="1">
              <a:lnSpc>
                <a:spcPct val="30000"/>
              </a:lnSpc>
            </a:pPr>
            <a:endParaRPr lang="en-GB" sz="2400" b="1"/>
          </a:p>
          <a:p>
            <a:pPr>
              <a:lnSpc>
                <a:spcPct val="90000"/>
              </a:lnSpc>
            </a:pPr>
            <a:r>
              <a:rPr lang="en-GB" b="1"/>
              <a:t>Define integrity constraints</a:t>
            </a:r>
          </a:p>
          <a:p>
            <a:pPr lvl="1">
              <a:lnSpc>
                <a:spcPct val="90000"/>
              </a:lnSpc>
            </a:pPr>
            <a:r>
              <a:rPr lang="en-US" sz="2400" b="1">
                <a:cs typeface="Times New Roman" pitchFamily="18" charset="0"/>
              </a:rPr>
              <a:t>To define the integrity constraints given in the view (i.e. required data, entity and referential integrity, domains, and enterprise constraints).</a:t>
            </a:r>
            <a:r>
              <a:rPr lang="en-GB" sz="24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536235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F03C-D1D7-4E0B-AE2D-CCF8F7AA7FE9}" type="slidenum">
              <a:rPr lang="en-US"/>
              <a:pPr/>
              <a:t>32</a:t>
            </a:fld>
            <a:endParaRPr lang="en-US"/>
          </a:p>
        </p:txBody>
      </p:sp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4000" b="1">
                <a:latin typeface="Times" pitchFamily="18" charset="0"/>
                <a:cs typeface="Times New Roman" pitchFamily="18" charset="0"/>
              </a:rPr>
              <a:t>Referential Integrity Constraints for Relations in Staff View of </a:t>
            </a:r>
            <a:r>
              <a:rPr lang="en-US" sz="4000" b="1" i="1">
                <a:latin typeface="Times" pitchFamily="18" charset="0"/>
                <a:cs typeface="Times New Roman" pitchFamily="18" charset="0"/>
              </a:rPr>
              <a:t>DreamHome</a:t>
            </a:r>
            <a:endParaRPr lang="en-GB" sz="4000">
              <a:latin typeface="Times" pitchFamily="18" charset="0"/>
              <a:cs typeface="Times New Roman" pitchFamily="18" charset="0"/>
            </a:endParaRPr>
          </a:p>
        </p:txBody>
      </p:sp>
      <p:pic>
        <p:nvPicPr>
          <p:cNvPr id="717827" name="Picture 3" descr="D:\Database System 3e_tiff\Ch15-tif\DS3-Figure 15-0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172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545560"/>
      </p:ext>
    </p:extLst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27A-9F9B-40D5-8419-B63A8EF999EE}" type="slidenum">
              <a:rPr lang="en-US"/>
              <a:pPr/>
              <a:t>33</a:t>
            </a:fld>
            <a:endParaRPr lang="en-US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b="1">
                <a:latin typeface="Times" pitchFamily="18" charset="0"/>
                <a:cs typeface="Times New Roman" pitchFamily="18" charset="0"/>
              </a:rPr>
              <a:t>Referential Integrity Constraints for Relations in Staff View of </a:t>
            </a:r>
            <a:r>
              <a:rPr lang="en-US" sz="3600" b="1" i="1">
                <a:latin typeface="Times" pitchFamily="18" charset="0"/>
                <a:cs typeface="Times New Roman" pitchFamily="18" charset="0"/>
              </a:rPr>
              <a:t>DreamHome</a:t>
            </a:r>
            <a:endParaRPr lang="en-GB" sz="3600">
              <a:latin typeface="Times" pitchFamily="18" charset="0"/>
              <a:cs typeface="Times New Roman" pitchFamily="18" charset="0"/>
            </a:endParaRPr>
          </a:p>
        </p:txBody>
      </p:sp>
      <p:pic>
        <p:nvPicPr>
          <p:cNvPr id="676867" name="Picture 3" descr="D:\Database System 3e_tiff\Ch15-tif\DS3-Figure 15-0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172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558148"/>
      </p:ext>
    </p:extLst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2E3F-1185-4AA2-A14A-9C8432F58F8C}" type="slidenum">
              <a:rPr lang="en-US"/>
              <a:pPr/>
              <a:t>34</a:t>
            </a:fld>
            <a:endParaRPr lang="en-US"/>
          </a:p>
        </p:txBody>
      </p:sp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b="1">
                <a:latin typeface="CG Times" charset="0"/>
              </a:rPr>
              <a:t>Step 3 Build and Validate Global Logical Data Model</a:t>
            </a:r>
          </a:p>
        </p:txBody>
      </p:sp>
      <p:pic>
        <p:nvPicPr>
          <p:cNvPr id="686084" name="Picture 4" descr="D:\June\book3\Instructors Guide\artwork tiffs\DS3-Table folder\DS3-Table 15-03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410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124909"/>
      </p:ext>
    </p:extLst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599A-E87C-4E2C-B187-9D272702C369}" type="slidenum">
              <a:rPr lang="en-US"/>
              <a:pPr/>
              <a:t>35</a:t>
            </a:fld>
            <a:endParaRPr lang="en-US"/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Transforming E-R Diagrams into Relations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7724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Merging Relations (View Integration)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Purpose is to remove redundant relations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View Integration Problems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Synonyms</a:t>
            </a:r>
          </a:p>
          <a:p>
            <a:pPr lvl="3">
              <a:lnSpc>
                <a:spcPct val="80000"/>
              </a:lnSpc>
            </a:pPr>
            <a:r>
              <a:rPr lang="en-US" altLang="en-US" sz="1800"/>
              <a:t>Two different names used for the same attribute</a:t>
            </a:r>
          </a:p>
          <a:p>
            <a:pPr lvl="3">
              <a:lnSpc>
                <a:spcPct val="80000"/>
              </a:lnSpc>
            </a:pPr>
            <a:r>
              <a:rPr lang="en-US" altLang="en-US" sz="1800"/>
              <a:t>When merging, get agreement from users on a single, standard name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Homonyms</a:t>
            </a:r>
          </a:p>
          <a:p>
            <a:pPr lvl="3">
              <a:lnSpc>
                <a:spcPct val="80000"/>
              </a:lnSpc>
            </a:pPr>
            <a:r>
              <a:rPr lang="en-US" altLang="en-US" sz="1800"/>
              <a:t>A single attribute name that is used for two or more different attributes</a:t>
            </a:r>
          </a:p>
          <a:p>
            <a:pPr lvl="3">
              <a:lnSpc>
                <a:spcPct val="80000"/>
              </a:lnSpc>
            </a:pPr>
            <a:r>
              <a:rPr lang="en-US" altLang="en-US" sz="1800"/>
              <a:t>Resolved by creating a new name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Dependencies between nonkeys</a:t>
            </a:r>
          </a:p>
          <a:p>
            <a:pPr lvl="3">
              <a:lnSpc>
                <a:spcPct val="80000"/>
              </a:lnSpc>
            </a:pPr>
            <a:r>
              <a:rPr lang="en-US" altLang="en-US" sz="1800"/>
              <a:t>Dependencies may be created as a result of view integration</a:t>
            </a:r>
          </a:p>
          <a:p>
            <a:pPr lvl="3">
              <a:lnSpc>
                <a:spcPct val="80000"/>
              </a:lnSpc>
            </a:pPr>
            <a:r>
              <a:rPr lang="en-US" altLang="en-US" sz="1800"/>
              <a:t>In order to resolve, the new relation must be normalized</a:t>
            </a:r>
          </a:p>
          <a:p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2820644140"/>
      </p:ext>
    </p:extLst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EFA1-88A2-4AF5-8EDD-FBB4FE86219E}" type="slidenum">
              <a:rPr lang="en-US"/>
              <a:pPr/>
              <a:t>36</a:t>
            </a:fld>
            <a:endParaRPr lang="en-US"/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b="1">
                <a:latin typeface="CG Times" charset="0"/>
              </a:rPr>
              <a:t>Build and Validate Global Logical Data Model</a:t>
            </a:r>
          </a:p>
        </p:txBody>
      </p:sp>
      <p:pic>
        <p:nvPicPr>
          <p:cNvPr id="688132" name="Picture 4" descr="D:\June\book3\Instructors Guide\artwork tiffs\DS3-Table folder\DS3-Table 15-0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2484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048941"/>
      </p:ext>
    </p:extLst>
  </p:cSld>
  <p:clrMapOvr>
    <a:masterClrMapping/>
  </p:clrMapOvr>
  <p:transition spd="slow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652C-BD21-41BD-B389-82A2C8CEC3CD}" type="slidenum">
              <a:rPr lang="en-US"/>
              <a:pPr/>
              <a:t>37</a:t>
            </a:fld>
            <a:endParaRPr lang="en-US"/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05800" cy="1104900"/>
          </a:xfrm>
        </p:spPr>
        <p:txBody>
          <a:bodyPr/>
          <a:lstStyle/>
          <a:p>
            <a:r>
              <a:rPr lang="en-US" b="1">
                <a:cs typeface="Times New Roman" pitchFamily="18" charset="0"/>
              </a:rPr>
              <a:t>Relations for the Branch View of </a:t>
            </a:r>
            <a:r>
              <a:rPr lang="en-US" b="1" i="1">
                <a:cs typeface="Times New Roman" pitchFamily="18" charset="0"/>
              </a:rPr>
              <a:t>DreamHome</a:t>
            </a:r>
            <a:r>
              <a:rPr lang="en-GB"/>
              <a:t> </a:t>
            </a:r>
          </a:p>
        </p:txBody>
      </p:sp>
      <p:pic>
        <p:nvPicPr>
          <p:cNvPr id="694275" name="Picture 3" descr="D:\Database System 3e_tiff\Ch15-tif\DS3-Figure 15-09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248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557448"/>
      </p:ext>
    </p:extLst>
  </p:cSld>
  <p:clrMapOvr>
    <a:masterClrMapping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C1BC-CA60-40C6-97FB-8081BF2BEC73}" type="slidenum">
              <a:rPr lang="en-US"/>
              <a:pPr/>
              <a:t>38</a:t>
            </a:fld>
            <a:endParaRPr lang="en-US"/>
          </a:p>
        </p:txBody>
      </p:sp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Times New Roman" pitchFamily="18" charset="0"/>
              </a:rPr>
              <a:t>Relations that Represent the Global Logical Data Model for </a:t>
            </a:r>
            <a:r>
              <a:rPr lang="en-US" b="1" i="1">
                <a:cs typeface="Times New Roman" pitchFamily="18" charset="0"/>
              </a:rPr>
              <a:t>DreamHome</a:t>
            </a:r>
            <a:r>
              <a:rPr lang="en-GB"/>
              <a:t> </a:t>
            </a:r>
          </a:p>
        </p:txBody>
      </p:sp>
      <p:pic>
        <p:nvPicPr>
          <p:cNvPr id="695299" name="Picture 3" descr="D:\Database System 3e_tiff\Ch15-tif\DS3-Figure 15-1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78"/>
          <a:stretch>
            <a:fillRect/>
          </a:stretch>
        </p:blipFill>
        <p:spPr bwMode="auto">
          <a:xfrm>
            <a:off x="1447800" y="1524000"/>
            <a:ext cx="6096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319259"/>
      </p:ext>
    </p:extLst>
  </p:cSld>
  <p:clrMapOvr>
    <a:masterClrMapping/>
  </p:clrMapOvr>
  <p:transition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B825-20D8-401C-B8D0-9DF296C27D03}" type="slidenum">
              <a:rPr lang="en-US"/>
              <a:pPr/>
              <a:t>39</a:t>
            </a:fld>
            <a:endParaRPr lang="en-US"/>
          </a:p>
        </p:txBody>
      </p:sp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b="1">
                <a:cs typeface="Times New Roman" pitchFamily="18" charset="0"/>
              </a:rPr>
              <a:t>Global Relation Diagram for </a:t>
            </a:r>
            <a:r>
              <a:rPr lang="en-US" sz="3600" b="1" i="1">
                <a:cs typeface="Times New Roman" pitchFamily="18" charset="0"/>
              </a:rPr>
              <a:t>DreamHome</a:t>
            </a:r>
            <a:r>
              <a:rPr lang="en-GB"/>
              <a:t> </a:t>
            </a:r>
          </a:p>
        </p:txBody>
      </p:sp>
      <p:pic>
        <p:nvPicPr>
          <p:cNvPr id="696323" name="Picture 3" descr="D:\Database System 3e_tiff\Ch15-tif\DS3-Figure 15-1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41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096120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33883-FC60-4BC0-9FA0-0624E4B525C3}" type="slidenum">
              <a:rPr lang="en-US"/>
              <a:pPr/>
              <a:t>4</a:t>
            </a:fld>
            <a:endParaRPr lang="en-US"/>
          </a:p>
        </p:txBody>
      </p:sp>
      <p:sp>
        <p:nvSpPr>
          <p:cNvPr id="531463" name="Rectangle 2055"/>
          <p:cNvSpPr>
            <a:spLocks noChangeArrowheads="1"/>
          </p:cNvSpPr>
          <p:nvPr/>
        </p:nvSpPr>
        <p:spPr bwMode="auto">
          <a:xfrm>
            <a:off x="18288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31462" name="Picture 2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781800" cy="6216650"/>
          </a:xfrm>
          <a:prstGeom prst="rect">
            <a:avLst/>
          </a:prstGeom>
          <a:solidFill>
            <a:srgbClr val="CCFFFF"/>
          </a:solidFill>
        </p:spPr>
      </p:pic>
      <p:sp>
        <p:nvSpPr>
          <p:cNvPr id="531464" name="Text Box 2056"/>
          <p:cNvSpPr txBox="1">
            <a:spLocks noChangeArrowheads="1"/>
          </p:cNvSpPr>
          <p:nvPr/>
        </p:nvSpPr>
        <p:spPr bwMode="auto">
          <a:xfrm>
            <a:off x="2590800" y="0"/>
            <a:ext cx="416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Use case diagram</a:t>
            </a:r>
          </a:p>
        </p:txBody>
      </p:sp>
    </p:spTree>
    <p:extLst>
      <p:ext uri="{BB962C8B-B14F-4D97-AF65-F5344CB8AC3E}">
        <p14:creationId xmlns:p14="http://schemas.microsoft.com/office/powerpoint/2010/main" val="61377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0188-6A40-4C24-BD7F-7125837F6ECD}" type="slidenum">
              <a:rPr lang="en-US"/>
              <a:pPr/>
              <a:t>5</a:t>
            </a:fld>
            <a:endParaRPr lang="en-US"/>
          </a:p>
        </p:txBody>
      </p:sp>
      <p:sp>
        <p:nvSpPr>
          <p:cNvPr id="533507" name="Rectangle 3"/>
          <p:cNvSpPr>
            <a:spLocks noChangeArrowheads="1"/>
          </p:cNvSpPr>
          <p:nvPr/>
        </p:nvSpPr>
        <p:spPr bwMode="auto">
          <a:xfrm>
            <a:off x="1857375" y="9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33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"/>
            <a:ext cx="5429250" cy="6838950"/>
          </a:xfrm>
          <a:prstGeom prst="rect">
            <a:avLst/>
          </a:prstGeom>
          <a:solidFill>
            <a:srgbClr val="CCFFFF"/>
          </a:solidFill>
        </p:spPr>
      </p:pic>
      <p:sp>
        <p:nvSpPr>
          <p:cNvPr id="533508" name="Text Box 4"/>
          <p:cNvSpPr txBox="1">
            <a:spLocks noChangeArrowheads="1"/>
          </p:cNvSpPr>
          <p:nvPr/>
        </p:nvSpPr>
        <p:spPr bwMode="auto">
          <a:xfrm>
            <a:off x="2362200" y="0"/>
            <a:ext cx="416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Class  diagram</a:t>
            </a:r>
          </a:p>
        </p:txBody>
      </p:sp>
    </p:spTree>
    <p:extLst>
      <p:ext uri="{BB962C8B-B14F-4D97-AF65-F5344CB8AC3E}">
        <p14:creationId xmlns:p14="http://schemas.microsoft.com/office/powerpoint/2010/main" val="31431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7693-2ECF-45E9-9639-38B16BE7C93E}" type="slidenum">
              <a:rPr lang="en-US"/>
              <a:pPr/>
              <a:t>6</a:t>
            </a:fld>
            <a:endParaRPr 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/>
              <a:t>Logical Design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86675" cy="4621213"/>
          </a:xfrm>
        </p:spPr>
        <p:txBody>
          <a:bodyPr/>
          <a:lstStyle/>
          <a:p>
            <a:r>
              <a:rPr lang="en-US" sz="2800"/>
              <a:t>Translates conceptual design into internal model </a:t>
            </a:r>
          </a:p>
          <a:p>
            <a:r>
              <a:rPr lang="en-US" sz="2800"/>
              <a:t>Maps objects in model to specific DBMS constructs</a:t>
            </a:r>
          </a:p>
          <a:p>
            <a:r>
              <a:rPr lang="en-US" sz="2800"/>
              <a:t>Design components</a:t>
            </a:r>
          </a:p>
          <a:p>
            <a:pPr lvl="1"/>
            <a:r>
              <a:rPr lang="en-US" sz="2400"/>
              <a:t>Tables</a:t>
            </a:r>
          </a:p>
          <a:p>
            <a:pPr lvl="1"/>
            <a:r>
              <a:rPr lang="en-US" sz="2400"/>
              <a:t>Indexes </a:t>
            </a:r>
          </a:p>
          <a:p>
            <a:pPr lvl="1"/>
            <a:r>
              <a:rPr lang="en-US" sz="2400"/>
              <a:t>Views</a:t>
            </a:r>
          </a:p>
          <a:p>
            <a:pPr lvl="1"/>
            <a:r>
              <a:rPr lang="en-US" sz="2400"/>
              <a:t>Transactions</a:t>
            </a:r>
          </a:p>
          <a:p>
            <a:pPr lvl="1"/>
            <a:r>
              <a:rPr lang="en-US" sz="2400"/>
              <a:t>Access authorities</a:t>
            </a:r>
          </a:p>
          <a:p>
            <a:pPr lvl="1"/>
            <a:r>
              <a:rPr lang="en-US" sz="2400"/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2992119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A967-E3A1-4F74-B1B0-BFCE99F343B7}" type="slidenum">
              <a:rPr lang="en-US"/>
              <a:pPr/>
              <a:t>7</a:t>
            </a:fld>
            <a:endParaRPr lang="en-US"/>
          </a:p>
        </p:txBody>
      </p:sp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Purpose of Database Design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Structure the data in stable structures, called normalized tables</a:t>
            </a:r>
          </a:p>
          <a:p>
            <a:pPr lvl="1"/>
            <a:r>
              <a:rPr lang="en-US" altLang="en-US" sz="2400"/>
              <a:t>Not likely to change over time</a:t>
            </a:r>
          </a:p>
          <a:p>
            <a:pPr lvl="1"/>
            <a:r>
              <a:rPr lang="en-US" altLang="en-US" sz="2400"/>
              <a:t>Minimal redundancy</a:t>
            </a:r>
          </a:p>
          <a:p>
            <a:r>
              <a:rPr lang="en-US" altLang="en-US" sz="2800"/>
              <a:t>Develop a logical database design that reflects actual data requirements</a:t>
            </a:r>
          </a:p>
          <a:p>
            <a:r>
              <a:rPr lang="en-US" altLang="en-US" sz="2800"/>
              <a:t>Develop a logical database design from which a physical database design can be developed</a:t>
            </a:r>
          </a:p>
        </p:txBody>
      </p:sp>
    </p:spTree>
    <p:extLst>
      <p:ext uri="{BB962C8B-B14F-4D97-AF65-F5344CB8AC3E}">
        <p14:creationId xmlns:p14="http://schemas.microsoft.com/office/powerpoint/2010/main" val="1661734503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0F70-BE1F-4ED3-B45E-AE11A28CEA95}" type="slidenum">
              <a:rPr lang="en-US"/>
              <a:pPr/>
              <a:t>8</a:t>
            </a:fld>
            <a:endParaRPr lang="en-US"/>
          </a:p>
        </p:txBody>
      </p:sp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Purpose of Database Design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Translate a relational database model into a technical file and database design that balances several performance factors</a:t>
            </a:r>
          </a:p>
          <a:p>
            <a:r>
              <a:rPr lang="en-US" altLang="en-US"/>
              <a:t>Choose data storage technologies that will efficiently, accurately and securely process database activities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659194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C4A5-3184-4B23-BF3A-9A093C961395}" type="slidenum">
              <a:rPr lang="en-US"/>
              <a:pPr/>
              <a:t>9</a:t>
            </a:fld>
            <a:endParaRPr lang="en-US"/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Process of Database Design 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4958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sz="2800"/>
              <a:t>Logical Design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400"/>
              <a:t>Based upon the conceptual data model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400"/>
              <a:t>Four key stages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000" b="1"/>
              <a:t>Develop a logical data model for each known user interface / report / view for the application using normalization principles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000" b="1"/>
              <a:t>Combine normalized data requirements from all user interfaces into one consolidated logical database model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000" b="1"/>
              <a:t>Translate the conceptual E-R data model for the application into normalized data requirements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000" b="1"/>
              <a:t>Compare the consolidated logical database design with the translated E-R model and produce one final logical database model for the application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2800" b="1"/>
          </a:p>
        </p:txBody>
      </p:sp>
    </p:spTree>
    <p:extLst>
      <p:ext uri="{BB962C8B-B14F-4D97-AF65-F5344CB8AC3E}">
        <p14:creationId xmlns:p14="http://schemas.microsoft.com/office/powerpoint/2010/main" val="1541956840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3026</TotalTime>
  <Words>1361</Words>
  <Application>Microsoft Office PowerPoint</Application>
  <PresentationFormat>On-screen Show (4:3)</PresentationFormat>
  <Paragraphs>284</Paragraphs>
  <Slides>39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Blank Presentation</vt:lpstr>
      <vt:lpstr>Logical Design</vt:lpstr>
      <vt:lpstr>Learning Objectives</vt:lpstr>
      <vt:lpstr>Acknowledgments</vt:lpstr>
      <vt:lpstr>PowerPoint Presentation</vt:lpstr>
      <vt:lpstr>PowerPoint Presentation</vt:lpstr>
      <vt:lpstr>Logical Design</vt:lpstr>
      <vt:lpstr>Purpose of Database Design</vt:lpstr>
      <vt:lpstr>Purpose of Database Design</vt:lpstr>
      <vt:lpstr>Process of Database Design </vt:lpstr>
      <vt:lpstr>E-R Modeling is Iterative</vt:lpstr>
      <vt:lpstr>Iterative Process of Verification</vt:lpstr>
      <vt:lpstr>Distributed Database Design</vt:lpstr>
      <vt:lpstr>Deliverables and Outcomes</vt:lpstr>
      <vt:lpstr>Relational Database Model</vt:lpstr>
      <vt:lpstr>Normalization</vt:lpstr>
      <vt:lpstr>Normalization</vt:lpstr>
      <vt:lpstr>Functional Dependencies and  Primary Keys</vt:lpstr>
      <vt:lpstr>Local Conceptual Data Model for Staff View Showing all Attributes</vt:lpstr>
      <vt:lpstr>Step 1 Remove Features not Compatible with the Relational Model</vt:lpstr>
      <vt:lpstr>Remove *:* Binary Relationship Types</vt:lpstr>
      <vt:lpstr>Remove *:* Recursive Relationship Types </vt:lpstr>
      <vt:lpstr>Remove Complex Relationship Types </vt:lpstr>
      <vt:lpstr>Remove Multi-valued Attributes </vt:lpstr>
      <vt:lpstr>Step 2 Build and Validate Local Logical Data Model</vt:lpstr>
      <vt:lpstr>Transforming E-R Diagrams into Relations</vt:lpstr>
      <vt:lpstr>Transforming E-R Diagrams into Relations</vt:lpstr>
      <vt:lpstr>Transforming E-R Diagrams into Relations</vt:lpstr>
      <vt:lpstr>PowerPoint Presentation</vt:lpstr>
      <vt:lpstr>Summary of How to Map Entities and Relationships to Relations</vt:lpstr>
      <vt:lpstr>Relations for the Staff View of DreamHome </vt:lpstr>
      <vt:lpstr>Step 2 Build and Validate Local Logical Data Model</vt:lpstr>
      <vt:lpstr>Referential Integrity Constraints for Relations in Staff View of DreamHome</vt:lpstr>
      <vt:lpstr>Referential Integrity Constraints for Relations in Staff View of DreamHome</vt:lpstr>
      <vt:lpstr>Step 3 Build and Validate Global Logical Data Model</vt:lpstr>
      <vt:lpstr>Transforming E-R Diagrams into Relations</vt:lpstr>
      <vt:lpstr>Build and Validate Global Logical Data Model</vt:lpstr>
      <vt:lpstr>Relations for the Branch View of DreamHome </vt:lpstr>
      <vt:lpstr>Relations that Represent the Global Logical Data Model for DreamHome </vt:lpstr>
      <vt:lpstr>Global Relation Diagram for DreamHome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systems design</dc:title>
  <dc:creator>Isabelle Bichindaritz</dc:creator>
  <cp:lastModifiedBy>Isa</cp:lastModifiedBy>
  <cp:revision>252</cp:revision>
  <cp:lastPrinted>2000-10-02T16:10:22Z</cp:lastPrinted>
  <dcterms:created xsi:type="dcterms:W3CDTF">2000-09-29T00:33:17Z</dcterms:created>
  <dcterms:modified xsi:type="dcterms:W3CDTF">2012-10-05T02:28:45Z</dcterms:modified>
</cp:coreProperties>
</file>