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56" r:id="rId2"/>
    <p:sldId id="257" r:id="rId3"/>
    <p:sldId id="302" r:id="rId4"/>
    <p:sldId id="444" r:id="rId5"/>
    <p:sldId id="303" r:id="rId6"/>
    <p:sldId id="418" r:id="rId7"/>
    <p:sldId id="422" r:id="rId8"/>
    <p:sldId id="423" r:id="rId9"/>
    <p:sldId id="424" r:id="rId10"/>
    <p:sldId id="425" r:id="rId11"/>
    <p:sldId id="426" r:id="rId12"/>
    <p:sldId id="427" r:id="rId13"/>
    <p:sldId id="428" r:id="rId14"/>
    <p:sldId id="429" r:id="rId15"/>
    <p:sldId id="430" r:id="rId16"/>
    <p:sldId id="431" r:id="rId17"/>
    <p:sldId id="432" r:id="rId18"/>
    <p:sldId id="433" r:id="rId19"/>
    <p:sldId id="434" r:id="rId20"/>
    <p:sldId id="435" r:id="rId21"/>
    <p:sldId id="436" r:id="rId22"/>
    <p:sldId id="437" r:id="rId23"/>
    <p:sldId id="438" r:id="rId24"/>
    <p:sldId id="439" r:id="rId25"/>
    <p:sldId id="406" r:id="rId26"/>
    <p:sldId id="407" r:id="rId27"/>
    <p:sldId id="408" r:id="rId28"/>
    <p:sldId id="409" r:id="rId29"/>
    <p:sldId id="410" r:id="rId30"/>
    <p:sldId id="411" r:id="rId31"/>
    <p:sldId id="412" r:id="rId32"/>
    <p:sldId id="413" r:id="rId33"/>
    <p:sldId id="414" r:id="rId34"/>
    <p:sldId id="415" r:id="rId35"/>
    <p:sldId id="416" r:id="rId36"/>
    <p:sldId id="417" r:id="rId37"/>
    <p:sldId id="440" r:id="rId38"/>
    <p:sldId id="441" r:id="rId39"/>
    <p:sldId id="442" r:id="rId40"/>
    <p:sldId id="443" r:id="rId41"/>
  </p:sldIdLst>
  <p:sldSz cx="9144000" cy="6858000" type="screen4x3"/>
  <p:notesSz cx="7102475" cy="9388475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0"/>
    <a:srgbClr val="030119"/>
    <a:srgbClr val="00001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6" d="100"/>
          <a:sy n="66" d="100"/>
        </p:scale>
        <p:origin x="-12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0"/>
      </p:cViewPr>
      <p:guideLst>
        <p:guide orient="horz" pos="2956"/>
        <p:guide pos="2237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20.xml"/><Relationship Id="rId2" Type="http://schemas.openxmlformats.org/officeDocument/2006/relationships/slide" Target="slides/slide15.xml"/><Relationship Id="rId1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t" anchorCtr="0" compatLnSpc="1">
            <a:prstTxWarp prst="textNoShape">
              <a:avLst/>
            </a:prstTxWarp>
          </a:bodyPr>
          <a:lstStyle>
            <a:lvl1pPr algn="l" defTabSz="940575">
              <a:defRPr sz="1200"/>
            </a:lvl1pPr>
          </a:lstStyle>
          <a:p>
            <a:endParaRPr lang="en-US"/>
          </a:p>
        </p:txBody>
      </p:sp>
      <p:sp>
        <p:nvSpPr>
          <p:cNvPr id="3584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951" y="0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t" anchorCtr="0" compatLnSpc="1">
            <a:prstTxWarp prst="textNoShape">
              <a:avLst/>
            </a:prstTxWarp>
          </a:bodyPr>
          <a:lstStyle>
            <a:lvl1pPr algn="r" defTabSz="940575">
              <a:defRPr sz="1200"/>
            </a:lvl1pPr>
          </a:lstStyle>
          <a:p>
            <a:endParaRPr lang="en-US"/>
          </a:p>
        </p:txBody>
      </p:sp>
      <p:sp>
        <p:nvSpPr>
          <p:cNvPr id="3584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919693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b" anchorCtr="0" compatLnSpc="1">
            <a:prstTxWarp prst="textNoShape">
              <a:avLst/>
            </a:prstTxWarp>
          </a:bodyPr>
          <a:lstStyle>
            <a:lvl1pPr algn="l" defTabSz="940575">
              <a:defRPr sz="1200"/>
            </a:lvl1pPr>
          </a:lstStyle>
          <a:p>
            <a:endParaRPr lang="en-US"/>
          </a:p>
        </p:txBody>
      </p:sp>
      <p:sp>
        <p:nvSpPr>
          <p:cNvPr id="3584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951" y="8919693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b" anchorCtr="0" compatLnSpc="1">
            <a:prstTxWarp prst="textNoShape">
              <a:avLst/>
            </a:prstTxWarp>
          </a:bodyPr>
          <a:lstStyle>
            <a:lvl1pPr algn="r" defTabSz="940575">
              <a:defRPr sz="1200"/>
            </a:lvl1pPr>
          </a:lstStyle>
          <a:p>
            <a:fld id="{7F2CFD7D-0506-4345-8790-68698605D88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t" anchorCtr="0" compatLnSpc="1">
            <a:prstTxWarp prst="textNoShape">
              <a:avLst/>
            </a:prstTxWarp>
          </a:bodyPr>
          <a:lstStyle>
            <a:lvl1pPr algn="l" defTabSz="940575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951" y="0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t" anchorCtr="0" compatLnSpc="1">
            <a:prstTxWarp prst="textNoShape">
              <a:avLst/>
            </a:prstTxWarp>
          </a:bodyPr>
          <a:lstStyle>
            <a:lvl1pPr algn="r" defTabSz="940575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704850"/>
            <a:ext cx="4694237" cy="35194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427" y="4459847"/>
            <a:ext cx="5207622" cy="4223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919693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b" anchorCtr="0" compatLnSpc="1">
            <a:prstTxWarp prst="textNoShape">
              <a:avLst/>
            </a:prstTxWarp>
          </a:bodyPr>
          <a:lstStyle>
            <a:lvl1pPr algn="l" defTabSz="940575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951" y="8919693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b" anchorCtr="0" compatLnSpc="1">
            <a:prstTxWarp prst="textNoShape">
              <a:avLst/>
            </a:prstTxWarp>
          </a:bodyPr>
          <a:lstStyle>
            <a:lvl1pPr algn="r" defTabSz="940575">
              <a:defRPr sz="1200"/>
            </a:lvl1pPr>
          </a:lstStyle>
          <a:p>
            <a:fld id="{F60FA99B-8518-4C4E-904D-1AF4B9A6415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D66469-5F1F-4438-8CA3-653E42BA9D95}" type="slidenum">
              <a:rPr lang="en-US"/>
              <a:pPr/>
              <a:t>26</a:t>
            </a:fld>
            <a:endParaRPr lang="en-US"/>
          </a:p>
        </p:txBody>
      </p:sp>
      <p:sp>
        <p:nvSpPr>
          <p:cNvPr id="28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/>
        </p:spPr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9B9169-906C-407D-A6B4-1F3A3ACC80EC}" type="slidenum">
              <a:rPr lang="en-US"/>
              <a:pPr/>
              <a:t>35</a:t>
            </a:fld>
            <a:endParaRPr lang="en-US"/>
          </a:p>
        </p:txBody>
      </p:sp>
      <p:sp>
        <p:nvSpPr>
          <p:cNvPr id="307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/>
        </p:spPr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E8B872-E0DA-4EC2-BD8D-A7464EA0D11B}" type="slidenum">
              <a:rPr lang="en-US"/>
              <a:pPr/>
              <a:t>36</a:t>
            </a:fld>
            <a:endParaRPr lang="en-US"/>
          </a:p>
        </p:txBody>
      </p:sp>
      <p:sp>
        <p:nvSpPr>
          <p:cNvPr id="309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/>
        </p:spPr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1A97CC-B448-44D8-B36B-686F47371B47}" type="slidenum">
              <a:rPr lang="en-US"/>
              <a:pPr/>
              <a:t>40</a:t>
            </a:fld>
            <a:endParaRPr lang="en-US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E20100-6D22-47AF-8219-A4F46B23DC42}" type="slidenum">
              <a:rPr lang="en-US"/>
              <a:pPr/>
              <a:t>27</a:t>
            </a:fld>
            <a:endParaRPr lang="en-US"/>
          </a:p>
        </p:txBody>
      </p:sp>
      <p:sp>
        <p:nvSpPr>
          <p:cNvPr id="290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/>
        </p:spPr>
      </p:sp>
      <p:sp>
        <p:nvSpPr>
          <p:cNvPr id="2908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030F1B-DB12-4CCF-8B8E-EA67F6A53B62}" type="slidenum">
              <a:rPr lang="en-US"/>
              <a:pPr/>
              <a:t>28</a:t>
            </a:fld>
            <a:endParaRPr lang="en-US"/>
          </a:p>
        </p:txBody>
      </p:sp>
      <p:sp>
        <p:nvSpPr>
          <p:cNvPr id="29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/>
        </p:spPr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C8D8FF-8D86-4711-BE55-30763E34C2F0}" type="slidenum">
              <a:rPr lang="en-US"/>
              <a:pPr/>
              <a:t>29</a:t>
            </a:fld>
            <a:endParaRPr lang="en-US"/>
          </a:p>
        </p:txBody>
      </p:sp>
      <p:sp>
        <p:nvSpPr>
          <p:cNvPr id="29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/>
        </p:spPr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84DA36-77A6-4830-9D7C-547E2C18A138}" type="slidenum">
              <a:rPr lang="en-US"/>
              <a:pPr/>
              <a:t>30</a:t>
            </a:fld>
            <a:endParaRPr lang="en-US"/>
          </a:p>
        </p:txBody>
      </p:sp>
      <p:sp>
        <p:nvSpPr>
          <p:cNvPr id="29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/>
        </p:spPr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BB0B4C-2143-4503-9B88-4FC5FB497F61}" type="slidenum">
              <a:rPr lang="en-US"/>
              <a:pPr/>
              <a:t>31</a:t>
            </a:fld>
            <a:endParaRPr lang="en-US"/>
          </a:p>
        </p:txBody>
      </p:sp>
      <p:sp>
        <p:nvSpPr>
          <p:cNvPr id="29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/>
        </p:spPr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D958D9-42B7-419D-8D8B-1FB98E198B28}" type="slidenum">
              <a:rPr lang="en-US"/>
              <a:pPr/>
              <a:t>32</a:t>
            </a:fld>
            <a:endParaRPr lang="en-US"/>
          </a:p>
        </p:txBody>
      </p:sp>
      <p:sp>
        <p:nvSpPr>
          <p:cNvPr id="301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/>
        </p:spPr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4D0CD1-D5D9-4B36-960E-B47735DA5BAB}" type="slidenum">
              <a:rPr lang="en-US"/>
              <a:pPr/>
              <a:t>33</a:t>
            </a:fld>
            <a:endParaRPr lang="en-US"/>
          </a:p>
        </p:txBody>
      </p:sp>
      <p:sp>
        <p:nvSpPr>
          <p:cNvPr id="303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/>
        </p:spPr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3B6090-CE3A-49CD-BFD1-98161C8A6DC6}" type="slidenum">
              <a:rPr lang="en-US"/>
              <a:pPr/>
              <a:t>34</a:t>
            </a:fld>
            <a:endParaRPr lang="en-US"/>
          </a:p>
        </p:txBody>
      </p:sp>
      <p:sp>
        <p:nvSpPr>
          <p:cNvPr id="305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/>
        </p:spPr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7F4B8D-9BB4-4E70-B8FD-1A55CCBC99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64A0C0-4F5D-4B34-BFAD-C02DD8635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D01A4A-EDD2-4D19-B9FA-42240AE13F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761658-2626-4940-8541-46113E9E1C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9567D-8B29-4D3A-951A-5B0DFA0F89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B3D525-9EF8-4812-A999-D3179857DB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130AE4-05AD-40B8-95D2-39436F15D9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87BAB3-1229-4148-B862-85941C0C45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E056F-B15A-4554-BC3F-E1F5D1389E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36F09C-6FAC-4751-A4FE-D34162FA80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A6A0AE-C7EB-454F-9D08-2315D8B7E1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FDF0FCA-1406-4935-B524-BF06970C2BC4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8/27/2012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ISC 329 </a:t>
            </a:r>
            <a:r>
              <a:rPr lang="en-US" dirty="0"/>
              <a:t>Isabelle </a:t>
            </a:r>
            <a:r>
              <a:rPr lang="en-US" dirty="0" err="1"/>
              <a:t>Bichindaritz</a:t>
            </a:r>
            <a:r>
              <a:rPr lang="en-US" dirty="0"/>
              <a:t> 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2A42-4CBB-4867-ABC1-0CA3014BF61A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b="1"/>
              <a:t>File Systems</a:t>
            </a:r>
            <a:br>
              <a:rPr lang="en-US" b="1"/>
            </a:br>
            <a:r>
              <a:rPr lang="en-US" b="1"/>
              <a:t>Introduction to Databases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734EE-5822-46C4-8310-F99FC041085C}" type="slidenum">
              <a:rPr lang="en-US"/>
              <a:pPr/>
              <a:t>10</a:t>
            </a:fld>
            <a:endParaRPr lang="en-US"/>
          </a:p>
        </p:txBody>
      </p:sp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Times" pitchFamily="18" charset="0"/>
              </a:rPr>
              <a:t>Limitations of File-Based Approach</a:t>
            </a:r>
            <a:endParaRPr lang="en-GB" b="1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72795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b="1">
                <a:latin typeface="Times" pitchFamily="18" charset="0"/>
              </a:rPr>
              <a:t>Separation and isolation of data</a:t>
            </a:r>
          </a:p>
          <a:p>
            <a:pPr lvl="1">
              <a:lnSpc>
                <a:spcPct val="90000"/>
              </a:lnSpc>
            </a:pPr>
            <a:r>
              <a:rPr lang="en-GB" sz="2600" b="1">
                <a:latin typeface="Times" pitchFamily="18" charset="0"/>
              </a:rPr>
              <a:t>Each program maintains its own set of data.</a:t>
            </a:r>
          </a:p>
          <a:p>
            <a:pPr lvl="1">
              <a:lnSpc>
                <a:spcPct val="90000"/>
              </a:lnSpc>
            </a:pPr>
            <a:r>
              <a:rPr lang="en-GB" sz="2600" b="1">
                <a:latin typeface="Times" pitchFamily="18" charset="0"/>
              </a:rPr>
              <a:t>Users of one program may be unaware of potentially useful data held by other programs.</a:t>
            </a:r>
            <a:endParaRPr lang="en-GB" b="1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b="1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r>
              <a:rPr lang="en-GB" b="1">
                <a:latin typeface="Times" pitchFamily="18" charset="0"/>
              </a:rPr>
              <a:t>Duplication of data</a:t>
            </a:r>
          </a:p>
          <a:p>
            <a:pPr lvl="1">
              <a:lnSpc>
                <a:spcPct val="90000"/>
              </a:lnSpc>
            </a:pPr>
            <a:r>
              <a:rPr lang="en-GB" sz="2600" b="1">
                <a:latin typeface="Times" pitchFamily="18" charset="0"/>
              </a:rPr>
              <a:t>Same data is held by different programs.</a:t>
            </a:r>
          </a:p>
          <a:p>
            <a:pPr lvl="1">
              <a:lnSpc>
                <a:spcPct val="90000"/>
              </a:lnSpc>
            </a:pPr>
            <a:r>
              <a:rPr lang="en-GB" sz="2600" b="1">
                <a:latin typeface="Times" pitchFamily="18" charset="0"/>
              </a:rPr>
              <a:t>Wasted space and potentially different values and/or different formats for the same item.</a:t>
            </a:r>
            <a:endParaRPr lang="en-GB" b="1">
              <a:latin typeface="Times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4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E082-75BF-4860-B61C-5B9695439C7B}" type="slidenum">
              <a:rPr lang="en-US"/>
              <a:pPr/>
              <a:t>11</a:t>
            </a:fld>
            <a:endParaRPr lang="en-US"/>
          </a:p>
        </p:txBody>
      </p:sp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Times" pitchFamily="18" charset="0"/>
              </a:rPr>
              <a:t>Limitations of File-Based Approach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72795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b="1">
                <a:latin typeface="Times" pitchFamily="18" charset="0"/>
              </a:rPr>
              <a:t>Data dependence</a:t>
            </a:r>
          </a:p>
          <a:p>
            <a:pPr lvl="1">
              <a:lnSpc>
                <a:spcPct val="90000"/>
              </a:lnSpc>
            </a:pPr>
            <a:r>
              <a:rPr lang="en-GB" sz="2400" b="1">
                <a:latin typeface="Times" pitchFamily="18" charset="0"/>
              </a:rPr>
              <a:t>File structure is defined in the program code.</a:t>
            </a:r>
          </a:p>
          <a:p>
            <a:pPr lvl="1">
              <a:lnSpc>
                <a:spcPct val="60000"/>
              </a:lnSpc>
            </a:pPr>
            <a:endParaRPr lang="en-GB" sz="2400" b="1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r>
              <a:rPr lang="en-GB" b="1">
                <a:latin typeface="Times" pitchFamily="18" charset="0"/>
              </a:rPr>
              <a:t>Incompatible file formats</a:t>
            </a:r>
          </a:p>
          <a:p>
            <a:pPr lvl="1">
              <a:lnSpc>
                <a:spcPct val="90000"/>
              </a:lnSpc>
            </a:pPr>
            <a:r>
              <a:rPr lang="en-GB" sz="2400" b="1">
                <a:latin typeface="Times" pitchFamily="18" charset="0"/>
              </a:rPr>
              <a:t>Programs are written in different languages, and so cannot easily access each other’s files.</a:t>
            </a:r>
          </a:p>
          <a:p>
            <a:pPr lvl="1">
              <a:lnSpc>
                <a:spcPct val="60000"/>
              </a:lnSpc>
            </a:pPr>
            <a:endParaRPr lang="en-GB" sz="2400" b="1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r>
              <a:rPr lang="en-GB" b="1">
                <a:latin typeface="Times" pitchFamily="18" charset="0"/>
              </a:rPr>
              <a:t>Fixed Queries/Proliferation of application programs</a:t>
            </a:r>
          </a:p>
          <a:p>
            <a:pPr lvl="1">
              <a:lnSpc>
                <a:spcPct val="90000"/>
              </a:lnSpc>
            </a:pPr>
            <a:r>
              <a:rPr lang="en-GB" sz="2400" b="1">
                <a:latin typeface="Times" pitchFamily="18" charset="0"/>
              </a:rPr>
              <a:t>Programs are written to satisfy particular functions.</a:t>
            </a:r>
          </a:p>
          <a:p>
            <a:pPr lvl="1">
              <a:lnSpc>
                <a:spcPct val="90000"/>
              </a:lnSpc>
            </a:pPr>
            <a:r>
              <a:rPr lang="en-GB" sz="2400" b="1">
                <a:latin typeface="Times" pitchFamily="18" charset="0"/>
              </a:rPr>
              <a:t>Any new requirement needs a new program.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67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A3BF5-DEED-4761-B302-8397633E88AF}" type="slidenum">
              <a:rPr lang="en-US"/>
              <a:pPr/>
              <a:t>12</a:t>
            </a:fld>
            <a:endParaRPr lang="en-US"/>
          </a:p>
        </p:txBody>
      </p:sp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Times" pitchFamily="18" charset="0"/>
              </a:rPr>
              <a:t>Database Approach</a:t>
            </a:r>
            <a:endParaRPr lang="en-GB" b="1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2795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b="1">
                <a:latin typeface="Times" pitchFamily="18" charset="0"/>
              </a:rPr>
              <a:t>Arose because:</a:t>
            </a:r>
          </a:p>
          <a:p>
            <a:pPr lvl="1">
              <a:lnSpc>
                <a:spcPct val="90000"/>
              </a:lnSpc>
            </a:pPr>
            <a:r>
              <a:rPr lang="en-GB" sz="2400" b="1">
                <a:latin typeface="Times" pitchFamily="18" charset="0"/>
              </a:rPr>
              <a:t>Definition of data was embedded in application programs, rather than being stored separately and independently.</a:t>
            </a:r>
          </a:p>
          <a:p>
            <a:pPr lvl="1">
              <a:lnSpc>
                <a:spcPct val="90000"/>
              </a:lnSpc>
            </a:pPr>
            <a:r>
              <a:rPr lang="en-GB" sz="2400" b="1">
                <a:latin typeface="Times" pitchFamily="18" charset="0"/>
              </a:rPr>
              <a:t>No control over access and manipulation of data beyond that imposed by application programs.</a:t>
            </a:r>
          </a:p>
          <a:p>
            <a:pPr lvl="1">
              <a:lnSpc>
                <a:spcPct val="90000"/>
              </a:lnSpc>
            </a:pPr>
            <a:endParaRPr lang="en-GB" sz="2400" b="1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r>
              <a:rPr lang="en-GB" b="1">
                <a:latin typeface="Times" pitchFamily="18" charset="0"/>
              </a:rPr>
              <a:t>Result:</a:t>
            </a:r>
            <a:r>
              <a:rPr lang="en-GB" sz="2800" b="1">
                <a:latin typeface="Times" pitchFamily="18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GB" sz="2400" b="1">
                <a:latin typeface="Times" pitchFamily="18" charset="0"/>
              </a:rPr>
              <a:t>the database and Database Management System (DBMS).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49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7DAC5-2793-4E6A-BA30-7CAB7F159C90}" type="slidenum">
              <a:rPr lang="en-US"/>
              <a:pPr/>
              <a:t>13</a:t>
            </a:fld>
            <a:endParaRPr lang="en-US"/>
          </a:p>
        </p:txBody>
      </p:sp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Times" pitchFamily="18" charset="0"/>
              </a:rPr>
              <a:t>Database</a:t>
            </a:r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72795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800" b="1">
                <a:latin typeface="Times" pitchFamily="18" charset="0"/>
              </a:rPr>
              <a:t>Shared collection of logically related data (and a description of this data), designed to meet the information needs of an organization.</a:t>
            </a:r>
          </a:p>
          <a:p>
            <a:pPr>
              <a:lnSpc>
                <a:spcPct val="90000"/>
              </a:lnSpc>
            </a:pPr>
            <a:endParaRPr lang="en-GB" sz="2800" b="1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r>
              <a:rPr lang="en-GB" sz="2800" b="1">
                <a:latin typeface="Times" pitchFamily="18" charset="0"/>
              </a:rPr>
              <a:t>System catalog (metadata) provides description of  data to enable program–data independence.</a:t>
            </a:r>
          </a:p>
          <a:p>
            <a:pPr>
              <a:lnSpc>
                <a:spcPct val="90000"/>
              </a:lnSpc>
            </a:pPr>
            <a:endParaRPr lang="en-GB" sz="2800" b="1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r>
              <a:rPr lang="en-GB" sz="2800" b="1">
                <a:latin typeface="Times" pitchFamily="18" charset="0"/>
              </a:rPr>
              <a:t>Logically related data comprises entities, attributes, and relationships of an organization’s information.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15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3AB88-7DF7-4C51-BAA5-2855407BAF0B}" type="slidenum">
              <a:rPr lang="en-US"/>
              <a:pPr/>
              <a:t>14</a:t>
            </a:fld>
            <a:endParaRPr lang="en-US"/>
          </a:p>
        </p:txBody>
      </p:sp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Times" pitchFamily="18" charset="0"/>
              </a:rPr>
              <a:t>Database Management System (DBMS)</a:t>
            </a:r>
            <a:endParaRPr lang="en-GB" b="1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286000"/>
            <a:ext cx="7727950" cy="3200400"/>
          </a:xfrm>
        </p:spPr>
        <p:txBody>
          <a:bodyPr/>
          <a:lstStyle/>
          <a:p>
            <a:r>
              <a:rPr lang="en-GB" b="1" dirty="0">
                <a:latin typeface="Times" pitchFamily="18" charset="0"/>
              </a:rPr>
              <a:t>A software system that enables users to define, create, and maintain the database and that provides controlled access to this database.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39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C3036-E69D-452B-BC46-F71959F4D8D7}" type="slidenum">
              <a:rPr lang="en-US"/>
              <a:pPr/>
              <a:t>15</a:t>
            </a:fld>
            <a:endParaRPr lang="en-US"/>
          </a:p>
        </p:txBody>
      </p:sp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Times" pitchFamily="18" charset="0"/>
              </a:rPr>
              <a:t>Database Management System (DBMS)</a:t>
            </a:r>
          </a:p>
        </p:txBody>
      </p:sp>
      <p:pic>
        <p:nvPicPr>
          <p:cNvPr id="322563" name="Picture 3" descr="D:\Database System 3e_tiff\Ch01-tif\DS3-Figure 01-07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828800"/>
            <a:ext cx="7620000" cy="394017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C6484-4730-48B7-9A5F-DB4A9F4B79BB}" type="slidenum">
              <a:rPr lang="en-US"/>
              <a:pPr/>
              <a:t>16</a:t>
            </a:fld>
            <a:endParaRPr lang="en-US"/>
          </a:p>
        </p:txBody>
      </p:sp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Times" pitchFamily="18" charset="0"/>
              </a:rPr>
              <a:t>Database Approach</a:t>
            </a:r>
            <a:endParaRPr lang="en-GB" b="1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727950" cy="4114800"/>
          </a:xfrm>
        </p:spPr>
        <p:txBody>
          <a:bodyPr/>
          <a:lstStyle/>
          <a:p>
            <a:r>
              <a:rPr lang="en-GB" b="1">
                <a:latin typeface="Times" pitchFamily="18" charset="0"/>
              </a:rPr>
              <a:t>Data definition language (DDL).</a:t>
            </a:r>
          </a:p>
          <a:p>
            <a:pPr lvl="1"/>
            <a:r>
              <a:rPr lang="en-GB" sz="2400" b="1">
                <a:latin typeface="Times" pitchFamily="18" charset="0"/>
              </a:rPr>
              <a:t>Permits specification of data types, structures and any data constraints.  </a:t>
            </a:r>
          </a:p>
          <a:p>
            <a:pPr lvl="1"/>
            <a:r>
              <a:rPr lang="en-GB" sz="2400" b="1">
                <a:latin typeface="Times" pitchFamily="18" charset="0"/>
              </a:rPr>
              <a:t>All specifications are stored in the database.</a:t>
            </a:r>
          </a:p>
          <a:p>
            <a:pPr lvl="1"/>
            <a:endParaRPr lang="en-GB" b="1">
              <a:latin typeface="Times" pitchFamily="18" charset="0"/>
            </a:endParaRPr>
          </a:p>
          <a:p>
            <a:r>
              <a:rPr lang="en-GB" b="1">
                <a:latin typeface="Times" pitchFamily="18" charset="0"/>
              </a:rPr>
              <a:t>Data manipulation language (DML).</a:t>
            </a:r>
          </a:p>
          <a:p>
            <a:pPr lvl="1"/>
            <a:r>
              <a:rPr lang="en-GB" sz="2400" b="1">
                <a:latin typeface="Times" pitchFamily="18" charset="0"/>
              </a:rPr>
              <a:t>General enquiry facility (query language) of the data.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587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36753-0476-4397-A7BA-DDB19FEC72C7}" type="slidenum">
              <a:rPr lang="en-US"/>
              <a:pPr/>
              <a:t>17</a:t>
            </a:fld>
            <a:endParaRPr lang="en-US"/>
          </a:p>
        </p:txBody>
      </p:sp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Times" pitchFamily="18" charset="0"/>
              </a:rPr>
              <a:t>Database Approach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772795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b="1">
                <a:latin typeface="Times" pitchFamily="18" charset="0"/>
              </a:rPr>
              <a:t>Controlled access to database may include:</a:t>
            </a:r>
          </a:p>
          <a:p>
            <a:pPr lvl="1">
              <a:lnSpc>
                <a:spcPct val="90000"/>
              </a:lnSpc>
            </a:pPr>
            <a:r>
              <a:rPr lang="en-GB" sz="2400" b="1">
                <a:latin typeface="Times" pitchFamily="18" charset="0"/>
              </a:rPr>
              <a:t>A security system.</a:t>
            </a:r>
          </a:p>
          <a:p>
            <a:pPr lvl="1">
              <a:lnSpc>
                <a:spcPct val="90000"/>
              </a:lnSpc>
            </a:pPr>
            <a:r>
              <a:rPr lang="en-GB" sz="2400" b="1">
                <a:latin typeface="Times" pitchFamily="18" charset="0"/>
              </a:rPr>
              <a:t>An integrity system.</a:t>
            </a:r>
          </a:p>
          <a:p>
            <a:pPr lvl="1">
              <a:lnSpc>
                <a:spcPct val="90000"/>
              </a:lnSpc>
            </a:pPr>
            <a:r>
              <a:rPr lang="en-GB" sz="2400" b="1">
                <a:latin typeface="Times" pitchFamily="18" charset="0"/>
              </a:rPr>
              <a:t>A concurrency control system.</a:t>
            </a:r>
          </a:p>
          <a:p>
            <a:pPr lvl="1">
              <a:lnSpc>
                <a:spcPct val="90000"/>
              </a:lnSpc>
            </a:pPr>
            <a:r>
              <a:rPr lang="en-GB" sz="2400" b="1">
                <a:latin typeface="Times" pitchFamily="18" charset="0"/>
              </a:rPr>
              <a:t>A recovery control system.</a:t>
            </a:r>
          </a:p>
          <a:p>
            <a:pPr lvl="1">
              <a:lnSpc>
                <a:spcPct val="90000"/>
              </a:lnSpc>
            </a:pPr>
            <a:r>
              <a:rPr lang="en-GB" sz="2400" b="1">
                <a:latin typeface="Times" pitchFamily="18" charset="0"/>
              </a:rPr>
              <a:t>A user-accessible catalog.</a:t>
            </a:r>
          </a:p>
          <a:p>
            <a:pPr lvl="1">
              <a:lnSpc>
                <a:spcPct val="90000"/>
              </a:lnSpc>
            </a:pPr>
            <a:endParaRPr lang="en-GB" sz="2400" b="1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r>
              <a:rPr lang="en-GB" b="1">
                <a:latin typeface="Times" pitchFamily="18" charset="0"/>
              </a:rPr>
              <a:t>A view mechanism.</a:t>
            </a:r>
          </a:p>
          <a:p>
            <a:pPr lvl="1">
              <a:lnSpc>
                <a:spcPct val="90000"/>
              </a:lnSpc>
            </a:pPr>
            <a:r>
              <a:rPr lang="en-GB" sz="2400" b="1">
                <a:latin typeface="Times" pitchFamily="18" charset="0"/>
              </a:rPr>
              <a:t>Provides users with only the data they want or need to use.</a:t>
            </a:r>
            <a:endParaRPr lang="en-GB" sz="2400">
              <a:latin typeface="Times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11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94CD8-50EC-4CB6-8363-6693F639093F}" type="slidenum">
              <a:rPr lang="en-US"/>
              <a:pPr/>
              <a:t>18</a:t>
            </a:fld>
            <a:endParaRPr lang="en-US"/>
          </a:p>
        </p:txBody>
      </p:sp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Times" pitchFamily="18" charset="0"/>
              </a:rPr>
              <a:t>Views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727950" cy="4114800"/>
          </a:xfrm>
        </p:spPr>
        <p:txBody>
          <a:bodyPr/>
          <a:lstStyle/>
          <a:p>
            <a:r>
              <a:rPr lang="en-US" b="1">
                <a:latin typeface="Times" pitchFamily="18" charset="0"/>
                <a:cs typeface="Times New Roman" charset="0"/>
              </a:rPr>
              <a:t>Allows each user to have his or her own view of the database.</a:t>
            </a:r>
          </a:p>
          <a:p>
            <a:endParaRPr lang="en-US" b="1">
              <a:latin typeface="Times" pitchFamily="18" charset="0"/>
              <a:cs typeface="Times New Roman" charset="0"/>
            </a:endParaRPr>
          </a:p>
          <a:p>
            <a:r>
              <a:rPr lang="en-US" b="1">
                <a:latin typeface="Times" pitchFamily="18" charset="0"/>
                <a:cs typeface="Times New Roman" charset="0"/>
              </a:rPr>
              <a:t>A view is essentially some subset of the database.</a:t>
            </a:r>
            <a:r>
              <a:rPr lang="en-GB">
                <a:latin typeface="Times" pitchFamily="18" charset="0"/>
              </a:rPr>
              <a:t>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35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C201-83F7-465E-8911-944D6FB4E2E2}" type="slidenum">
              <a:rPr lang="en-US"/>
              <a:pPr/>
              <a:t>19</a:t>
            </a:fld>
            <a:endParaRPr lang="en-US"/>
          </a:p>
        </p:txBody>
      </p:sp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Times" pitchFamily="18" charset="0"/>
              </a:rPr>
              <a:t>Views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27950" cy="4114800"/>
          </a:xfrm>
        </p:spPr>
        <p:txBody>
          <a:bodyPr/>
          <a:lstStyle/>
          <a:p>
            <a:r>
              <a:rPr lang="en-GB" b="1">
                <a:latin typeface="Times" pitchFamily="18" charset="0"/>
              </a:rPr>
              <a:t>Benefits include:</a:t>
            </a:r>
          </a:p>
          <a:p>
            <a:pPr lvl="1"/>
            <a:r>
              <a:rPr lang="en-US" sz="2400" b="1">
                <a:latin typeface="Times" pitchFamily="18" charset="0"/>
                <a:cs typeface="Times New Roman" charset="0"/>
              </a:rPr>
              <a:t>Reduce complexity;</a:t>
            </a:r>
            <a:endParaRPr lang="en-GB" sz="2400" b="1">
              <a:latin typeface="Times" pitchFamily="18" charset="0"/>
            </a:endParaRPr>
          </a:p>
          <a:p>
            <a:pPr lvl="1"/>
            <a:r>
              <a:rPr lang="en-US" sz="2400" b="1">
                <a:latin typeface="Times" pitchFamily="18" charset="0"/>
                <a:cs typeface="Times New Roman" charset="0"/>
              </a:rPr>
              <a:t>Provide a level of security;</a:t>
            </a:r>
          </a:p>
          <a:p>
            <a:pPr lvl="1"/>
            <a:r>
              <a:rPr lang="en-US" sz="2400" b="1">
                <a:latin typeface="Times" pitchFamily="18" charset="0"/>
                <a:cs typeface="Times New Roman" charset="0"/>
              </a:rPr>
              <a:t>Provide a mechanism to customize the appearance of the database;</a:t>
            </a:r>
            <a:r>
              <a:rPr lang="en-GB" sz="2400" b="1">
                <a:latin typeface="Times" pitchFamily="18" charset="0"/>
              </a:rPr>
              <a:t> </a:t>
            </a:r>
          </a:p>
          <a:p>
            <a:pPr lvl="1"/>
            <a:r>
              <a:rPr lang="en-US" sz="2400" b="1">
                <a:latin typeface="Times" pitchFamily="18" charset="0"/>
                <a:cs typeface="Times New Roman" charset="0"/>
              </a:rPr>
              <a:t>Present a consistent, unchanging picture of the structure of the database, even if the underlying database is changed</a:t>
            </a:r>
            <a:r>
              <a:rPr lang="en-GB" sz="2400">
                <a:latin typeface="Times" pitchFamily="18" charset="0"/>
              </a:rPr>
              <a:t>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5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4B51-8D05-41A2-91A3-E02B357DC5F6}" type="slidenum">
              <a:rPr lang="en-US"/>
              <a:pPr/>
              <a:t>2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en-US" b="1"/>
              <a:t>Learning Objectives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419600"/>
          </a:xfrm>
        </p:spPr>
        <p:txBody>
          <a:bodyPr/>
          <a:lstStyle/>
          <a:p>
            <a:r>
              <a:rPr lang="en-US"/>
              <a:t>Introduction to class.</a:t>
            </a:r>
          </a:p>
          <a:p>
            <a:r>
              <a:rPr lang="en-US"/>
              <a:t>Introduction to databases.</a:t>
            </a:r>
          </a:p>
          <a:p>
            <a:r>
              <a:rPr lang="en-US"/>
              <a:t>Files and file structures.</a:t>
            </a:r>
          </a:p>
          <a:p>
            <a:r>
              <a:rPr lang="en-US"/>
              <a:t>Critique of the file system.</a:t>
            </a:r>
          </a:p>
          <a:p>
            <a:r>
              <a:rPr lang="en-US"/>
              <a:t>Database systems.</a:t>
            </a:r>
          </a:p>
          <a:p>
            <a:r>
              <a:rPr lang="en-US"/>
              <a:t>Database models.</a:t>
            </a:r>
          </a:p>
          <a:p>
            <a:r>
              <a:rPr lang="en-US"/>
              <a:t>Evolution of database models.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31A30-C864-4BA2-9715-30BC07CA03E3}" type="slidenum">
              <a:rPr lang="en-US"/>
              <a:pPr/>
              <a:t>20</a:t>
            </a:fld>
            <a:endParaRPr lang="en-US"/>
          </a:p>
        </p:txBody>
      </p:sp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Times" pitchFamily="18" charset="0"/>
              </a:rPr>
              <a:t>Components of DBMS Environment</a:t>
            </a:r>
          </a:p>
        </p:txBody>
      </p:sp>
      <p:pic>
        <p:nvPicPr>
          <p:cNvPr id="327683" name="Picture 3" descr="D:\Database System 3e_tiff\Ch01-tif\DS3-Figure 01-08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362200"/>
            <a:ext cx="7391400" cy="161925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906C3-969D-45D1-B5CC-3A4943A3D3A5}" type="slidenum">
              <a:rPr lang="en-US"/>
              <a:pPr/>
              <a:t>21</a:t>
            </a:fld>
            <a:endParaRPr lang="en-US"/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Times" pitchFamily="18" charset="0"/>
              </a:rPr>
              <a:t>Components of DBMS Environment</a:t>
            </a:r>
            <a:endParaRPr lang="en-GB" b="1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2795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b="1">
                <a:latin typeface="Times" pitchFamily="18" charset="0"/>
              </a:rPr>
              <a:t>Hardware</a:t>
            </a:r>
          </a:p>
          <a:p>
            <a:pPr lvl="1">
              <a:lnSpc>
                <a:spcPct val="90000"/>
              </a:lnSpc>
            </a:pPr>
            <a:r>
              <a:rPr lang="en-GB" sz="2600" b="1">
                <a:latin typeface="Times" pitchFamily="18" charset="0"/>
              </a:rPr>
              <a:t>Can range from a PC to a network of computers.</a:t>
            </a:r>
            <a:endParaRPr lang="en-GB" b="1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r>
              <a:rPr lang="en-GB" b="1">
                <a:latin typeface="Times" pitchFamily="18" charset="0"/>
              </a:rPr>
              <a:t>Software</a:t>
            </a:r>
          </a:p>
          <a:p>
            <a:pPr lvl="1">
              <a:lnSpc>
                <a:spcPct val="90000"/>
              </a:lnSpc>
            </a:pPr>
            <a:r>
              <a:rPr lang="en-GB" sz="2600" b="1">
                <a:latin typeface="Times" pitchFamily="18" charset="0"/>
              </a:rPr>
              <a:t>DBMS, operating system, network software (if necessary) and also the application programs.</a:t>
            </a:r>
          </a:p>
          <a:p>
            <a:pPr>
              <a:lnSpc>
                <a:spcPct val="90000"/>
              </a:lnSpc>
            </a:pPr>
            <a:r>
              <a:rPr lang="en-GB" b="1">
                <a:latin typeface="Times" pitchFamily="18" charset="0"/>
              </a:rPr>
              <a:t>Data</a:t>
            </a:r>
          </a:p>
          <a:p>
            <a:pPr lvl="1">
              <a:lnSpc>
                <a:spcPct val="90000"/>
              </a:lnSpc>
            </a:pPr>
            <a:r>
              <a:rPr lang="en-GB" b="1">
                <a:latin typeface="Times" pitchFamily="18" charset="0"/>
              </a:rPr>
              <a:t>Used by the organization and a description of this data called the schema.</a:t>
            </a:r>
          </a:p>
          <a:p>
            <a:pPr lvl="1">
              <a:lnSpc>
                <a:spcPct val="90000"/>
              </a:lnSpc>
            </a:pPr>
            <a:endParaRPr lang="en-GB" b="1">
              <a:latin typeface="Times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07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504D6-BD60-406C-9F82-E23B0ADBD1C2}" type="slidenum">
              <a:rPr lang="en-US"/>
              <a:pPr/>
              <a:t>22</a:t>
            </a:fld>
            <a:endParaRPr lang="en-US"/>
          </a:p>
        </p:txBody>
      </p:sp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Times" pitchFamily="18" charset="0"/>
              </a:rPr>
              <a:t>Components of DBMS Environment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27950" cy="4114800"/>
          </a:xfrm>
        </p:spPr>
        <p:txBody>
          <a:bodyPr/>
          <a:lstStyle/>
          <a:p>
            <a:r>
              <a:rPr lang="en-GB" b="1">
                <a:latin typeface="Times" pitchFamily="18" charset="0"/>
              </a:rPr>
              <a:t>Procedures</a:t>
            </a:r>
          </a:p>
          <a:p>
            <a:pPr lvl="1"/>
            <a:r>
              <a:rPr lang="en-GB" sz="2600" b="1">
                <a:latin typeface="Times" pitchFamily="18" charset="0"/>
              </a:rPr>
              <a:t>Instructions and rules that should be applied to the design and use of the database and DBMS.</a:t>
            </a:r>
          </a:p>
          <a:p>
            <a:r>
              <a:rPr lang="en-GB" b="1">
                <a:latin typeface="Times" pitchFamily="18" charset="0"/>
              </a:rPr>
              <a:t>People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31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2665-772E-4233-A279-6276D8855A5F}" type="slidenum">
              <a:rPr lang="en-US"/>
              <a:pPr/>
              <a:t>23</a:t>
            </a:fld>
            <a:endParaRPr lang="en-US"/>
          </a:p>
        </p:txBody>
      </p:sp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Times" pitchFamily="18" charset="0"/>
              </a:rPr>
              <a:t>Roles in the Database Environment</a:t>
            </a:r>
            <a:endParaRPr lang="en-GB">
              <a:latin typeface="Times" pitchFamily="18" charset="0"/>
            </a:endParaRP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727950" cy="4114800"/>
          </a:xfrm>
        </p:spPr>
        <p:txBody>
          <a:bodyPr/>
          <a:lstStyle/>
          <a:p>
            <a:pPr algn="just"/>
            <a:r>
              <a:rPr lang="en-GB" b="1">
                <a:latin typeface="Times" pitchFamily="18" charset="0"/>
              </a:rPr>
              <a:t>Data Administrator</a:t>
            </a:r>
            <a:r>
              <a:rPr lang="en-GB">
                <a:latin typeface="Times" pitchFamily="18" charset="0"/>
              </a:rPr>
              <a:t> (</a:t>
            </a:r>
            <a:r>
              <a:rPr lang="en-GB" b="1">
                <a:latin typeface="Times" pitchFamily="18" charset="0"/>
              </a:rPr>
              <a:t>DA</a:t>
            </a:r>
            <a:r>
              <a:rPr lang="en-GB">
                <a:latin typeface="Times" pitchFamily="18" charset="0"/>
              </a:rPr>
              <a:t>)</a:t>
            </a:r>
          </a:p>
          <a:p>
            <a:r>
              <a:rPr lang="en-GB" b="1">
                <a:latin typeface="Times" pitchFamily="18" charset="0"/>
              </a:rPr>
              <a:t>Database Administrator (DBA)</a:t>
            </a:r>
          </a:p>
          <a:p>
            <a:r>
              <a:rPr lang="en-GB" b="1">
                <a:latin typeface="Times" pitchFamily="18" charset="0"/>
              </a:rPr>
              <a:t>Database Designers (Logical and Physical)</a:t>
            </a:r>
          </a:p>
          <a:p>
            <a:r>
              <a:rPr lang="en-GB" b="1">
                <a:latin typeface="Times" pitchFamily="18" charset="0"/>
              </a:rPr>
              <a:t>Application Programmers</a:t>
            </a:r>
          </a:p>
          <a:p>
            <a:r>
              <a:rPr lang="en-GB" b="1">
                <a:latin typeface="Times" pitchFamily="18" charset="0"/>
              </a:rPr>
              <a:t>End Users (naive and sophisticated)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55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3AE94-4003-4F75-8EC6-1ABFFCEA5F37}" type="slidenum">
              <a:rPr lang="en-US"/>
              <a:pPr/>
              <a:t>24</a:t>
            </a:fld>
            <a:endParaRPr lang="en-US"/>
          </a:p>
        </p:txBody>
      </p:sp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Times" pitchFamily="18" charset="0"/>
              </a:rPr>
              <a:t>History of Database Systems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72795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b="1">
                <a:latin typeface="Times" pitchFamily="18" charset="0"/>
              </a:rPr>
              <a:t>First-generation</a:t>
            </a:r>
            <a:r>
              <a:rPr lang="en-GB" sz="2800" b="1">
                <a:latin typeface="Times" pitchFamily="18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GB" sz="2400" b="1">
                <a:latin typeface="Times" pitchFamily="18" charset="0"/>
              </a:rPr>
              <a:t>Hierarchical and Network</a:t>
            </a:r>
          </a:p>
          <a:p>
            <a:pPr lvl="1">
              <a:lnSpc>
                <a:spcPct val="90000"/>
              </a:lnSpc>
            </a:pPr>
            <a:endParaRPr lang="en-GB" sz="2400" b="1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r>
              <a:rPr lang="en-GB" b="1">
                <a:latin typeface="Times" pitchFamily="18" charset="0"/>
              </a:rPr>
              <a:t>Second generation</a:t>
            </a:r>
          </a:p>
          <a:p>
            <a:pPr lvl="1">
              <a:lnSpc>
                <a:spcPct val="90000"/>
              </a:lnSpc>
            </a:pPr>
            <a:r>
              <a:rPr lang="en-GB" sz="2400" b="1">
                <a:latin typeface="Times" pitchFamily="18" charset="0"/>
              </a:rPr>
              <a:t>Relational</a:t>
            </a:r>
          </a:p>
          <a:p>
            <a:pPr lvl="1">
              <a:lnSpc>
                <a:spcPct val="90000"/>
              </a:lnSpc>
            </a:pPr>
            <a:endParaRPr lang="en-GB" sz="2400" b="1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r>
              <a:rPr lang="en-GB" b="1">
                <a:latin typeface="Times" pitchFamily="18" charset="0"/>
              </a:rPr>
              <a:t>Third generation</a:t>
            </a:r>
          </a:p>
          <a:p>
            <a:pPr lvl="1">
              <a:lnSpc>
                <a:spcPct val="90000"/>
              </a:lnSpc>
            </a:pPr>
            <a:r>
              <a:rPr lang="en-GB" sz="2400" b="1">
                <a:latin typeface="Times" pitchFamily="18" charset="0"/>
              </a:rPr>
              <a:t>Object Relational</a:t>
            </a:r>
          </a:p>
          <a:p>
            <a:pPr lvl="1">
              <a:lnSpc>
                <a:spcPct val="90000"/>
              </a:lnSpc>
            </a:pPr>
            <a:r>
              <a:rPr lang="en-GB" sz="2400" b="1">
                <a:latin typeface="Times" pitchFamily="18" charset="0"/>
              </a:rPr>
              <a:t>Object-Oriented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779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967B-18FB-4D57-8D57-3C6292DC39E9}" type="slidenum">
              <a:rPr lang="en-US"/>
              <a:pPr/>
              <a:t>25</a:t>
            </a:fld>
            <a:endParaRPr lang="en-US"/>
          </a:p>
        </p:txBody>
      </p:sp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b="1"/>
              <a:t>The DBMS Marketplace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868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Relational DBMS companies – Oracle, Sybase – are among the largest software companies in the world.</a:t>
            </a:r>
          </a:p>
          <a:p>
            <a:pPr>
              <a:lnSpc>
                <a:spcPct val="90000"/>
              </a:lnSpc>
            </a:pPr>
            <a:r>
              <a:rPr lang="en-US" sz="2400"/>
              <a:t>IBM offers its relational DB2 system.  With IMS, a nonrelational system, IBM is by some accounts the largest DBMS vendor in the world.</a:t>
            </a:r>
          </a:p>
          <a:p>
            <a:pPr>
              <a:lnSpc>
                <a:spcPct val="90000"/>
              </a:lnSpc>
            </a:pPr>
            <a:r>
              <a:rPr lang="en-US" sz="2400"/>
              <a:t>Microsoft offers SQL-Server, plus Microsoft Access for the cheap DBMS on the desktop, answered by “lite” systems from other competitors.</a:t>
            </a:r>
          </a:p>
          <a:p>
            <a:pPr>
              <a:lnSpc>
                <a:spcPct val="90000"/>
              </a:lnSpc>
            </a:pPr>
            <a:r>
              <a:rPr lang="en-US" sz="2400"/>
              <a:t>Relational companies also challenged by “object-oriented DB” companies.</a:t>
            </a:r>
          </a:p>
          <a:p>
            <a:pPr>
              <a:lnSpc>
                <a:spcPct val="90000"/>
              </a:lnSpc>
            </a:pPr>
            <a:r>
              <a:rPr lang="en-US" sz="2400"/>
              <a:t>But countered with “object-relational” systems, which retain the relational core while allowing type extension as in OO systems.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6CDE-F1E6-4EE6-B2B6-A1CE93426191}" type="slidenum">
              <a:rPr lang="en-US"/>
              <a:pPr/>
              <a:t>26</a:t>
            </a:fld>
            <a:endParaRPr lang="en-US"/>
          </a:p>
        </p:txBody>
      </p:sp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b="1"/>
              <a:t>Hierarchical Database Model</a:t>
            </a:r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990600"/>
            <a:ext cx="7686675" cy="4621213"/>
          </a:xfrm>
        </p:spPr>
        <p:txBody>
          <a:bodyPr/>
          <a:lstStyle/>
          <a:p>
            <a:r>
              <a:rPr lang="en-US" dirty="0"/>
              <a:t>History:</a:t>
            </a:r>
          </a:p>
          <a:p>
            <a:pPr lvl="1"/>
            <a:r>
              <a:rPr lang="en-US" dirty="0"/>
              <a:t>North American Rockwell developed GUAM (Generalized Update Access Method)</a:t>
            </a:r>
          </a:p>
          <a:p>
            <a:pPr lvl="1"/>
            <a:r>
              <a:rPr lang="en-US" dirty="0"/>
              <a:t>Mid 1960s Rockwell partner with IBM to create Information Management System (IMS)</a:t>
            </a:r>
          </a:p>
          <a:p>
            <a:pPr lvl="1"/>
            <a:r>
              <a:rPr lang="en-US" dirty="0"/>
              <a:t>IMS DB/DC lead the mainframe database market in 70’s and early 80’s</a:t>
            </a:r>
          </a:p>
          <a:p>
            <a:pPr lvl="1"/>
            <a:r>
              <a:rPr lang="en-US" dirty="0"/>
              <a:t>Represents well </a:t>
            </a:r>
            <a:r>
              <a:rPr lang="en-US" dirty="0" smtClean="0"/>
              <a:t>how </a:t>
            </a:r>
            <a:r>
              <a:rPr lang="en-US" dirty="0"/>
              <a:t>components are decomposed into parts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0B93-DAA0-454C-994B-350FCF275C69}" type="slidenum">
              <a:rPr lang="en-US"/>
              <a:pPr/>
              <a:t>27</a:t>
            </a:fld>
            <a:endParaRPr lang="en-US"/>
          </a:p>
        </p:txBody>
      </p:sp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b="1"/>
              <a:t>Hierarchical Database Model</a:t>
            </a: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990600"/>
            <a:ext cx="7686675" cy="4621213"/>
          </a:xfrm>
        </p:spPr>
        <p:txBody>
          <a:bodyPr/>
          <a:lstStyle/>
          <a:p>
            <a:r>
              <a:rPr lang="en-US"/>
              <a:t>Logically represented by an upside down tree</a:t>
            </a:r>
            <a:endParaRPr lang="en-US" sz="2800"/>
          </a:p>
          <a:p>
            <a:pPr lvl="1"/>
            <a:r>
              <a:rPr lang="en-US"/>
              <a:t>Each parent can have many children</a:t>
            </a:r>
          </a:p>
          <a:p>
            <a:pPr lvl="1"/>
            <a:r>
              <a:rPr lang="en-US"/>
              <a:t>Each child has only one parent</a:t>
            </a:r>
          </a:p>
          <a:p>
            <a:pPr lvl="1"/>
            <a:endParaRPr lang="en-US"/>
          </a:p>
        </p:txBody>
      </p:sp>
      <p:pic>
        <p:nvPicPr>
          <p:cNvPr id="28979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3581400"/>
            <a:ext cx="5953125" cy="2590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EB901-5EB8-495E-8D5D-402A64DBE3DD}" type="slidenum">
              <a:rPr lang="en-US"/>
              <a:pPr/>
              <a:t>28</a:t>
            </a:fld>
            <a:endParaRPr lang="en-US"/>
          </a:p>
        </p:txBody>
      </p:sp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b="1"/>
              <a:t>Hierarchical Database Model</a:t>
            </a:r>
          </a:p>
        </p:txBody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7686675" cy="46212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Advantages</a:t>
            </a:r>
            <a:endParaRPr lang="en-US" sz="2000"/>
          </a:p>
          <a:p>
            <a:pPr lvl="1">
              <a:lnSpc>
                <a:spcPct val="90000"/>
              </a:lnSpc>
            </a:pPr>
            <a:r>
              <a:rPr lang="en-US" sz="2400"/>
              <a:t>Conceptual simplicity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Database security and integrity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Data independence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Efficiency</a:t>
            </a:r>
          </a:p>
          <a:p>
            <a:pPr>
              <a:lnSpc>
                <a:spcPct val="90000"/>
              </a:lnSpc>
            </a:pPr>
            <a:r>
              <a:rPr lang="en-US" sz="2800"/>
              <a:t>Disadvantages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Complex implementation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Difficult to manage and lack of standards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Lacks structural independence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Applications programming and use complexity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Implementation limitations (no M:N relationship)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2A9B0-0882-424A-8C6D-EB418DAB5834}" type="slidenum">
              <a:rPr lang="en-US"/>
              <a:pPr/>
              <a:t>29</a:t>
            </a:fld>
            <a:endParaRPr lang="en-US"/>
          </a:p>
        </p:txBody>
      </p:sp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b="1"/>
              <a:t>Network Database Model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7686675" cy="4038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History:</a:t>
            </a:r>
          </a:p>
          <a:p>
            <a:pPr lvl="1">
              <a:lnSpc>
                <a:spcPct val="90000"/>
              </a:lnSpc>
            </a:pPr>
            <a:r>
              <a:rPr lang="en-US"/>
              <a:t>CODASYL (Conference on Data Systems Languages) created a group to work on standardization of databases: Database Task Group (DBTG)</a:t>
            </a:r>
          </a:p>
          <a:p>
            <a:pPr lvl="1">
              <a:lnSpc>
                <a:spcPct val="90000"/>
              </a:lnSpc>
            </a:pPr>
            <a:r>
              <a:rPr lang="en-US"/>
              <a:t>Identified 3 database component: </a:t>
            </a:r>
          </a:p>
          <a:p>
            <a:pPr lvl="2">
              <a:lnSpc>
                <a:spcPct val="90000"/>
              </a:lnSpc>
            </a:pPr>
            <a:r>
              <a:rPr lang="en-US"/>
              <a:t>Network schema (database organization)</a:t>
            </a:r>
          </a:p>
          <a:p>
            <a:pPr lvl="2">
              <a:lnSpc>
                <a:spcPct val="90000"/>
              </a:lnSpc>
            </a:pPr>
            <a:r>
              <a:rPr lang="en-US"/>
              <a:t>Subschema (views of database per user)</a:t>
            </a:r>
          </a:p>
          <a:p>
            <a:pPr lvl="2">
              <a:lnSpc>
                <a:spcPct val="90000"/>
              </a:lnSpc>
            </a:pPr>
            <a:r>
              <a:rPr lang="en-US"/>
              <a:t>Data management language</a:t>
            </a:r>
          </a:p>
          <a:p>
            <a:pPr lvl="1">
              <a:lnSpc>
                <a:spcPct val="90000"/>
              </a:lnSpc>
            </a:pPr>
            <a:endParaRPr lang="en-US"/>
          </a:p>
          <a:p>
            <a:pPr lvl="1"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8/27/2012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E1E16-9305-4513-9076-E16FC64A271E}" type="slidenum">
              <a:rPr lang="en-US"/>
              <a:pPr/>
              <a:t>3</a:t>
            </a:fld>
            <a:endParaRPr lang="en-US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b="1"/>
              <a:t>Introduction to Class</a:t>
            </a:r>
            <a:endParaRPr lang="en-US"/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686800" cy="4114800"/>
          </a:xfrm>
        </p:spPr>
        <p:txBody>
          <a:bodyPr/>
          <a:lstStyle/>
          <a:p>
            <a:r>
              <a:rPr lang="en-US" dirty="0"/>
              <a:t>Syllabus</a:t>
            </a:r>
          </a:p>
          <a:p>
            <a:r>
              <a:rPr lang="en-US" dirty="0"/>
              <a:t>Schedule</a:t>
            </a:r>
          </a:p>
          <a:p>
            <a:r>
              <a:rPr lang="en-US" dirty="0"/>
              <a:t>Web-site  http</a:t>
            </a:r>
            <a:r>
              <a:rPr lang="en-US" dirty="0" smtClean="0"/>
              <a:t>://www.oswego.edu/angel</a:t>
            </a:r>
            <a:endParaRPr lang="en-US" dirty="0"/>
          </a:p>
          <a:p>
            <a:r>
              <a:rPr lang="en-US" dirty="0" smtClean="0"/>
              <a:t>Assignments </a:t>
            </a:r>
            <a:endParaRPr lang="en-US" dirty="0"/>
          </a:p>
          <a:p>
            <a:r>
              <a:rPr lang="en-US" dirty="0"/>
              <a:t>Project  </a:t>
            </a:r>
            <a:r>
              <a:rPr lang="en-US" dirty="0" smtClean="0"/>
              <a:t>(can be team-based)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2D922-A607-4B74-9926-EAF9DD7FE44B}" type="slidenum">
              <a:rPr lang="en-US"/>
              <a:pPr/>
              <a:t>30</a:t>
            </a:fld>
            <a:endParaRPr lang="en-US"/>
          </a:p>
        </p:txBody>
      </p:sp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Network Database Model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8915400" cy="4621213"/>
          </a:xfrm>
        </p:spPr>
        <p:txBody>
          <a:bodyPr/>
          <a:lstStyle/>
          <a:p>
            <a:r>
              <a:rPr lang="en-US"/>
              <a:t>Each record can have multiple parents</a:t>
            </a:r>
            <a:endParaRPr lang="en-US" sz="2400"/>
          </a:p>
          <a:p>
            <a:pPr lvl="1"/>
            <a:r>
              <a:rPr lang="en-US"/>
              <a:t>Composed of sets - relationships</a:t>
            </a:r>
          </a:p>
          <a:p>
            <a:pPr lvl="1"/>
            <a:r>
              <a:rPr lang="en-US"/>
              <a:t>Each set has owner record and member record</a:t>
            </a:r>
          </a:p>
          <a:p>
            <a:pPr lvl="1"/>
            <a:r>
              <a:rPr lang="en-US"/>
              <a:t>Member may have several owners</a:t>
            </a:r>
          </a:p>
          <a:p>
            <a:pPr lvl="1"/>
            <a:r>
              <a:rPr lang="en-US"/>
              <a:t>A set represents a 1:M relationship between the owner and the member</a:t>
            </a:r>
          </a:p>
        </p:txBody>
      </p:sp>
      <p:pic>
        <p:nvPicPr>
          <p:cNvPr id="29594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3667125"/>
            <a:ext cx="5867400" cy="3190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295941" name="Text Box 5"/>
          <p:cNvSpPr txBox="1">
            <a:spLocks noChangeArrowheads="1"/>
          </p:cNvSpPr>
          <p:nvPr/>
        </p:nvSpPr>
        <p:spPr bwMode="auto">
          <a:xfrm>
            <a:off x="6019800" y="5791200"/>
            <a:ext cx="1465263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l">
              <a:spcBef>
                <a:spcPct val="20000"/>
              </a:spcBef>
              <a:buClr>
                <a:srgbClr val="FF6600"/>
              </a:buClr>
              <a:buSzPct val="75000"/>
              <a:buFont typeface="Monotype Sorts" pitchFamily="2" charset="2"/>
              <a:buNone/>
            </a:pPr>
            <a:r>
              <a:rPr lang="en-US" sz="2000">
                <a:latin typeface="Arial" charset="0"/>
              </a:rPr>
              <a:t>Figure 1.10</a:t>
            </a:r>
            <a:endParaRPr lang="en-US" sz="2800">
              <a:latin typeface="Arial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C2423-14DF-41E2-8914-5B7B02E9B7D6}" type="slidenum">
              <a:rPr lang="en-US"/>
              <a:pPr/>
              <a:t>31</a:t>
            </a:fld>
            <a:endParaRPr lang="en-US"/>
          </a:p>
        </p:txBody>
      </p:sp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b="1"/>
              <a:t>Network Database Model</a:t>
            </a:r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219200"/>
            <a:ext cx="6019800" cy="4621213"/>
          </a:xfrm>
        </p:spPr>
        <p:txBody>
          <a:bodyPr/>
          <a:lstStyle/>
          <a:p>
            <a:r>
              <a:rPr lang="en-US" sz="2800"/>
              <a:t>Advantages</a:t>
            </a:r>
          </a:p>
          <a:p>
            <a:pPr lvl="1"/>
            <a:r>
              <a:rPr lang="en-US" sz="2400"/>
              <a:t>Conceptual simplicity</a:t>
            </a:r>
          </a:p>
          <a:p>
            <a:pPr lvl="1"/>
            <a:r>
              <a:rPr lang="en-US" sz="2400"/>
              <a:t>Handles more relationship types</a:t>
            </a:r>
          </a:p>
          <a:p>
            <a:pPr lvl="1"/>
            <a:r>
              <a:rPr lang="en-US" sz="2400"/>
              <a:t>Data access flexibility</a:t>
            </a:r>
          </a:p>
          <a:p>
            <a:pPr lvl="1"/>
            <a:r>
              <a:rPr lang="en-US" sz="2400"/>
              <a:t>Promotes database integrity</a:t>
            </a:r>
          </a:p>
          <a:p>
            <a:pPr lvl="1"/>
            <a:r>
              <a:rPr lang="en-US" sz="2400"/>
              <a:t>Data independence</a:t>
            </a:r>
          </a:p>
          <a:p>
            <a:pPr lvl="1"/>
            <a:r>
              <a:rPr lang="en-US" sz="2400"/>
              <a:t>Conformance to standards</a:t>
            </a:r>
          </a:p>
          <a:p>
            <a:r>
              <a:rPr lang="en-US" sz="2800"/>
              <a:t>Disadvantages</a:t>
            </a:r>
          </a:p>
          <a:p>
            <a:pPr lvl="1"/>
            <a:r>
              <a:rPr lang="en-US" sz="2400"/>
              <a:t>System complexity</a:t>
            </a:r>
          </a:p>
          <a:p>
            <a:pPr lvl="1"/>
            <a:r>
              <a:rPr lang="en-US" sz="2400"/>
              <a:t>Lack of structural independence</a:t>
            </a:r>
            <a:endParaRPr lang="en-US" sz="2200"/>
          </a:p>
          <a:p>
            <a:endParaRPr lang="en-US" sz="28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1A510-283A-47BF-9E6B-09EB98085C45}" type="slidenum">
              <a:rPr lang="en-US"/>
              <a:pPr/>
              <a:t>32</a:t>
            </a:fld>
            <a:endParaRPr lang="en-US"/>
          </a:p>
        </p:txBody>
      </p:sp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b="1"/>
              <a:t>Relational Database Model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686675" cy="4621213"/>
          </a:xfrm>
        </p:spPr>
        <p:txBody>
          <a:bodyPr/>
          <a:lstStyle/>
          <a:p>
            <a:r>
              <a:rPr lang="en-US"/>
              <a:t>First developed by E.F. Codd (IBM) in 1970</a:t>
            </a:r>
          </a:p>
          <a:p>
            <a:endParaRPr lang="en-US"/>
          </a:p>
          <a:p>
            <a:r>
              <a:rPr lang="en-US"/>
              <a:t>First deployed on mainframe computers (DB2), then also personal computers</a:t>
            </a:r>
          </a:p>
          <a:p>
            <a:endParaRPr lang="en-US"/>
          </a:p>
          <a:p>
            <a:r>
              <a:rPr lang="en-US"/>
              <a:t>Oracle, Informix, SQL server, DB2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46B5B-2D94-48B4-BAF8-A780120F2E3F}" type="slidenum">
              <a:rPr lang="en-US"/>
              <a:pPr/>
              <a:t>33</a:t>
            </a:fld>
            <a:endParaRPr lang="en-US"/>
          </a:p>
        </p:txBody>
      </p:sp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Relational Database Model</a:t>
            </a:r>
          </a:p>
        </p:txBody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686675" cy="4621213"/>
          </a:xfrm>
        </p:spPr>
        <p:txBody>
          <a:bodyPr/>
          <a:lstStyle/>
          <a:p>
            <a:r>
              <a:rPr lang="en-US"/>
              <a:t>Perceived by user as a collection of tables for data storage</a:t>
            </a:r>
          </a:p>
          <a:p>
            <a:r>
              <a:rPr lang="en-US"/>
              <a:t>Tables are a series of row/column intersections (a row corresponds to a record, a column to a field)</a:t>
            </a:r>
          </a:p>
          <a:p>
            <a:r>
              <a:rPr lang="en-US"/>
              <a:t>Tables related by sharing common entity characteristic(s)</a:t>
            </a:r>
          </a:p>
          <a:p>
            <a:r>
              <a:rPr lang="en-US"/>
              <a:t>RDBMS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86512-4914-43E0-980B-1E4828CC7793}" type="slidenum">
              <a:rPr lang="en-US"/>
              <a:pPr/>
              <a:t>34</a:t>
            </a:fld>
            <a:endParaRPr lang="en-US"/>
          </a:p>
        </p:txBody>
      </p:sp>
      <p:pic>
        <p:nvPicPr>
          <p:cNvPr id="3041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600200"/>
            <a:ext cx="7467600" cy="4522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304131" name="Rectangle 3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772400" cy="1143000"/>
          </a:xfrm>
        </p:spPr>
        <p:txBody>
          <a:bodyPr/>
          <a:lstStyle/>
          <a:p>
            <a:r>
              <a:rPr lang="en-US" b="1"/>
              <a:t>Relational Database Model (con’t.)</a:t>
            </a:r>
          </a:p>
        </p:txBody>
      </p:sp>
      <p:sp>
        <p:nvSpPr>
          <p:cNvPr id="304132" name="Text Box 4"/>
          <p:cNvSpPr txBox="1">
            <a:spLocks noChangeArrowheads="1"/>
          </p:cNvSpPr>
          <p:nvPr/>
        </p:nvSpPr>
        <p:spPr bwMode="auto">
          <a:xfrm>
            <a:off x="914400" y="3429000"/>
            <a:ext cx="12541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20000"/>
              </a:spcBef>
              <a:buClr>
                <a:srgbClr val="FF6600"/>
              </a:buClr>
              <a:buSzPct val="75000"/>
              <a:buFont typeface="Monotype Sorts" pitchFamily="2" charset="2"/>
              <a:buNone/>
            </a:pPr>
            <a:r>
              <a:rPr lang="en-US" sz="1600" b="1">
                <a:latin typeface="Arial" charset="0"/>
              </a:rPr>
              <a:t>Figure 1.11</a:t>
            </a:r>
            <a:endParaRPr lang="en-US" sz="2800">
              <a:latin typeface="Arial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CFE09-9A7B-432B-A98E-C20037723EA5}" type="slidenum">
              <a:rPr lang="en-US"/>
              <a:pPr/>
              <a:t>35</a:t>
            </a:fld>
            <a:endParaRPr lang="en-US"/>
          </a:p>
        </p:txBody>
      </p:sp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b="1"/>
              <a:t>Relational Database Model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686675" cy="4621213"/>
          </a:xfrm>
        </p:spPr>
        <p:txBody>
          <a:bodyPr/>
          <a:lstStyle/>
          <a:p>
            <a:r>
              <a:rPr lang="en-US"/>
              <a:t>Advantages</a:t>
            </a:r>
          </a:p>
          <a:p>
            <a:pPr lvl="1"/>
            <a:r>
              <a:rPr lang="en-US"/>
              <a:t>Structural independence</a:t>
            </a:r>
          </a:p>
          <a:p>
            <a:pPr lvl="1"/>
            <a:r>
              <a:rPr lang="en-US"/>
              <a:t>Improved conceptual simplicity</a:t>
            </a:r>
          </a:p>
          <a:p>
            <a:pPr lvl="1"/>
            <a:r>
              <a:rPr lang="en-US"/>
              <a:t>Easier database design, implementation, management, and use     </a:t>
            </a:r>
          </a:p>
          <a:p>
            <a:pPr lvl="1"/>
            <a:r>
              <a:rPr lang="en-US"/>
              <a:t>Ad hoc query capability with SQL</a:t>
            </a:r>
          </a:p>
          <a:p>
            <a:pPr lvl="1"/>
            <a:r>
              <a:rPr lang="en-US"/>
              <a:t>Powerful database management system</a:t>
            </a:r>
          </a:p>
          <a:p>
            <a:pPr lvl="2"/>
            <a:endParaRPr lang="en-US" sz="2000"/>
          </a:p>
          <a:p>
            <a:pPr lvl="1"/>
            <a:endParaRPr lang="en-US" sz="2200"/>
          </a:p>
          <a:p>
            <a:endParaRPr lang="en-US" sz="36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3236-BF42-42B3-B46F-3EAB660DA8EC}" type="slidenum">
              <a:rPr lang="en-US"/>
              <a:pPr/>
              <a:t>36</a:t>
            </a:fld>
            <a:endParaRPr lang="en-US"/>
          </a:p>
        </p:txBody>
      </p:sp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b="1"/>
              <a:t>Relational Database Model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371600"/>
            <a:ext cx="7686675" cy="4621213"/>
          </a:xfrm>
        </p:spPr>
        <p:txBody>
          <a:bodyPr/>
          <a:lstStyle/>
          <a:p>
            <a:r>
              <a:rPr lang="en-US"/>
              <a:t>Disadvantages</a:t>
            </a:r>
            <a:endParaRPr lang="en-US" sz="2800"/>
          </a:p>
          <a:p>
            <a:pPr lvl="1"/>
            <a:r>
              <a:rPr lang="en-US"/>
              <a:t>Substantial hardware and system software overhead</a:t>
            </a:r>
          </a:p>
          <a:p>
            <a:pPr lvl="1"/>
            <a:r>
              <a:rPr lang="en-US"/>
              <a:t>Poor design and implementation is made easy</a:t>
            </a:r>
          </a:p>
          <a:p>
            <a:pPr lvl="1"/>
            <a:r>
              <a:rPr lang="en-US"/>
              <a:t>May promote “islands of information” problems</a:t>
            </a:r>
            <a:endParaRPr lang="en-US" sz="2500"/>
          </a:p>
          <a:p>
            <a:pPr lvl="2"/>
            <a:endParaRPr lang="en-US" sz="2000"/>
          </a:p>
          <a:p>
            <a:pPr lvl="1"/>
            <a:endParaRPr lang="en-US" sz="2200"/>
          </a:p>
          <a:p>
            <a:endParaRPr lang="en-US" sz="36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6275A-D766-46E0-906F-DF3B29906ECC}" type="slidenum">
              <a:rPr lang="en-US"/>
              <a:pPr/>
              <a:t>37</a:t>
            </a:fld>
            <a:endParaRPr lang="en-US"/>
          </a:p>
        </p:txBody>
      </p:sp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Times" pitchFamily="18" charset="0"/>
              </a:rPr>
              <a:t>Advantages of DBMSs</a:t>
            </a:r>
            <a:endParaRPr lang="en-GB" b="1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2795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800" b="1">
                <a:latin typeface="Times" pitchFamily="18" charset="0"/>
              </a:rPr>
              <a:t>Control of data redundancy</a:t>
            </a:r>
          </a:p>
          <a:p>
            <a:pPr>
              <a:lnSpc>
                <a:spcPct val="90000"/>
              </a:lnSpc>
            </a:pPr>
            <a:r>
              <a:rPr lang="en-GB" sz="2800" b="1">
                <a:latin typeface="Times" pitchFamily="18" charset="0"/>
              </a:rPr>
              <a:t>Data consistency</a:t>
            </a:r>
          </a:p>
          <a:p>
            <a:pPr>
              <a:lnSpc>
                <a:spcPct val="90000"/>
              </a:lnSpc>
            </a:pPr>
            <a:r>
              <a:rPr lang="en-GB" sz="2800" b="1">
                <a:latin typeface="Times" pitchFamily="18" charset="0"/>
              </a:rPr>
              <a:t>More information from the same amount of data</a:t>
            </a:r>
          </a:p>
          <a:p>
            <a:pPr>
              <a:lnSpc>
                <a:spcPct val="90000"/>
              </a:lnSpc>
            </a:pPr>
            <a:r>
              <a:rPr lang="en-GB" sz="2800" b="1">
                <a:latin typeface="Times" pitchFamily="18" charset="0"/>
              </a:rPr>
              <a:t>Sharing of data</a:t>
            </a:r>
          </a:p>
          <a:p>
            <a:pPr>
              <a:lnSpc>
                <a:spcPct val="90000"/>
              </a:lnSpc>
            </a:pPr>
            <a:r>
              <a:rPr lang="en-GB" sz="2800" b="1">
                <a:latin typeface="Times" pitchFamily="18" charset="0"/>
              </a:rPr>
              <a:t>Improved data integrity</a:t>
            </a:r>
          </a:p>
          <a:p>
            <a:pPr>
              <a:lnSpc>
                <a:spcPct val="90000"/>
              </a:lnSpc>
            </a:pPr>
            <a:r>
              <a:rPr lang="en-GB" sz="2800" b="1">
                <a:latin typeface="Times" pitchFamily="18" charset="0"/>
              </a:rPr>
              <a:t>Improved security</a:t>
            </a:r>
          </a:p>
          <a:p>
            <a:pPr>
              <a:lnSpc>
                <a:spcPct val="90000"/>
              </a:lnSpc>
            </a:pPr>
            <a:r>
              <a:rPr lang="en-GB" sz="2800" b="1">
                <a:latin typeface="Times" pitchFamily="18" charset="0"/>
              </a:rPr>
              <a:t>Enforcement of standards</a:t>
            </a:r>
          </a:p>
          <a:p>
            <a:pPr>
              <a:lnSpc>
                <a:spcPct val="90000"/>
              </a:lnSpc>
            </a:pPr>
            <a:r>
              <a:rPr lang="en-GB" sz="2800" b="1">
                <a:latin typeface="Times" pitchFamily="18" charset="0"/>
              </a:rPr>
              <a:t>Economy of scale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899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86372-9699-4804-84A7-C743AF0BE141}" type="slidenum">
              <a:rPr lang="en-US"/>
              <a:pPr/>
              <a:t>38</a:t>
            </a:fld>
            <a:endParaRPr lang="en-US"/>
          </a:p>
        </p:txBody>
      </p:sp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Times" pitchFamily="18" charset="0"/>
              </a:rPr>
              <a:t>Advantages of DBMSs</a:t>
            </a:r>
          </a:p>
        </p:txBody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72795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b="1">
                <a:latin typeface="Times" pitchFamily="18" charset="0"/>
              </a:rPr>
              <a:t>Balanced conflicting requirements</a:t>
            </a:r>
          </a:p>
          <a:p>
            <a:pPr>
              <a:lnSpc>
                <a:spcPct val="90000"/>
              </a:lnSpc>
            </a:pPr>
            <a:r>
              <a:rPr lang="en-GB" b="1">
                <a:latin typeface="Times" pitchFamily="18" charset="0"/>
              </a:rPr>
              <a:t>Improved data accessibility and responsiveness</a:t>
            </a:r>
          </a:p>
          <a:p>
            <a:pPr>
              <a:lnSpc>
                <a:spcPct val="90000"/>
              </a:lnSpc>
            </a:pPr>
            <a:r>
              <a:rPr lang="en-GB" b="1">
                <a:latin typeface="Times" pitchFamily="18" charset="0"/>
              </a:rPr>
              <a:t>Increased productivity</a:t>
            </a:r>
          </a:p>
          <a:p>
            <a:pPr>
              <a:lnSpc>
                <a:spcPct val="90000"/>
              </a:lnSpc>
            </a:pPr>
            <a:r>
              <a:rPr lang="en-GB" b="1">
                <a:latin typeface="Times" pitchFamily="18" charset="0"/>
              </a:rPr>
              <a:t>Improved maintenance through data independence</a:t>
            </a:r>
          </a:p>
          <a:p>
            <a:pPr>
              <a:lnSpc>
                <a:spcPct val="90000"/>
              </a:lnSpc>
            </a:pPr>
            <a:r>
              <a:rPr lang="en-GB" b="1">
                <a:latin typeface="Times" pitchFamily="18" charset="0"/>
              </a:rPr>
              <a:t>Increased concurrency</a:t>
            </a:r>
          </a:p>
          <a:p>
            <a:pPr>
              <a:lnSpc>
                <a:spcPct val="90000"/>
              </a:lnSpc>
            </a:pPr>
            <a:r>
              <a:rPr lang="en-GB" b="1">
                <a:latin typeface="Times" pitchFamily="18" charset="0"/>
              </a:rPr>
              <a:t>Improved backup and recovery services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23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B8C69-0110-4CBB-9071-564347250C37}" type="slidenum">
              <a:rPr lang="en-US"/>
              <a:pPr/>
              <a:t>39</a:t>
            </a:fld>
            <a:endParaRPr lang="en-US"/>
          </a:p>
        </p:txBody>
      </p:sp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Times" pitchFamily="18" charset="0"/>
              </a:rPr>
              <a:t>Disadvantages of DBMSs</a:t>
            </a:r>
            <a:endParaRPr lang="en-GB" b="1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7727950" cy="4114800"/>
          </a:xfrm>
        </p:spPr>
        <p:txBody>
          <a:bodyPr/>
          <a:lstStyle/>
          <a:p>
            <a:r>
              <a:rPr lang="en-GB" b="1">
                <a:latin typeface="Times" pitchFamily="18" charset="0"/>
              </a:rPr>
              <a:t>Complexity</a:t>
            </a:r>
          </a:p>
          <a:p>
            <a:r>
              <a:rPr lang="en-GB" b="1">
                <a:latin typeface="Times" pitchFamily="18" charset="0"/>
              </a:rPr>
              <a:t>Size</a:t>
            </a:r>
          </a:p>
          <a:p>
            <a:r>
              <a:rPr lang="en-GB" b="1">
                <a:latin typeface="Times" pitchFamily="18" charset="0"/>
              </a:rPr>
              <a:t>Cost of DBMS</a:t>
            </a:r>
          </a:p>
          <a:p>
            <a:r>
              <a:rPr lang="en-GB" b="1">
                <a:latin typeface="Times" pitchFamily="18" charset="0"/>
              </a:rPr>
              <a:t>Additional hardware costs</a:t>
            </a:r>
          </a:p>
          <a:p>
            <a:r>
              <a:rPr lang="en-GB" b="1">
                <a:latin typeface="Times" pitchFamily="18" charset="0"/>
              </a:rPr>
              <a:t>Cost of conversion</a:t>
            </a:r>
          </a:p>
          <a:p>
            <a:r>
              <a:rPr lang="en-GB" b="1">
                <a:latin typeface="Times" pitchFamily="18" charset="0"/>
              </a:rPr>
              <a:t>Performance</a:t>
            </a:r>
          </a:p>
          <a:p>
            <a:r>
              <a:rPr lang="en-GB" b="1">
                <a:latin typeface="Times" pitchFamily="18" charset="0"/>
              </a:rPr>
              <a:t>Higher impact of a failure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8/27/2012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B1CD-E02E-4769-BDE4-481932C5F378}" type="slidenum">
              <a:rPr lang="en-US"/>
              <a:pPr/>
              <a:t>4</a:t>
            </a:fld>
            <a:endParaRPr lang="en-US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Introduction to Class</a:t>
            </a: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34400" cy="4648200"/>
          </a:xfrm>
        </p:spPr>
        <p:txBody>
          <a:bodyPr/>
          <a:lstStyle/>
          <a:p>
            <a:r>
              <a:rPr lang="en-US" sz="2400" dirty="0" smtClean="0"/>
              <a:t>ISC 329 is a Database Applications course. Some of the objectives for this course include: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smtClean="0"/>
              <a:t>Understand fundamental database concepts and the different database systems.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smtClean="0"/>
              <a:t>Understand methodologies to conceptualize and design database systems.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smtClean="0"/>
              <a:t>Identify the key issues in developing database systems and applications.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smtClean="0"/>
              <a:t>Develop applications involving database systems with fourth-generation programming tools in MS Access.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smtClean="0"/>
              <a:t>Develop Web database applications with </a:t>
            </a:r>
            <a:r>
              <a:rPr lang="en-US" sz="2400" dirty="0" err="1" smtClean="0"/>
              <a:t>MySQL</a:t>
            </a:r>
            <a:r>
              <a:rPr lang="en-US" sz="2400" dirty="0" smtClean="0"/>
              <a:t> and PHP.</a:t>
            </a:r>
            <a:endParaRPr lang="en-US" sz="24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4427-2DE0-43BA-897C-42F31D7B7031}" type="slidenum">
              <a:rPr lang="en-US"/>
              <a:pPr/>
              <a:t>40</a:t>
            </a:fld>
            <a:endParaRPr lang="en-US"/>
          </a:p>
        </p:txBody>
      </p:sp>
      <p:sp>
        <p:nvSpPr>
          <p:cNvPr id="339970" name="Rectangle 2050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r>
              <a:rPr lang="en-US" b="1"/>
              <a:t>Database Design</a:t>
            </a:r>
          </a:p>
        </p:txBody>
      </p:sp>
      <p:sp>
        <p:nvSpPr>
          <p:cNvPr id="339971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382000" cy="3962400"/>
          </a:xfrm>
        </p:spPr>
        <p:txBody>
          <a:bodyPr/>
          <a:lstStyle/>
          <a:p>
            <a:r>
              <a:rPr lang="en-US" sz="2800"/>
              <a:t>Database design deals with how to design a database </a:t>
            </a:r>
          </a:p>
          <a:p>
            <a:r>
              <a:rPr lang="en-US" sz="2800"/>
              <a:t>Importance of good design</a:t>
            </a:r>
          </a:p>
          <a:p>
            <a:pPr lvl="1"/>
            <a:r>
              <a:rPr lang="en-US" sz="2400"/>
              <a:t>Poor design results in unwanted data redundancy</a:t>
            </a:r>
          </a:p>
          <a:p>
            <a:pPr lvl="1"/>
            <a:r>
              <a:rPr lang="en-US" sz="2400"/>
              <a:t>Poor design generates errors leading to bad decisions</a:t>
            </a:r>
          </a:p>
          <a:p>
            <a:r>
              <a:rPr lang="en-US" sz="2800"/>
              <a:t>Practical approach</a:t>
            </a:r>
          </a:p>
          <a:p>
            <a:pPr lvl="1"/>
            <a:r>
              <a:rPr lang="en-US" sz="2400"/>
              <a:t>Focus on principles and concepts of database design</a:t>
            </a:r>
          </a:p>
          <a:p>
            <a:pPr lvl="1"/>
            <a:r>
              <a:rPr lang="en-US" sz="2400"/>
              <a:t>Importance of logical design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B1CD-E02E-4769-BDE4-481932C5F378}" type="slidenum">
              <a:rPr lang="en-US"/>
              <a:pPr/>
              <a:t>5</a:t>
            </a:fld>
            <a:endParaRPr lang="en-US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Introduction to Class</a:t>
            </a: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34400" cy="4648200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sz="2000" dirty="0" smtClean="0"/>
              <a:t>Fundamental concepts of files and databases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smtClean="0"/>
              <a:t>The different database models – hierarchical, relational, network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smtClean="0"/>
              <a:t>Relational databases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smtClean="0"/>
              <a:t>Conceptual data models – Entity-Relationship model, UML model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smtClean="0"/>
              <a:t>Normalization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smtClean="0"/>
              <a:t>Database system development methodology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smtClean="0"/>
              <a:t>SQL language commands and queries, query optimization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smtClean="0"/>
              <a:t>Development of database applications using fourth-generation programming techniques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smtClean="0"/>
              <a:t>Development of Web-based database systems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smtClean="0"/>
              <a:t>Database security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smtClean="0"/>
              <a:t>Ethical concerns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smtClean="0"/>
              <a:t>Transaction management and concurrency control</a:t>
            </a:r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CEF0B-8C6E-466D-B64F-D3E32F4CB69F}" type="slidenum">
              <a:rPr lang="en-US"/>
              <a:pPr/>
              <a:t>6</a:t>
            </a:fld>
            <a:endParaRPr lang="en-US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b="1"/>
              <a:t>Acknowledgments</a:t>
            </a:r>
            <a:endParaRPr lang="en-US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686800" cy="1905000"/>
          </a:xfrm>
        </p:spPr>
        <p:txBody>
          <a:bodyPr/>
          <a:lstStyle/>
          <a:p>
            <a:r>
              <a:rPr lang="en-US" dirty="0" smtClean="0"/>
              <a:t>Some of these </a:t>
            </a:r>
            <a:r>
              <a:rPr lang="en-US" dirty="0"/>
              <a:t>slides have been adapted from Thomas Connolly and Carolyn </a:t>
            </a:r>
            <a:r>
              <a:rPr lang="en-US" dirty="0" err="1"/>
              <a:t>Begg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9A29E-EFE9-4328-8C5F-AD256EE95019}" type="slidenum">
              <a:rPr lang="en-US"/>
              <a:pPr/>
              <a:t>7</a:t>
            </a:fld>
            <a:endParaRPr lang="en-US"/>
          </a:p>
        </p:txBody>
      </p:sp>
      <p:sp>
        <p:nvSpPr>
          <p:cNvPr id="3143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Times" pitchFamily="18" charset="0"/>
              </a:rPr>
              <a:t>Examples of Database Applications</a:t>
            </a:r>
          </a:p>
        </p:txBody>
      </p:sp>
      <p:sp>
        <p:nvSpPr>
          <p:cNvPr id="31437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727950" cy="4114800"/>
          </a:xfrm>
        </p:spPr>
        <p:txBody>
          <a:bodyPr/>
          <a:lstStyle/>
          <a:p>
            <a:r>
              <a:rPr lang="en-US" b="1">
                <a:latin typeface="Times" pitchFamily="18" charset="0"/>
                <a:cs typeface="Times New Roman" charset="0"/>
              </a:rPr>
              <a:t>Purchases from the supermarket</a:t>
            </a:r>
          </a:p>
          <a:p>
            <a:r>
              <a:rPr lang="en-US" b="1">
                <a:latin typeface="Times" pitchFamily="18" charset="0"/>
                <a:cs typeface="Times New Roman" charset="0"/>
              </a:rPr>
              <a:t>Purchases using your credit card</a:t>
            </a:r>
            <a:r>
              <a:rPr lang="en-GB" b="1">
                <a:latin typeface="Times" pitchFamily="18" charset="0"/>
              </a:rPr>
              <a:t> </a:t>
            </a:r>
          </a:p>
          <a:p>
            <a:r>
              <a:rPr lang="en-US" b="1">
                <a:latin typeface="Times" pitchFamily="18" charset="0"/>
                <a:cs typeface="Times New Roman" charset="0"/>
              </a:rPr>
              <a:t>Booking a holiday at the travel agents </a:t>
            </a:r>
          </a:p>
          <a:p>
            <a:r>
              <a:rPr lang="en-US" b="1">
                <a:latin typeface="Times" pitchFamily="18" charset="0"/>
                <a:cs typeface="Times New Roman" charset="0"/>
              </a:rPr>
              <a:t>Using the local library</a:t>
            </a:r>
            <a:r>
              <a:rPr lang="en-GB" b="1">
                <a:latin typeface="Times" pitchFamily="18" charset="0"/>
                <a:cs typeface="Times New Roman" charset="0"/>
              </a:rPr>
              <a:t> </a:t>
            </a:r>
          </a:p>
          <a:p>
            <a:r>
              <a:rPr lang="en-US" b="1">
                <a:latin typeface="Times" pitchFamily="18" charset="0"/>
                <a:cs typeface="Times New Roman" charset="0"/>
              </a:rPr>
              <a:t>Taking out insurance</a:t>
            </a:r>
            <a:r>
              <a:rPr lang="en-GB" b="1">
                <a:latin typeface="Times" pitchFamily="18" charset="0"/>
                <a:cs typeface="Times New Roman" charset="0"/>
              </a:rPr>
              <a:t> </a:t>
            </a:r>
          </a:p>
          <a:p>
            <a:r>
              <a:rPr lang="en-US" b="1">
                <a:latin typeface="Times" pitchFamily="18" charset="0"/>
                <a:cs typeface="Times New Roman" charset="0"/>
              </a:rPr>
              <a:t>Using the Internet</a:t>
            </a:r>
            <a:r>
              <a:rPr lang="en-GB" b="1">
                <a:latin typeface="Times" pitchFamily="18" charset="0"/>
                <a:cs typeface="Times New Roman" charset="0"/>
              </a:rPr>
              <a:t> </a:t>
            </a:r>
          </a:p>
          <a:p>
            <a:r>
              <a:rPr lang="en-US" b="1">
                <a:latin typeface="Times" pitchFamily="18" charset="0"/>
                <a:cs typeface="Times New Roman" charset="0"/>
              </a:rPr>
              <a:t>Studying at university</a:t>
            </a:r>
            <a:r>
              <a:rPr lang="en-GB">
                <a:latin typeface="Times" pitchFamily="18" charset="0"/>
                <a:cs typeface="Times New Roman" charset="0"/>
              </a:rPr>
              <a:t>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CB10-503A-4B70-BE5B-8D790880AA7C}" type="slidenum">
              <a:rPr lang="en-US"/>
              <a:pPr/>
              <a:t>8</a:t>
            </a:fld>
            <a:endParaRPr lang="en-US"/>
          </a:p>
        </p:txBody>
      </p:sp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Times" pitchFamily="18" charset="0"/>
              </a:rPr>
              <a:t>File-Based Systems</a:t>
            </a:r>
            <a:endParaRPr lang="en-GB" b="1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7848600" cy="4114800"/>
          </a:xfrm>
        </p:spPr>
        <p:txBody>
          <a:bodyPr/>
          <a:lstStyle/>
          <a:p>
            <a:r>
              <a:rPr lang="en-GB" b="1">
                <a:latin typeface="Times" pitchFamily="18" charset="0"/>
              </a:rPr>
              <a:t>Collection of application programs that perform services for the end users (e.g. reports).  </a:t>
            </a:r>
          </a:p>
          <a:p>
            <a:pPr lvl="1">
              <a:lnSpc>
                <a:spcPct val="30000"/>
              </a:lnSpc>
            </a:pPr>
            <a:endParaRPr lang="en-GB" b="1">
              <a:latin typeface="Times" pitchFamily="18" charset="0"/>
            </a:endParaRPr>
          </a:p>
          <a:p>
            <a:r>
              <a:rPr lang="en-GB" b="1">
                <a:latin typeface="Times" pitchFamily="18" charset="0"/>
              </a:rPr>
              <a:t>Each program defines and manages its own data.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39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7FDB0-C1B2-4678-B5D5-98D7ADC8E23B}" type="slidenum">
              <a:rPr lang="en-US"/>
              <a:pPr/>
              <a:t>9</a:t>
            </a:fld>
            <a:endParaRPr lang="en-US"/>
          </a:p>
        </p:txBody>
      </p:sp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Times" pitchFamily="18" charset="0"/>
              </a:rPr>
              <a:t>File-Based Processing</a:t>
            </a:r>
          </a:p>
        </p:txBody>
      </p:sp>
      <p:pic>
        <p:nvPicPr>
          <p:cNvPr id="316419" name="Picture 3" descr="D:\Database System 3e_tiff\Ch01-tif\DS3-Figure 01-05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676400"/>
            <a:ext cx="7239000" cy="442912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2469</TotalTime>
  <Words>1650</Words>
  <Application>Microsoft Office PowerPoint</Application>
  <PresentationFormat>On-screen Show (4:3)</PresentationFormat>
  <Paragraphs>383</Paragraphs>
  <Slides>40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Blank Presentation</vt:lpstr>
      <vt:lpstr>File Systems Introduction to Databases</vt:lpstr>
      <vt:lpstr>Learning Objectives</vt:lpstr>
      <vt:lpstr>Introduction to Class</vt:lpstr>
      <vt:lpstr>Introduction to Class</vt:lpstr>
      <vt:lpstr>Introduction to Class</vt:lpstr>
      <vt:lpstr>Acknowledgments</vt:lpstr>
      <vt:lpstr>Examples of Database Applications</vt:lpstr>
      <vt:lpstr>File-Based Systems</vt:lpstr>
      <vt:lpstr>File-Based Processing</vt:lpstr>
      <vt:lpstr>Limitations of File-Based Approach</vt:lpstr>
      <vt:lpstr>Limitations of File-Based Approach</vt:lpstr>
      <vt:lpstr>Database Approach</vt:lpstr>
      <vt:lpstr>Database</vt:lpstr>
      <vt:lpstr>Database Management System (DBMS)</vt:lpstr>
      <vt:lpstr>Database Management System (DBMS)</vt:lpstr>
      <vt:lpstr>Database Approach</vt:lpstr>
      <vt:lpstr>Database Approach</vt:lpstr>
      <vt:lpstr>Views</vt:lpstr>
      <vt:lpstr>Views</vt:lpstr>
      <vt:lpstr>Components of DBMS Environment</vt:lpstr>
      <vt:lpstr>Components of DBMS Environment</vt:lpstr>
      <vt:lpstr>Components of DBMS Environment</vt:lpstr>
      <vt:lpstr>Roles in the Database Environment</vt:lpstr>
      <vt:lpstr>History of Database Systems</vt:lpstr>
      <vt:lpstr>The DBMS Marketplace</vt:lpstr>
      <vt:lpstr>Hierarchical Database Model</vt:lpstr>
      <vt:lpstr>Hierarchical Database Model</vt:lpstr>
      <vt:lpstr>Hierarchical Database Model</vt:lpstr>
      <vt:lpstr>Network Database Model</vt:lpstr>
      <vt:lpstr>Network Database Model</vt:lpstr>
      <vt:lpstr>Network Database Model</vt:lpstr>
      <vt:lpstr>Relational Database Model</vt:lpstr>
      <vt:lpstr>Relational Database Model</vt:lpstr>
      <vt:lpstr>Relational Database Model (con’t.)</vt:lpstr>
      <vt:lpstr>Relational Database Model</vt:lpstr>
      <vt:lpstr>Relational Database Model</vt:lpstr>
      <vt:lpstr>Advantages of DBMSs</vt:lpstr>
      <vt:lpstr>Advantages of DBMSs</vt:lpstr>
      <vt:lpstr>Disadvantages of DBMSs</vt:lpstr>
      <vt:lpstr>Database Design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systems design</dc:title>
  <dc:creator>Isabelle Bichindaritz</dc:creator>
  <cp:lastModifiedBy>Isa</cp:lastModifiedBy>
  <cp:revision>200</cp:revision>
  <cp:lastPrinted>2000-10-02T16:10:22Z</cp:lastPrinted>
  <dcterms:created xsi:type="dcterms:W3CDTF">2000-09-29T00:33:17Z</dcterms:created>
  <dcterms:modified xsi:type="dcterms:W3CDTF">2012-08-27T16:36:54Z</dcterms:modified>
</cp:coreProperties>
</file>