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7" r:id="rId2"/>
    <p:sldId id="328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323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49" autoAdjust="0"/>
    <p:restoredTop sz="98606" autoAdjust="0"/>
  </p:normalViewPr>
  <p:slideViewPr>
    <p:cSldViewPr snapToGrid="0" snapToObjects="1" showGuides="1">
      <p:cViewPr>
        <p:scale>
          <a:sx n="60" d="100"/>
          <a:sy n="60" d="100"/>
        </p:scale>
        <p:origin x="-1616" y="-224"/>
      </p:cViewPr>
      <p:guideLst>
        <p:guide orient="horz" pos="239"/>
        <p:guide pos="2218"/>
      </p:guideLst>
    </p:cSldViewPr>
  </p:slideViewPr>
  <p:outlineViewPr>
    <p:cViewPr>
      <p:scale>
        <a:sx n="33" d="100"/>
        <a:sy n="33" d="100"/>
      </p:scale>
      <p:origin x="0" y="56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65A29-9832-D449-B68A-57E7D1F6F6CA}" type="datetimeFigureOut">
              <a:rPr lang="en-US" smtClean="0"/>
              <a:pPr/>
              <a:t>8/3/14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0E125-52D7-714C-9500-4846EFB145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64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0E125-52D7-714C-9500-4846EFB1452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24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0E125-52D7-714C-9500-4846EFB1452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9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0E125-52D7-714C-9500-4846EFB1452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96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A71669-B69F-0344-94E1-CE249BCD0641}" type="datetimeFigureOut">
              <a:rPr lang="en-US" smtClean="0"/>
              <a:pPr/>
              <a:t>8/3/14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62A3F6-ECFA-EF47-9926-1612A1B9D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09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A71669-B69F-0344-94E1-CE249BCD0641}" type="datetimeFigureOut">
              <a:rPr lang="en-US" smtClean="0"/>
              <a:pPr/>
              <a:t>8/3/14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62A3F6-ECFA-EF47-9926-1612A1B9D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46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A71669-B69F-0344-94E1-CE249BCD0641}" type="datetimeFigureOut">
              <a:rPr lang="en-US" smtClean="0"/>
              <a:pPr/>
              <a:t>8/3/14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62A3F6-ECFA-EF47-9926-1612A1B9D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1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A71669-B69F-0344-94E1-CE249BCD0641}" type="datetimeFigureOut">
              <a:rPr lang="en-US" smtClean="0"/>
              <a:pPr/>
              <a:t>8/3/14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62A3F6-ECFA-EF47-9926-1612A1B9D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A71669-B69F-0344-94E1-CE249BCD0641}" type="datetimeFigureOut">
              <a:rPr lang="en-US" smtClean="0"/>
              <a:pPr/>
              <a:t>8/3/14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62A3F6-ECFA-EF47-9926-1612A1B9D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21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A71669-B69F-0344-94E1-CE249BCD0641}" type="datetimeFigureOut">
              <a:rPr lang="en-US" smtClean="0"/>
              <a:pPr/>
              <a:t>8/3/14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62A3F6-ECFA-EF47-9926-1612A1B9D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5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A71669-B69F-0344-94E1-CE249BCD0641}" type="datetimeFigureOut">
              <a:rPr lang="en-US" smtClean="0"/>
              <a:pPr/>
              <a:t>8/3/14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62A3F6-ECFA-EF47-9926-1612A1B9D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1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A71669-B69F-0344-94E1-CE249BCD0641}" type="datetimeFigureOut">
              <a:rPr lang="en-US" smtClean="0"/>
              <a:pPr/>
              <a:t>8/3/14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62A3F6-ECFA-EF47-9926-1612A1B9D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95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A71669-B69F-0344-94E1-CE249BCD0641}" type="datetimeFigureOut">
              <a:rPr lang="en-US" smtClean="0"/>
              <a:pPr/>
              <a:t>8/3/14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62A3F6-ECFA-EF47-9926-1612A1B9D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7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A71669-B69F-0344-94E1-CE249BCD0641}" type="datetimeFigureOut">
              <a:rPr lang="en-US" smtClean="0"/>
              <a:pPr/>
              <a:t>8/3/14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62A3F6-ECFA-EF47-9926-1612A1B9D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90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A71669-B69F-0344-94E1-CE249BCD0641}" type="datetimeFigureOut">
              <a:rPr lang="en-US" smtClean="0"/>
              <a:pPr/>
              <a:t>8/3/14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62A3F6-ECFA-EF47-9926-1612A1B9D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57200" y="6356350"/>
            <a:ext cx="15440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SOP Course Module 1</a:t>
            </a:r>
            <a:endParaRPr lang="en-US" sz="12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950701" y="6402516"/>
            <a:ext cx="7360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Slide  </a:t>
            </a:r>
            <a:fld id="{8DE5DAEC-844E-F14B-8AB9-139DFA48177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1763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servicelist.com/" TargetMode="External"/><Relationship Id="rId4" Type="http://schemas.openxmlformats.org/officeDocument/2006/relationships/hyperlink" Target="http://www.biocatalogue.org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rogrammableweb.co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-01.ibm.com/software/solutions/soa/" TargetMode="External"/><Relationship Id="rId4" Type="http://schemas.openxmlformats.org/officeDocument/2006/relationships/hyperlink" Target="http://www.oracle.com/us/products/middleware/soa/overview/index.html" TargetMode="External"/><Relationship Id="rId5" Type="http://schemas.openxmlformats.org/officeDocument/2006/relationships/hyperlink" Target="http://h71028.www7.hp.com/enterprise/w1/en/technologies/soa-overview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sdn.microsoft.com/en-us/library/dd456779.asp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vhost3.cs.rit.edu/AltGasService/Service.svc?singleWsd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underground.com/weather/api/d/docs" TargetMode="External"/><Relationship Id="rId3" Type="http://schemas.openxmlformats.org/officeDocument/2006/relationships/hyperlink" Target="http://vhost3.cs.rit.edu/Application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evelopers.google.com/maps/documentation/directions/" TargetMode="External"/><Relationship Id="rId3" Type="http://schemas.openxmlformats.org/officeDocument/2006/relationships/hyperlink" Target="http://vhost3.cs.rit.edu/Application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eather.com/" TargetMode="External"/><Relationship Id="rId3" Type="http://schemas.openxmlformats.org/officeDocument/2006/relationships/hyperlink" Target="https://dev.twitter.com/docs/api/1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Course Module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Service-Oriented Programming (SOP)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Gentle Introduction to SOP</a:t>
            </a:r>
          </a:p>
          <a:p>
            <a:r>
              <a:rPr lang="en-US" dirty="0" smtClean="0"/>
              <a:t>in an </a:t>
            </a:r>
          </a:p>
          <a:p>
            <a:r>
              <a:rPr lang="en-US" dirty="0" smtClean="0"/>
              <a:t>Introductory Computing Course</a:t>
            </a:r>
          </a:p>
        </p:txBody>
      </p:sp>
    </p:spTree>
    <p:extLst>
      <p:ext uri="{BB962C8B-B14F-4D97-AF65-F5344CB8AC3E}">
        <p14:creationId xmlns:p14="http://schemas.microsoft.com/office/powerpoint/2010/main" val="3146438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Web Services Bring to SOP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Traditional OOP constrained to homogeneity</a:t>
            </a:r>
          </a:p>
          <a:p>
            <a:pPr lvl="1"/>
            <a:r>
              <a:rPr lang="en-US" dirty="0" smtClean="0"/>
              <a:t>Same </a:t>
            </a:r>
            <a:r>
              <a:rPr lang="en-US" dirty="0"/>
              <a:t>data </a:t>
            </a:r>
            <a:r>
              <a:rPr lang="en-US" dirty="0" smtClean="0"/>
              <a:t>types, programming languages, development platform, operating systems</a:t>
            </a:r>
          </a:p>
          <a:p>
            <a:r>
              <a:rPr lang="en-US" dirty="0" smtClean="0"/>
              <a:t>Web services handle heterogeneity</a:t>
            </a:r>
          </a:p>
          <a:p>
            <a:pPr lvl="1"/>
            <a:r>
              <a:rPr lang="en-US" dirty="0" smtClean="0"/>
              <a:t>Makes extensive use of XML because XML has become ubiquitous</a:t>
            </a:r>
          </a:p>
          <a:p>
            <a:pPr lvl="1"/>
            <a:r>
              <a:rPr lang="en-US" dirty="0" smtClean="0"/>
              <a:t>Accessibility through functionalities </a:t>
            </a:r>
            <a:r>
              <a:rPr lang="en-US" dirty="0"/>
              <a:t>available on the </a:t>
            </a:r>
            <a:r>
              <a:rPr lang="en-US" dirty="0" smtClean="0"/>
              <a:t>web (standard networking and http)</a:t>
            </a:r>
          </a:p>
          <a:p>
            <a:r>
              <a:rPr lang="en-US" dirty="0" smtClean="0"/>
              <a:t>SOP </a:t>
            </a:r>
          </a:p>
          <a:p>
            <a:pPr lvl="1"/>
            <a:r>
              <a:rPr lang="en-US" dirty="0" smtClean="0"/>
              <a:t>Builds on web services to support software reuse</a:t>
            </a:r>
          </a:p>
        </p:txBody>
      </p:sp>
    </p:spTree>
    <p:extLst>
      <p:ext uri="{BB962C8B-B14F-4D97-AF65-F5344CB8AC3E}">
        <p14:creationId xmlns:p14="http://schemas.microsoft.com/office/powerpoint/2010/main" val="3613925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SOP: Problem-Solving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</a:t>
            </a:r>
          </a:p>
          <a:p>
            <a:pPr lvl="1"/>
            <a:r>
              <a:rPr lang="en-US" dirty="0" smtClean="0"/>
              <a:t>Develop a new app from scratch</a:t>
            </a:r>
            <a:endParaRPr lang="en-US" dirty="0"/>
          </a:p>
          <a:p>
            <a:r>
              <a:rPr lang="en-US" dirty="0" smtClean="0"/>
              <a:t>SOP</a:t>
            </a:r>
          </a:p>
          <a:p>
            <a:pPr lvl="1"/>
            <a:r>
              <a:rPr lang="en-US" dirty="0" smtClean="0"/>
              <a:t>Develop a new app not from scratch but by using existing services</a:t>
            </a:r>
          </a:p>
          <a:p>
            <a:pPr lvl="2"/>
            <a:r>
              <a:rPr lang="en-US" dirty="0" smtClean="0"/>
              <a:t>Decompose problem into sub-problems</a:t>
            </a:r>
          </a:p>
          <a:p>
            <a:pPr lvl="2"/>
            <a:r>
              <a:rPr lang="en-US" dirty="0" smtClean="0"/>
              <a:t>For each sub-problem, select existing or develop appropriate services</a:t>
            </a:r>
          </a:p>
          <a:p>
            <a:pPr lvl="2"/>
            <a:r>
              <a:rPr lang="en-US" dirty="0" smtClean="0"/>
              <a:t>Compose these services together to create new 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582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SOP At 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Many web services available online</a:t>
            </a:r>
          </a:p>
          <a:p>
            <a:pPr lvl="1"/>
            <a:r>
              <a:rPr lang="en-US" dirty="0" smtClean="0"/>
              <a:t>Major companies support web services</a:t>
            </a:r>
          </a:p>
          <a:p>
            <a:pPr lvl="2"/>
            <a:r>
              <a:rPr lang="en-US" dirty="0" smtClean="0"/>
              <a:t>Microsoft, IBM, HP, Oracle, BEA, SAP…</a:t>
            </a:r>
          </a:p>
          <a:p>
            <a:r>
              <a:rPr lang="en-US" dirty="0" smtClean="0"/>
              <a:t>Functionalities delivered as web services</a:t>
            </a:r>
          </a:p>
          <a:p>
            <a:pPr lvl="1"/>
            <a:r>
              <a:rPr lang="en-US" dirty="0" smtClean="0"/>
              <a:t>Over </a:t>
            </a:r>
            <a:r>
              <a:rPr lang="en-US" dirty="0" smtClean="0"/>
              <a:t>11697 </a:t>
            </a:r>
            <a:r>
              <a:rPr lang="en-US" dirty="0" smtClean="0"/>
              <a:t>Web services and 7235 </a:t>
            </a:r>
            <a:r>
              <a:rPr lang="en-US" dirty="0" err="1" smtClean="0"/>
              <a:t>mashups</a:t>
            </a:r>
            <a:r>
              <a:rPr lang="en-US" dirty="0" smtClean="0"/>
              <a:t> (SOP applications) published in </a:t>
            </a:r>
            <a:r>
              <a:rPr lang="en-US" dirty="0" smtClean="0">
                <a:hlinkClick r:id="rId2"/>
              </a:rPr>
              <a:t>http://www.programmableweb.com</a:t>
            </a:r>
            <a:endParaRPr lang="en-US" dirty="0" smtClean="0"/>
          </a:p>
          <a:p>
            <a:pPr lvl="1"/>
            <a:r>
              <a:rPr lang="en-US" dirty="0" smtClean="0"/>
              <a:t>Other search engines</a:t>
            </a:r>
          </a:p>
          <a:p>
            <a:pPr lvl="2"/>
            <a:r>
              <a:rPr lang="en-US" dirty="0" smtClean="0">
                <a:hlinkClick r:id="rId3"/>
              </a:rPr>
              <a:t>http://www.webservicelist.com/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>
                <a:hlinkClick r:id="rId4"/>
              </a:rPr>
              <a:t>http://www.biocatalogue.org/</a:t>
            </a:r>
            <a:endParaRPr lang="en-US" dirty="0" smtClean="0"/>
          </a:p>
          <a:p>
            <a:r>
              <a:rPr lang="en-US" dirty="0" smtClean="0"/>
              <a:t>Web transformation</a:t>
            </a:r>
          </a:p>
          <a:p>
            <a:pPr lvl="1"/>
            <a:r>
              <a:rPr lang="en-US" dirty="0" smtClean="0"/>
              <a:t>From an information repository to a service repository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6317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</a:t>
            </a:r>
            <a:r>
              <a:rPr lang="en-US" altLang="zh-CN" dirty="0" smtClean="0"/>
              <a:t>eb Service Commercial 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</a:t>
            </a:r>
            <a:r>
              <a:rPr lang="en-US" altLang="zh-CN" dirty="0" smtClean="0"/>
              <a:t>icrosoft</a:t>
            </a:r>
          </a:p>
          <a:p>
            <a:pPr lvl="1"/>
            <a:r>
              <a:rPr lang="en-US" dirty="0" smtClean="0">
                <a:hlinkClick r:id="rId2"/>
              </a:rPr>
              <a:t>http://msdn.microsoft.com/en-us/library/dd456779.aspx</a:t>
            </a:r>
            <a:endParaRPr lang="en-US" dirty="0" smtClean="0"/>
          </a:p>
          <a:p>
            <a:r>
              <a:rPr lang="en-US" dirty="0" smtClean="0"/>
              <a:t>IBM</a:t>
            </a:r>
          </a:p>
          <a:p>
            <a:pPr lvl="1"/>
            <a:r>
              <a:rPr lang="en-US" dirty="0" smtClean="0">
                <a:hlinkClick r:id="rId3"/>
              </a:rPr>
              <a:t>http://www-01.ibm.com/software/solutions/soa/</a:t>
            </a:r>
            <a:endParaRPr lang="en-US" dirty="0" smtClean="0"/>
          </a:p>
          <a:p>
            <a:r>
              <a:rPr lang="en-US" dirty="0" smtClean="0"/>
              <a:t>O</a:t>
            </a:r>
            <a:r>
              <a:rPr lang="en-US" altLang="zh-CN" dirty="0" smtClean="0"/>
              <a:t>racle</a:t>
            </a:r>
          </a:p>
          <a:p>
            <a:pPr lvl="1"/>
            <a:r>
              <a:rPr lang="en-US" dirty="0" smtClean="0">
                <a:hlinkClick r:id="rId4"/>
              </a:rPr>
              <a:t>http://www.oracle.com/us/products/middleware/soa/overview/index.html</a:t>
            </a:r>
            <a:endParaRPr lang="en-US" dirty="0" smtClean="0"/>
          </a:p>
          <a:p>
            <a:r>
              <a:rPr lang="en-US" dirty="0" smtClean="0"/>
              <a:t>Hewlett Packard </a:t>
            </a:r>
          </a:p>
          <a:p>
            <a:pPr lvl="1"/>
            <a:r>
              <a:rPr lang="en-US" dirty="0" smtClean="0">
                <a:hlinkClick r:id="rId5"/>
              </a:rPr>
              <a:t>http://h71028.www7.hp.com/enterprise/w1/en/technologies/soa-overview.html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531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SOP: An Example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 a web-based query application to allow users view </a:t>
            </a:r>
            <a:r>
              <a:rPr lang="en-US" altLang="zh-CN" dirty="0" smtClean="0"/>
              <a:t>gas</a:t>
            </a:r>
            <a:r>
              <a:rPr lang="zh-CN" altLang="en-US" dirty="0" smtClean="0"/>
              <a:t> </a:t>
            </a:r>
            <a:r>
              <a:rPr lang="en-US" altLang="zh-CN" dirty="0" smtClean="0"/>
              <a:t>stations</a:t>
            </a:r>
            <a:r>
              <a:rPr lang="en-US" dirty="0" smtClean="0"/>
              <a:t>, </a:t>
            </a:r>
            <a:r>
              <a:rPr lang="en-US" dirty="0" smtClean="0"/>
              <a:t>local weather and driving information at a given location</a:t>
            </a:r>
          </a:p>
          <a:p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address</a:t>
            </a:r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List of </a:t>
            </a:r>
            <a:r>
              <a:rPr lang="en-US" altLang="zh-CN" dirty="0" smtClean="0"/>
              <a:t>gas</a:t>
            </a:r>
            <a:r>
              <a:rPr lang="zh-CN" altLang="en-US" dirty="0" smtClean="0"/>
              <a:t> </a:t>
            </a:r>
            <a:r>
              <a:rPr lang="en-US" altLang="zh-CN" dirty="0" smtClean="0"/>
              <a:t>stations</a:t>
            </a:r>
            <a:endParaRPr lang="en-US" dirty="0" smtClean="0"/>
          </a:p>
          <a:p>
            <a:pPr lvl="1"/>
            <a:r>
              <a:rPr lang="en-US" dirty="0" smtClean="0"/>
              <a:t>Local weather</a:t>
            </a:r>
          </a:p>
          <a:p>
            <a:pPr lvl="1"/>
            <a:r>
              <a:rPr lang="en-US" dirty="0" smtClean="0"/>
              <a:t>Driving directions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048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SOP: Designing the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Traditional design approach </a:t>
            </a:r>
          </a:p>
          <a:p>
            <a:pPr lvl="1"/>
            <a:r>
              <a:rPr lang="en-US" dirty="0" smtClean="0"/>
              <a:t>Develop a </a:t>
            </a:r>
            <a:r>
              <a:rPr lang="en-US" dirty="0" smtClean="0"/>
              <a:t>gas station </a:t>
            </a:r>
            <a:r>
              <a:rPr lang="en-US" dirty="0" smtClean="0"/>
              <a:t>service</a:t>
            </a:r>
            <a:endParaRPr lang="en-US" dirty="0" smtClean="0"/>
          </a:p>
          <a:p>
            <a:pPr lvl="2"/>
            <a:r>
              <a:rPr lang="en-US" dirty="0" smtClean="0"/>
              <a:t>Input: address </a:t>
            </a:r>
          </a:p>
          <a:p>
            <a:pPr lvl="2"/>
            <a:r>
              <a:rPr lang="en-US" dirty="0" smtClean="0"/>
              <a:t>Output: </a:t>
            </a:r>
            <a:r>
              <a:rPr lang="en-US" dirty="0" smtClean="0"/>
              <a:t>gas stations nearby</a:t>
            </a:r>
            <a:endParaRPr lang="en-US" dirty="0" smtClean="0"/>
          </a:p>
          <a:p>
            <a:pPr lvl="1"/>
            <a:r>
              <a:rPr lang="en-US" dirty="0" smtClean="0"/>
              <a:t>Develop a weather service</a:t>
            </a:r>
          </a:p>
          <a:p>
            <a:pPr lvl="2"/>
            <a:r>
              <a:rPr lang="en-US" dirty="0" smtClean="0"/>
              <a:t>Input: address</a:t>
            </a:r>
          </a:p>
          <a:p>
            <a:pPr lvl="2"/>
            <a:r>
              <a:rPr lang="en-US" dirty="0" smtClean="0"/>
              <a:t>Output: local weather</a:t>
            </a:r>
          </a:p>
          <a:p>
            <a:pPr lvl="1"/>
            <a:r>
              <a:rPr lang="en-US" dirty="0" smtClean="0"/>
              <a:t>Develop a route service</a:t>
            </a:r>
          </a:p>
          <a:p>
            <a:pPr lvl="2"/>
            <a:r>
              <a:rPr lang="en-US" dirty="0" smtClean="0"/>
              <a:t>Input: two addresses</a:t>
            </a:r>
          </a:p>
          <a:p>
            <a:pPr lvl="2"/>
            <a:r>
              <a:rPr lang="en-US" dirty="0" smtClean="0"/>
              <a:t>Output: Driving directions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Not trivial to develop any of </a:t>
            </a:r>
            <a:r>
              <a:rPr lang="en-US" dirty="0" smtClean="0"/>
              <a:t>these services</a:t>
            </a:r>
          </a:p>
          <a:p>
            <a:r>
              <a:rPr lang="en-US" dirty="0" smtClean="0"/>
              <a:t>SOP approach</a:t>
            </a:r>
          </a:p>
          <a:p>
            <a:pPr lvl="1"/>
            <a:r>
              <a:rPr lang="en-US" dirty="0" smtClean="0"/>
              <a:t>First </a:t>
            </a:r>
            <a:r>
              <a:rPr lang="en-US" dirty="0"/>
              <a:t>see if </a:t>
            </a:r>
            <a:r>
              <a:rPr lang="en-US" dirty="0" smtClean="0"/>
              <a:t>existing web services can </a:t>
            </a:r>
            <a:r>
              <a:rPr lang="en-US" dirty="0"/>
              <a:t>handle one or more of the </a:t>
            </a:r>
            <a:r>
              <a:rPr lang="en-US" dirty="0" smtClean="0"/>
              <a:t>above</a:t>
            </a:r>
          </a:p>
          <a:p>
            <a:pPr lvl="1"/>
            <a:r>
              <a:rPr lang="en-US" dirty="0" smtClean="0"/>
              <a:t>Use those functionalities via existing web services</a:t>
            </a:r>
            <a:endParaRPr lang="en-US" dirty="0"/>
          </a:p>
          <a:p>
            <a:pPr lvl="1"/>
            <a:r>
              <a:rPr lang="en-US" dirty="0" smtClean="0"/>
              <a:t>Build the rest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55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Station 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WSDL link:</a:t>
            </a:r>
            <a:endParaRPr lang="en-US" altLang="zh-CN" dirty="0" smtClean="0"/>
          </a:p>
          <a:p>
            <a:pPr lvl="1"/>
            <a:r>
              <a:rPr lang="en-US" dirty="0">
                <a:hlinkClick r:id="rId2"/>
              </a:rPr>
              <a:t>http://vhost3.cs.rit.edu/AltGasService/Service.svc?</a:t>
            </a:r>
            <a:r>
              <a:rPr lang="en-US" dirty="0" smtClean="0">
                <a:hlinkClick r:id="rId2"/>
              </a:rPr>
              <a:t>singleWsdl</a:t>
            </a:r>
            <a:endParaRPr lang="en-US" dirty="0" smtClean="0"/>
          </a:p>
          <a:p>
            <a:pPr lvl="1"/>
            <a:r>
              <a:rPr lang="en-US" dirty="0" smtClean="0"/>
              <a:t>I</a:t>
            </a:r>
            <a:r>
              <a:rPr lang="en-US" altLang="zh-CN" dirty="0" smtClean="0"/>
              <a:t>nput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city (such as “Rochester”, “Buffalo”, and “Syracuse”)</a:t>
            </a:r>
            <a:endParaRPr lang="en-US" altLang="zh-CN" dirty="0" smtClean="0"/>
          </a:p>
          <a:p>
            <a:pPr lvl="1"/>
            <a:r>
              <a:rPr lang="en-US" dirty="0" smtClean="0"/>
              <a:t>O</a:t>
            </a:r>
            <a:r>
              <a:rPr lang="en-US" altLang="zh-CN" dirty="0" smtClean="0"/>
              <a:t>utput: the list of </a:t>
            </a:r>
            <a:r>
              <a:rPr lang="en-US" altLang="zh-CN" dirty="0" smtClean="0"/>
              <a:t>gas stations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name, address, phone, access day time, payment methods</a:t>
            </a:r>
            <a:endParaRPr lang="en-US" altLang="zh-CN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8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Service 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Weather underground weather API</a:t>
            </a:r>
          </a:p>
          <a:p>
            <a:pPr lvl="1"/>
            <a:r>
              <a:rPr lang="en-US" dirty="0" smtClean="0">
                <a:hlinkClick r:id="rId2"/>
              </a:rPr>
              <a:t>http://www.wunderground.com/weather/api/d/docs</a:t>
            </a:r>
            <a:endParaRPr lang="en-US" dirty="0" smtClean="0"/>
          </a:p>
          <a:p>
            <a:pPr lvl="1"/>
            <a:r>
              <a:rPr lang="en-US" dirty="0" smtClean="0"/>
              <a:t>Input</a:t>
            </a:r>
          </a:p>
          <a:p>
            <a:pPr lvl="2"/>
            <a:r>
              <a:rPr lang="en-US" dirty="0" smtClean="0"/>
              <a:t>geocode</a:t>
            </a:r>
          </a:p>
          <a:p>
            <a:pPr lvl="1"/>
            <a:r>
              <a:rPr lang="en-US" dirty="0" smtClean="0"/>
              <a:t>Output</a:t>
            </a:r>
          </a:p>
          <a:p>
            <a:pPr lvl="2"/>
            <a:r>
              <a:rPr lang="en-US" dirty="0" smtClean="0"/>
              <a:t>Current weather conditions (weather, humidity, temperature, wind speed, etc.)</a:t>
            </a:r>
          </a:p>
          <a:p>
            <a:pPr lvl="1"/>
            <a:r>
              <a:rPr lang="en-US" dirty="0" smtClean="0"/>
              <a:t>Demo</a:t>
            </a:r>
          </a:p>
          <a:p>
            <a:pPr lvl="2"/>
            <a:r>
              <a:rPr lang="en-US" dirty="0" smtClean="0">
                <a:hlinkClick r:id="rId3"/>
              </a:rPr>
              <a:t>http://vhost3.cs.rit.edu/Application/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365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Service 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Google Directions API</a:t>
            </a:r>
          </a:p>
          <a:p>
            <a:pPr lvl="1"/>
            <a:r>
              <a:rPr lang="en-US" dirty="0" smtClean="0">
                <a:hlinkClick r:id="rId2"/>
              </a:rPr>
              <a:t>https://developers.google.com/maps/documentation/directions/</a:t>
            </a:r>
            <a:endParaRPr lang="en-US" dirty="0" smtClean="0"/>
          </a:p>
          <a:p>
            <a:pPr lvl="1"/>
            <a:r>
              <a:rPr lang="en-US" dirty="0" smtClean="0"/>
              <a:t>Input</a:t>
            </a:r>
          </a:p>
          <a:p>
            <a:pPr lvl="2"/>
            <a:r>
              <a:rPr lang="en-US" dirty="0" smtClean="0"/>
              <a:t>origin, destination</a:t>
            </a:r>
          </a:p>
          <a:p>
            <a:pPr lvl="1"/>
            <a:r>
              <a:rPr lang="en-US" dirty="0" smtClean="0"/>
              <a:t>Output: </a:t>
            </a:r>
          </a:p>
          <a:p>
            <a:pPr lvl="2"/>
            <a:r>
              <a:rPr lang="en-US" dirty="0" smtClean="0"/>
              <a:t>driving directions</a:t>
            </a:r>
          </a:p>
          <a:p>
            <a:pPr lvl="3"/>
            <a:r>
              <a:rPr lang="en-US" dirty="0" smtClean="0"/>
              <a:t>duration, instructions, distances,…</a:t>
            </a:r>
          </a:p>
          <a:p>
            <a:pPr lvl="1"/>
            <a:r>
              <a:rPr lang="en-US" dirty="0" smtClean="0"/>
              <a:t>Demo</a:t>
            </a:r>
          </a:p>
          <a:p>
            <a:pPr lvl="2"/>
            <a:r>
              <a:rPr lang="en-US" dirty="0" smtClean="0">
                <a:hlinkClick r:id="rId3"/>
              </a:rPr>
              <a:t>http://vhost3.cs.rit.edu/Application/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119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and Code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</a:t>
            </a:r>
          </a:p>
          <a:p>
            <a:r>
              <a:rPr lang="en-US" dirty="0" smtClean="0"/>
              <a:t>Source code where each service is </a:t>
            </a:r>
            <a:r>
              <a:rPr lang="en-US" dirty="0" smtClean="0"/>
              <a:t>invoked</a:t>
            </a:r>
          </a:p>
          <a:p>
            <a:pPr lvl="1"/>
            <a:r>
              <a:rPr lang="en-US" dirty="0" smtClean="0"/>
              <a:t>Consuming the </a:t>
            </a:r>
            <a:r>
              <a:rPr lang="en-US" dirty="0" err="1" smtClean="0"/>
              <a:t>gasStation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smtClean="0"/>
              <a:t>Consuming the weather service</a:t>
            </a:r>
          </a:p>
          <a:p>
            <a:pPr lvl="1"/>
            <a:r>
              <a:rPr lang="en-US" dirty="0" smtClean="0"/>
              <a:t>Consuming the routing service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7899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This material is based upon work supported by the National Science Foundation under Awards No. DUE-1140567, DUE-1141112, and DUE-1141200. Any opinions, findings, and conclusions or recommendations expressed in this material are those of the authors and do not necessarily reflect the views of the National Science Foundation.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6699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Module 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will be able to:</a:t>
            </a:r>
          </a:p>
          <a:p>
            <a:pPr lvl="1"/>
            <a:r>
              <a:rPr lang="en-US" dirty="0" smtClean="0"/>
              <a:t>Describe why service-oriented programming is important in modern programming</a:t>
            </a:r>
          </a:p>
          <a:p>
            <a:pPr lvl="1"/>
            <a:r>
              <a:rPr lang="en-US" dirty="0" smtClean="0"/>
              <a:t>Explain the basic concepts of web services and service-oriented architecture </a:t>
            </a:r>
          </a:p>
          <a:p>
            <a:pPr lvl="1"/>
            <a:r>
              <a:rPr lang="en-US" dirty="0" smtClean="0"/>
              <a:t>Develop an application that reuses previously implemented web services</a:t>
            </a:r>
          </a:p>
        </p:txBody>
      </p:sp>
    </p:spTree>
    <p:extLst>
      <p:ext uri="{BB962C8B-B14F-4D97-AF65-F5344CB8AC3E}">
        <p14:creationId xmlns:p14="http://schemas.microsoft.com/office/powerpoint/2010/main" val="377937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Object- and Service-Orientation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Steps in solving a complex problem</a:t>
            </a:r>
          </a:p>
          <a:p>
            <a:pPr lvl="1"/>
            <a:r>
              <a:rPr lang="en-US" dirty="0" smtClean="0"/>
              <a:t>Abstraction</a:t>
            </a:r>
          </a:p>
          <a:p>
            <a:pPr lvl="2"/>
            <a:r>
              <a:rPr lang="en-US" dirty="0" smtClean="0"/>
              <a:t>Decomposes problem into sub-problems</a:t>
            </a:r>
          </a:p>
          <a:p>
            <a:pPr lvl="2"/>
            <a:r>
              <a:rPr lang="en-US" dirty="0" smtClean="0"/>
              <a:t>Solves each sub-problem and composes overall solution</a:t>
            </a:r>
          </a:p>
          <a:p>
            <a:pPr lvl="1"/>
            <a:r>
              <a:rPr lang="en-US" dirty="0" smtClean="0"/>
              <a:t>Object-orientation </a:t>
            </a:r>
          </a:p>
          <a:p>
            <a:pPr lvl="2"/>
            <a:r>
              <a:rPr lang="en-US" dirty="0" smtClean="0"/>
              <a:t>Describes an abstraction using objects</a:t>
            </a:r>
          </a:p>
          <a:p>
            <a:pPr lvl="2"/>
            <a:r>
              <a:rPr lang="en-US" dirty="0" smtClean="0"/>
              <a:t>Objects help to model problem and develop the solution</a:t>
            </a:r>
          </a:p>
          <a:p>
            <a:pPr lvl="1"/>
            <a:r>
              <a:rPr lang="en-US" dirty="0" smtClean="0"/>
              <a:t>Service-orientation </a:t>
            </a:r>
          </a:p>
          <a:p>
            <a:pPr lvl="2"/>
            <a:r>
              <a:rPr lang="en-US" dirty="0" smtClean="0"/>
              <a:t>Describes an abstraction using services</a:t>
            </a:r>
          </a:p>
          <a:p>
            <a:pPr lvl="2"/>
            <a:r>
              <a:rPr lang="en-US" dirty="0" smtClean="0"/>
              <a:t>Services help to model problem and develop the solution</a:t>
            </a:r>
          </a:p>
          <a:p>
            <a:pPr lvl="2"/>
            <a:r>
              <a:rPr lang="en-US" dirty="0" smtClean="0"/>
              <a:t>Developed service can be used to develop new services</a:t>
            </a:r>
          </a:p>
        </p:txBody>
      </p:sp>
    </p:spTree>
    <p:extLst>
      <p:ext uri="{BB962C8B-B14F-4D97-AF65-F5344CB8AC3E}">
        <p14:creationId xmlns:p14="http://schemas.microsoft.com/office/powerpoint/2010/main" val="2694195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Abstractions: Evolution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Figure is from Introduction to Web Services by Dr. Marcello La Rosa, QUT</a:t>
            </a:r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82" y="1740825"/>
            <a:ext cx="7075020" cy="2739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6513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Service-Oriented Programming (SOP)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SOP</a:t>
            </a:r>
          </a:p>
          <a:p>
            <a:pPr lvl="1"/>
            <a:r>
              <a:rPr lang="en-US" dirty="0" smtClean="0"/>
              <a:t>A programming paradigm that uses “services” as the building block to develop applications</a:t>
            </a:r>
          </a:p>
          <a:p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Develop services</a:t>
            </a:r>
          </a:p>
          <a:p>
            <a:pPr lvl="1"/>
            <a:r>
              <a:rPr lang="en-US" dirty="0" smtClean="0"/>
              <a:t>Make use of services by invoking (calling) others</a:t>
            </a:r>
          </a:p>
          <a:p>
            <a:pPr lvl="1"/>
            <a:r>
              <a:rPr lang="en-US" dirty="0" smtClean="0"/>
              <a:t>Combine services to make additional services</a:t>
            </a:r>
          </a:p>
          <a:p>
            <a:r>
              <a:rPr lang="en-US" dirty="0" smtClean="0"/>
              <a:t>Main ideas</a:t>
            </a:r>
          </a:p>
          <a:p>
            <a:pPr lvl="1"/>
            <a:r>
              <a:rPr lang="en-US" dirty="0" smtClean="0"/>
              <a:t>Make use of web services</a:t>
            </a:r>
          </a:p>
          <a:p>
            <a:pPr lvl="1"/>
            <a:r>
              <a:rPr lang="en-US" dirty="0" smtClean="0"/>
              <a:t>Should be easy to make use of web services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904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Web Service?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service (high-level description)</a:t>
            </a:r>
          </a:p>
          <a:p>
            <a:pPr lvl="1"/>
            <a:r>
              <a:rPr lang="en-US" dirty="0" smtClean="0"/>
              <a:t>Similar to a method</a:t>
            </a:r>
          </a:p>
          <a:p>
            <a:pPr lvl="1"/>
            <a:r>
              <a:rPr lang="en-US" dirty="0" smtClean="0"/>
              <a:t>A program calls a method and gets some results back</a:t>
            </a:r>
          </a:p>
          <a:p>
            <a:r>
              <a:rPr lang="en-US" dirty="0" smtClean="0"/>
              <a:t>A web service (</a:t>
            </a:r>
            <a:r>
              <a:rPr lang="en-US" dirty="0"/>
              <a:t>high-level description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 service that can </a:t>
            </a:r>
            <a:r>
              <a:rPr lang="en-US" dirty="0"/>
              <a:t>be </a:t>
            </a:r>
            <a:r>
              <a:rPr lang="en-US" dirty="0" smtClean="0"/>
              <a:t>invoked by a program </a:t>
            </a:r>
            <a:r>
              <a:rPr lang="en-US" dirty="0"/>
              <a:t>over the web </a:t>
            </a:r>
            <a:r>
              <a:rPr lang="en-US" dirty="0" smtClean="0"/>
              <a:t>(http)</a:t>
            </a:r>
          </a:p>
          <a:p>
            <a:r>
              <a:rPr lang="en-US" dirty="0" smtClean="0"/>
              <a:t>A web service is different from a web application</a:t>
            </a:r>
          </a:p>
          <a:p>
            <a:pPr lvl="1"/>
            <a:r>
              <a:rPr lang="en-US" dirty="0" smtClean="0"/>
              <a:t>A web application is for use by humans</a:t>
            </a:r>
          </a:p>
          <a:p>
            <a:pPr lvl="2"/>
            <a:r>
              <a:rPr lang="en-US" dirty="0" smtClean="0"/>
              <a:t>Such as </a:t>
            </a:r>
            <a:r>
              <a:rPr lang="en-US" dirty="0" smtClean="0">
                <a:hlinkClick r:id="rId2"/>
              </a:rPr>
              <a:t>http://www.weather.com</a:t>
            </a:r>
            <a:endParaRPr lang="en-US" dirty="0" smtClean="0"/>
          </a:p>
          <a:p>
            <a:pPr lvl="1"/>
            <a:r>
              <a:rPr lang="en-US" dirty="0" smtClean="0"/>
              <a:t>A web service is for use by programs</a:t>
            </a:r>
          </a:p>
          <a:p>
            <a:pPr lvl="2"/>
            <a:r>
              <a:rPr lang="en-US" dirty="0" smtClean="0"/>
              <a:t>Such as Twitter APIs </a:t>
            </a:r>
            <a:r>
              <a:rPr lang="en-US" dirty="0" smtClean="0">
                <a:hlinkClick r:id="rId3"/>
              </a:rPr>
              <a:t>https://dev.twitter.com/docs/api/1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9023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Web Service?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Defined by World Wide Web Consortium (W3C)</a:t>
            </a:r>
          </a:p>
          <a:p>
            <a:r>
              <a:rPr lang="en-US" dirty="0" smtClean="0"/>
              <a:t>At a high-level, a web service is a software system that allows other programs to use it over a network</a:t>
            </a:r>
          </a:p>
          <a:p>
            <a:r>
              <a:rPr lang="en-US" dirty="0" smtClean="0"/>
              <a:t>To make use of a web service, its interface described in a standard format typically over HTTP</a:t>
            </a:r>
          </a:p>
          <a:p>
            <a:r>
              <a:rPr lang="en-US" dirty="0" smtClean="0"/>
              <a:t>Standard protocols such as SOAP (simple object access protocol) are used to send messages on the network</a:t>
            </a:r>
          </a:p>
          <a:p>
            <a:r>
              <a:rPr lang="en-US" dirty="0" smtClean="0"/>
              <a:t>Data is packaged using a standard representation that makes use of XML</a:t>
            </a:r>
          </a:p>
        </p:txBody>
      </p:sp>
    </p:spTree>
    <p:extLst>
      <p:ext uri="{BB962C8B-B14F-4D97-AF65-F5344CB8AC3E}">
        <p14:creationId xmlns:p14="http://schemas.microsoft.com/office/powerpoint/2010/main" val="423894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Web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self-contained business task</a:t>
            </a:r>
          </a:p>
          <a:p>
            <a:pPr lvl="1"/>
            <a:r>
              <a:rPr lang="en-US" dirty="0" smtClean="0"/>
              <a:t>A money withdrawal or funds deposit service for a bank</a:t>
            </a:r>
          </a:p>
          <a:p>
            <a:r>
              <a:rPr lang="en-US" dirty="0" smtClean="0"/>
              <a:t>A full-fledged business process with multiple tasks</a:t>
            </a:r>
          </a:p>
          <a:p>
            <a:pPr lvl="1"/>
            <a:r>
              <a:rPr lang="en-US" dirty="0" smtClean="0"/>
              <a:t>Automated purchasing of office supplies with approvals at different levels</a:t>
            </a:r>
          </a:p>
          <a:p>
            <a:r>
              <a:rPr lang="en-US" dirty="0" smtClean="0"/>
              <a:t>An application</a:t>
            </a:r>
          </a:p>
          <a:p>
            <a:pPr lvl="1"/>
            <a:r>
              <a:rPr lang="en-US" dirty="0" smtClean="0"/>
              <a:t>A complete life insurance application </a:t>
            </a:r>
          </a:p>
          <a:p>
            <a:r>
              <a:rPr lang="en-US" dirty="0" smtClean="0"/>
              <a:t>A service-enabled resource</a:t>
            </a:r>
          </a:p>
          <a:p>
            <a:pPr lvl="1"/>
            <a:r>
              <a:rPr lang="en-US" dirty="0" smtClean="0"/>
              <a:t>Access to a remote database containing patient medical records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349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1069</Words>
  <Application>Microsoft Macintosh PowerPoint</Application>
  <PresentationFormat>On-screen Show (4:3)</PresentationFormat>
  <Paragraphs>163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Course Module 1: Service-Oriented Programming (SOP)</vt:lpstr>
      <vt:lpstr>Acknowledgments</vt:lpstr>
      <vt:lpstr>Module Learning Outcomes</vt:lpstr>
      <vt:lpstr>Object- and Service-Orientation</vt:lpstr>
      <vt:lpstr>Programming Abstractions: Evolution</vt:lpstr>
      <vt:lpstr>Service-Oriented Programming (SOP)</vt:lpstr>
      <vt:lpstr>What is a Web Service?</vt:lpstr>
      <vt:lpstr>What is a Web Service? (continued)</vt:lpstr>
      <vt:lpstr>Examples of Web Services</vt:lpstr>
      <vt:lpstr>What Web Services Bring to SOP</vt:lpstr>
      <vt:lpstr>SOP: Problem-Solving Methodology</vt:lpstr>
      <vt:lpstr>SOP At Present</vt:lpstr>
      <vt:lpstr>Web Service Commercial Frameworks</vt:lpstr>
      <vt:lpstr>SOP: An Example Application</vt:lpstr>
      <vt:lpstr>SOP: Designing the Application</vt:lpstr>
      <vt:lpstr>Gas Station APIs</vt:lpstr>
      <vt:lpstr>Weather Service APIs</vt:lpstr>
      <vt:lpstr>Routing Service APIs</vt:lpstr>
      <vt:lpstr>Demo and Code Segments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Service-Oriented Programming</dc:title>
  <dc:creator>Rajendra K Raj</dc:creator>
  <cp:lastModifiedBy>Xumin Liu</cp:lastModifiedBy>
  <cp:revision>72</cp:revision>
  <dcterms:created xsi:type="dcterms:W3CDTF">2013-07-11T10:15:14Z</dcterms:created>
  <dcterms:modified xsi:type="dcterms:W3CDTF">2014-08-04T00:04:33Z</dcterms:modified>
</cp:coreProperties>
</file>